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340" r:id="rId3"/>
    <p:sldId id="352" r:id="rId4"/>
    <p:sldId id="343" r:id="rId5"/>
    <p:sldId id="347" r:id="rId6"/>
    <p:sldId id="348" r:id="rId7"/>
    <p:sldId id="349" r:id="rId8"/>
    <p:sldId id="350" r:id="rId9"/>
    <p:sldId id="356" r:id="rId10"/>
    <p:sldId id="359" r:id="rId11"/>
    <p:sldId id="357" r:id="rId12"/>
    <p:sldId id="360" r:id="rId13"/>
    <p:sldId id="358" r:id="rId14"/>
    <p:sldId id="351" r:id="rId15"/>
    <p:sldId id="338" r:id="rId1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5C13C"/>
    <a:srgbClr val="EEECE1"/>
    <a:srgbClr val="3399FF"/>
    <a:srgbClr val="00CC00"/>
    <a:srgbClr val="3366FF"/>
    <a:srgbClr val="0099FF"/>
    <a:srgbClr val="D34817"/>
    <a:srgbClr val="EE420C"/>
    <a:srgbClr val="E65D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41" autoAdjust="0"/>
    <p:restoredTop sz="87248"/>
  </p:normalViewPr>
  <p:slideViewPr>
    <p:cSldViewPr>
      <p:cViewPr varScale="1">
        <p:scale>
          <a:sx n="104" d="100"/>
          <a:sy n="104" d="100"/>
        </p:scale>
        <p:origin x="1448" y="200"/>
      </p:cViewPr>
      <p:guideLst>
        <p:guide orient="horz" pos="2160"/>
        <p:guide pos="2880"/>
      </p:guideLst>
    </p:cSldViewPr>
  </p:slideViewPr>
  <p:notesTextViewPr>
    <p:cViewPr>
      <p:scale>
        <a:sx n="85" d="100"/>
        <a:sy n="85" d="100"/>
      </p:scale>
      <p:origin x="0" y="0"/>
    </p:cViewPr>
  </p:notesTextViewPr>
  <p:sorterViewPr>
    <p:cViewPr>
      <p:scale>
        <a:sx n="66" d="100"/>
        <a:sy n="66" d="100"/>
      </p:scale>
      <p:origin x="0" y="3304"/>
    </p:cViewPr>
  </p:sorterViewPr>
  <p:notesViewPr>
    <p:cSldViewPr>
      <p:cViewPr varScale="1">
        <p:scale>
          <a:sx n="52" d="100"/>
          <a:sy n="52" d="100"/>
        </p:scale>
        <p:origin x="-289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FB226DC-418C-4276-82C4-B0B1B5D49EEA}" type="datetimeFigureOut">
              <a:rPr lang="es-ES" smtClean="0"/>
              <a:pPr/>
              <a:t>29/6/22</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BF4A406-D050-41A3-9A30-CCF1133D1A51}" type="slidenum">
              <a:rPr lang="es-ES" smtClean="0"/>
              <a:pPr/>
              <a:t>‹N›</a:t>
            </a:fld>
            <a:endParaRPr lang="es-ES"/>
          </a:p>
        </p:txBody>
      </p:sp>
    </p:spTree>
    <p:extLst>
      <p:ext uri="{BB962C8B-B14F-4D97-AF65-F5344CB8AC3E}">
        <p14:creationId xmlns:p14="http://schemas.microsoft.com/office/powerpoint/2010/main" val="1987520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82AFD2-C20E-4A4A-86B6-3A3E7FD905B5}" type="datetimeFigureOut">
              <a:rPr lang="es-ES" smtClean="0"/>
              <a:pPr/>
              <a:t>29/6/22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9FFE6D-10CA-4CDD-B0E4-D73DC88ADAF6}" type="slidenum">
              <a:rPr lang="es-ES" smtClean="0"/>
              <a:pPr/>
              <a:t>‹N›</a:t>
            </a:fld>
            <a:endParaRPr lang="es-ES"/>
          </a:p>
        </p:txBody>
      </p:sp>
    </p:spTree>
    <p:extLst>
      <p:ext uri="{BB962C8B-B14F-4D97-AF65-F5344CB8AC3E}">
        <p14:creationId xmlns:p14="http://schemas.microsoft.com/office/powerpoint/2010/main" val="313129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Good</a:t>
            </a:r>
            <a:r>
              <a:rPr lang="it-IT" baseline="0" dirty="0"/>
              <a:t> </a:t>
            </a:r>
            <a:r>
              <a:rPr lang="it-IT" baseline="0" dirty="0" err="1"/>
              <a:t>afternoon</a:t>
            </a:r>
            <a:r>
              <a:rPr lang="it-IT" baseline="0" dirty="0"/>
              <a:t> </a:t>
            </a:r>
            <a:r>
              <a:rPr lang="it-IT" baseline="0" dirty="0" err="1"/>
              <a:t>everybody</a:t>
            </a:r>
            <a:r>
              <a:rPr lang="it-IT" baseline="0" dirty="0"/>
              <a:t>, </a:t>
            </a:r>
            <a:r>
              <a:rPr lang="it-IT" baseline="0" dirty="0" err="1"/>
              <a:t>my</a:t>
            </a:r>
            <a:r>
              <a:rPr lang="it-IT" baseline="0" dirty="0"/>
              <a:t> </a:t>
            </a:r>
            <a:r>
              <a:rPr lang="it-IT" baseline="0" dirty="0" err="1"/>
              <a:t>name</a:t>
            </a:r>
            <a:r>
              <a:rPr lang="it-IT" baseline="0" dirty="0"/>
              <a:t> </a:t>
            </a:r>
            <a:r>
              <a:rPr lang="it-IT" baseline="0" dirty="0" err="1"/>
              <a:t>is</a:t>
            </a:r>
            <a:r>
              <a:rPr lang="it-IT" baseline="0" dirty="0"/>
              <a:t> Raffaele Vitale and I </a:t>
            </a:r>
            <a:r>
              <a:rPr lang="it-IT" baseline="0" dirty="0" err="1"/>
              <a:t>am</a:t>
            </a:r>
            <a:r>
              <a:rPr lang="it-IT" baseline="0" dirty="0"/>
              <a:t> </a:t>
            </a:r>
            <a:r>
              <a:rPr lang="it-IT" baseline="0" dirty="0" err="1"/>
              <a:t>currently</a:t>
            </a:r>
            <a:r>
              <a:rPr lang="it-IT" baseline="0" dirty="0"/>
              <a:t> </a:t>
            </a:r>
            <a:r>
              <a:rPr lang="it-IT" baseline="0" dirty="0" err="1"/>
              <a:t>working</a:t>
            </a:r>
            <a:r>
              <a:rPr lang="it-IT" baseline="0" dirty="0"/>
              <a:t> </a:t>
            </a:r>
            <a:r>
              <a:rPr lang="it-IT" baseline="0" dirty="0" err="1"/>
              <a:t>as</a:t>
            </a:r>
            <a:r>
              <a:rPr lang="it-IT" baseline="0" dirty="0"/>
              <a:t> a </a:t>
            </a:r>
            <a:r>
              <a:rPr lang="it-IT" baseline="0" dirty="0" err="1"/>
              <a:t>PostDoc</a:t>
            </a:r>
            <a:r>
              <a:rPr lang="it-IT" baseline="0" dirty="0"/>
              <a:t> associate </a:t>
            </a:r>
            <a:r>
              <a:rPr lang="it-IT" baseline="0" dirty="0" err="1"/>
              <a:t>at</a:t>
            </a:r>
            <a:r>
              <a:rPr lang="it-IT" baseline="0" dirty="0"/>
              <a:t> the </a:t>
            </a:r>
            <a:r>
              <a:rPr lang="it-IT" baseline="0" dirty="0" err="1"/>
              <a:t>University</a:t>
            </a:r>
            <a:r>
              <a:rPr lang="it-IT" baseline="0" dirty="0"/>
              <a:t> of Lille, in France. </a:t>
            </a:r>
            <a:r>
              <a:rPr lang="it-IT" baseline="0" dirty="0" err="1"/>
              <a:t>However</a:t>
            </a:r>
            <a:r>
              <a:rPr lang="it-IT" baseline="0" dirty="0"/>
              <a:t>, the </a:t>
            </a:r>
            <a:r>
              <a:rPr lang="it-IT" baseline="0" dirty="0" err="1"/>
              <a:t>present</a:t>
            </a:r>
            <a:r>
              <a:rPr lang="it-IT" baseline="0" dirty="0"/>
              <a:t> work </a:t>
            </a:r>
            <a:r>
              <a:rPr lang="it-IT" baseline="0" dirty="0" err="1"/>
              <a:t>was</a:t>
            </a:r>
            <a:r>
              <a:rPr lang="it-IT" baseline="0" dirty="0"/>
              <a:t> </a:t>
            </a:r>
            <a:r>
              <a:rPr lang="it-IT" baseline="0" dirty="0" err="1"/>
              <a:t>carried</a:t>
            </a:r>
            <a:r>
              <a:rPr lang="it-IT" baseline="0" dirty="0"/>
              <a:t> out </a:t>
            </a:r>
            <a:r>
              <a:rPr lang="it-IT" baseline="0" dirty="0" err="1"/>
              <a:t>during</a:t>
            </a:r>
            <a:r>
              <a:rPr lang="it-IT" baseline="0" dirty="0"/>
              <a:t> </a:t>
            </a:r>
            <a:r>
              <a:rPr lang="it-IT" baseline="0" dirty="0" err="1"/>
              <a:t>my</a:t>
            </a:r>
            <a:r>
              <a:rPr lang="it-IT" baseline="0" dirty="0"/>
              <a:t> </a:t>
            </a:r>
            <a:r>
              <a:rPr lang="it-IT" baseline="0" dirty="0" err="1"/>
              <a:t>Ph.D</a:t>
            </a:r>
            <a:r>
              <a:rPr lang="it-IT" baseline="0" dirty="0"/>
              <a:t>. </a:t>
            </a:r>
            <a:r>
              <a:rPr lang="it-IT" baseline="0" dirty="0" err="1"/>
              <a:t>period</a:t>
            </a:r>
            <a:r>
              <a:rPr lang="it-IT" baseline="0" dirty="0"/>
              <a:t> </a:t>
            </a:r>
            <a:r>
              <a:rPr lang="it-IT" baseline="0" dirty="0" err="1"/>
              <a:t>at</a:t>
            </a:r>
            <a:r>
              <a:rPr lang="it-IT" baseline="0" dirty="0"/>
              <a:t> the </a:t>
            </a:r>
            <a:r>
              <a:rPr lang="it-IT" baseline="0" dirty="0" err="1"/>
              <a:t>Universitat</a:t>
            </a:r>
            <a:r>
              <a:rPr lang="it-IT" baseline="0" dirty="0"/>
              <a:t> </a:t>
            </a:r>
            <a:r>
              <a:rPr lang="it-IT" baseline="0" dirty="0" err="1"/>
              <a:t>Politècnica</a:t>
            </a:r>
            <a:r>
              <a:rPr lang="it-IT" baseline="0" dirty="0"/>
              <a:t> de </a:t>
            </a:r>
            <a:r>
              <a:rPr lang="it-IT" baseline="0" dirty="0" err="1"/>
              <a:t>València</a:t>
            </a:r>
            <a:r>
              <a:rPr lang="it-IT" baseline="0" dirty="0"/>
              <a:t> under the </a:t>
            </a:r>
            <a:r>
              <a:rPr lang="it-IT" baseline="0" dirty="0" err="1"/>
              <a:t>supervision</a:t>
            </a:r>
            <a:r>
              <a:rPr lang="it-IT" baseline="0" dirty="0"/>
              <a:t> of Prof. Alberto </a:t>
            </a:r>
            <a:r>
              <a:rPr lang="it-IT" baseline="0" dirty="0" err="1"/>
              <a:t>Ferrer</a:t>
            </a:r>
            <a:r>
              <a:rPr lang="it-IT" baseline="0" dirty="0"/>
              <a:t> and Mr. Onno de </a:t>
            </a:r>
            <a:r>
              <a:rPr lang="it-IT" baseline="0" dirty="0" err="1"/>
              <a:t>Noord</a:t>
            </a:r>
            <a:r>
              <a:rPr lang="it-IT" baseline="0" dirty="0"/>
              <a:t> from Shell Global Solutions, and in </a:t>
            </a:r>
            <a:r>
              <a:rPr lang="it-IT" baseline="0" dirty="0" err="1"/>
              <a:t>collaboration</a:t>
            </a:r>
            <a:r>
              <a:rPr lang="it-IT" baseline="0" dirty="0"/>
              <a:t> with Dr. Johan </a:t>
            </a:r>
            <a:r>
              <a:rPr lang="it-IT" baseline="0" dirty="0" err="1"/>
              <a:t>Westerhuis</a:t>
            </a:r>
            <a:r>
              <a:rPr lang="it-IT" baseline="0" dirty="0"/>
              <a:t> and Prof. Age </a:t>
            </a:r>
            <a:r>
              <a:rPr lang="it-IT" baseline="0" dirty="0" err="1"/>
              <a:t>Smilde</a:t>
            </a:r>
            <a:r>
              <a:rPr lang="it-IT" baseline="0" dirty="0"/>
              <a:t> from the </a:t>
            </a:r>
            <a:r>
              <a:rPr lang="it-IT" baseline="0" dirty="0" err="1"/>
              <a:t>University</a:t>
            </a:r>
            <a:r>
              <a:rPr lang="it-IT" baseline="0" dirty="0"/>
              <a:t> of Amsterdam. </a:t>
            </a:r>
            <a:r>
              <a:rPr lang="it-IT" baseline="0" dirty="0" err="1"/>
              <a:t>Its</a:t>
            </a:r>
            <a:r>
              <a:rPr lang="it-IT" baseline="0" dirty="0"/>
              <a:t> </a:t>
            </a:r>
            <a:r>
              <a:rPr lang="it-IT" baseline="0" dirty="0" err="1"/>
              <a:t>main</a:t>
            </a:r>
            <a:r>
              <a:rPr lang="it-IT" baseline="0" dirty="0"/>
              <a:t> </a:t>
            </a:r>
            <a:r>
              <a:rPr lang="it-IT" baseline="0" dirty="0" err="1"/>
              <a:t>aim</a:t>
            </a:r>
            <a:r>
              <a:rPr lang="it-IT" baseline="0" dirty="0"/>
              <a:t> </a:t>
            </a:r>
            <a:r>
              <a:rPr lang="it-IT" baseline="0" dirty="0" err="1"/>
              <a:t>was</a:t>
            </a:r>
            <a:r>
              <a:rPr lang="it-IT" baseline="0" dirty="0"/>
              <a:t> the </a:t>
            </a:r>
            <a:r>
              <a:rPr lang="it-IT" baseline="0" dirty="0" err="1"/>
              <a:t>development</a:t>
            </a:r>
            <a:r>
              <a:rPr lang="it-IT" baseline="0" dirty="0"/>
              <a:t> of a </a:t>
            </a:r>
            <a:r>
              <a:rPr lang="it-IT" baseline="0" dirty="0" err="1"/>
              <a:t>novel</a:t>
            </a:r>
            <a:r>
              <a:rPr lang="it-IT" baseline="0" dirty="0"/>
              <a:t> </a:t>
            </a:r>
            <a:r>
              <a:rPr lang="it-IT" baseline="0" dirty="0" err="1"/>
              <a:t>strategy</a:t>
            </a:r>
            <a:r>
              <a:rPr lang="it-IT" baseline="0" dirty="0"/>
              <a:t> for the </a:t>
            </a:r>
            <a:r>
              <a:rPr lang="it-IT" baseline="0" dirty="0" err="1"/>
              <a:t>tentative</a:t>
            </a:r>
            <a:r>
              <a:rPr lang="it-IT" baseline="0" dirty="0"/>
              <a:t> </a:t>
            </a:r>
            <a:r>
              <a:rPr lang="it-IT" baseline="0" dirty="0" err="1"/>
              <a:t>identification</a:t>
            </a:r>
            <a:r>
              <a:rPr lang="it-IT" baseline="0" dirty="0"/>
              <a:t> of the </a:t>
            </a:r>
            <a:r>
              <a:rPr lang="it-IT" baseline="0" dirty="0" err="1"/>
              <a:t>number</a:t>
            </a:r>
            <a:r>
              <a:rPr lang="it-IT" baseline="0" dirty="0"/>
              <a:t> of common and </a:t>
            </a:r>
            <a:r>
              <a:rPr lang="it-IT" baseline="0" dirty="0" err="1"/>
              <a:t>distinctive</a:t>
            </a:r>
            <a:r>
              <a:rPr lang="it-IT" baseline="0" dirty="0"/>
              <a:t> </a:t>
            </a:r>
            <a:r>
              <a:rPr lang="it-IT" baseline="0" dirty="0" err="1"/>
              <a:t>components</a:t>
            </a:r>
            <a:r>
              <a:rPr lang="it-IT" baseline="0" dirty="0"/>
              <a:t> in multi-set data </a:t>
            </a:r>
            <a:r>
              <a:rPr lang="it-IT" baseline="0" dirty="0" err="1"/>
              <a:t>analysis</a:t>
            </a:r>
            <a:r>
              <a:rPr lang="it-IT" baseline="0" dirty="0"/>
              <a:t>.</a:t>
            </a:r>
            <a:endParaRPr lang="it-IT" dirty="0"/>
          </a:p>
        </p:txBody>
      </p:sp>
      <p:sp>
        <p:nvSpPr>
          <p:cNvPr id="4" name="Segnaposto numero diapositiva 3"/>
          <p:cNvSpPr>
            <a:spLocks noGrp="1"/>
          </p:cNvSpPr>
          <p:nvPr>
            <p:ph type="sldNum" sz="quarter" idx="10"/>
          </p:nvPr>
        </p:nvSpPr>
        <p:spPr/>
        <p:txBody>
          <a:bodyPr/>
          <a:lstStyle/>
          <a:p>
            <a:fld id="{8A9FFE6D-10CA-4CDD-B0E4-D73DC88ADAF6}" type="slidenum">
              <a:rPr lang="es-ES" smtClean="0"/>
              <a:pPr/>
              <a:t>1</a:t>
            </a:fld>
            <a:endParaRPr lang="es-ES"/>
          </a:p>
        </p:txBody>
      </p:sp>
    </p:spTree>
    <p:extLst>
      <p:ext uri="{BB962C8B-B14F-4D97-AF65-F5344CB8AC3E}">
        <p14:creationId xmlns:p14="http://schemas.microsoft.com/office/powerpoint/2010/main" val="1715571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What</a:t>
            </a:r>
            <a:r>
              <a:rPr lang="it-IT" dirty="0"/>
              <a:t> </a:t>
            </a:r>
            <a:r>
              <a:rPr lang="it-IT" dirty="0" err="1"/>
              <a:t>if</a:t>
            </a:r>
            <a:r>
              <a:rPr lang="it-IT" dirty="0"/>
              <a:t> more </a:t>
            </a:r>
            <a:r>
              <a:rPr lang="it-IT" dirty="0" err="1"/>
              <a:t>than</a:t>
            </a:r>
            <a:r>
              <a:rPr lang="it-IT" baseline="0" dirty="0"/>
              <a:t> </a:t>
            </a:r>
            <a:r>
              <a:rPr lang="it-IT" baseline="0" dirty="0" err="1"/>
              <a:t>two</a:t>
            </a:r>
            <a:r>
              <a:rPr lang="it-IT" baseline="0" dirty="0"/>
              <a:t> </a:t>
            </a:r>
            <a:r>
              <a:rPr lang="it-IT" baseline="0" dirty="0" err="1"/>
              <a:t>datasets</a:t>
            </a:r>
            <a:r>
              <a:rPr lang="it-IT" baseline="0" dirty="0"/>
              <a:t> </a:t>
            </a:r>
            <a:r>
              <a:rPr lang="it-IT" baseline="0" dirty="0" err="1"/>
              <a:t>have</a:t>
            </a:r>
            <a:r>
              <a:rPr lang="it-IT" baseline="0" dirty="0"/>
              <a:t> to be </a:t>
            </a:r>
            <a:r>
              <a:rPr lang="it-IT" baseline="0" dirty="0" err="1"/>
              <a:t>dealt</a:t>
            </a:r>
            <a:r>
              <a:rPr lang="it-IT" baseline="0" dirty="0"/>
              <a:t> with? </a:t>
            </a:r>
            <a:r>
              <a:rPr lang="it-IT" baseline="0" dirty="0" err="1"/>
              <a:t>What</a:t>
            </a:r>
            <a:r>
              <a:rPr lang="it-IT" baseline="0" dirty="0"/>
              <a:t> </a:t>
            </a:r>
            <a:r>
              <a:rPr lang="it-IT" baseline="0" dirty="0" err="1"/>
              <a:t>we</a:t>
            </a:r>
            <a:r>
              <a:rPr lang="it-IT" baseline="0" dirty="0"/>
              <a:t> </a:t>
            </a:r>
            <a:r>
              <a:rPr lang="it-IT" baseline="0" dirty="0" err="1"/>
              <a:t>tried</a:t>
            </a:r>
            <a:r>
              <a:rPr lang="it-IT" baseline="0" dirty="0"/>
              <a:t> to do </a:t>
            </a:r>
            <a:r>
              <a:rPr lang="it-IT" baseline="0" dirty="0" err="1"/>
              <a:t>was</a:t>
            </a:r>
            <a:r>
              <a:rPr lang="it-IT" baseline="0" dirty="0"/>
              <a:t> to </a:t>
            </a:r>
            <a:r>
              <a:rPr lang="it-IT" baseline="0" dirty="0" err="1"/>
              <a:t>extend</a:t>
            </a:r>
            <a:r>
              <a:rPr lang="it-IT" baseline="0" dirty="0"/>
              <a:t> the </a:t>
            </a:r>
            <a:r>
              <a:rPr lang="it-IT" baseline="0" dirty="0" err="1"/>
              <a:t>developed</a:t>
            </a:r>
            <a:r>
              <a:rPr lang="it-IT" baseline="0" dirty="0"/>
              <a:t> </a:t>
            </a:r>
            <a:r>
              <a:rPr lang="it-IT" baseline="0" dirty="0" err="1"/>
              <a:t>approach</a:t>
            </a:r>
            <a:r>
              <a:rPr lang="it-IT" baseline="0" dirty="0"/>
              <a:t> for </a:t>
            </a:r>
            <a:r>
              <a:rPr lang="it-IT" baseline="0" dirty="0" err="1"/>
              <a:t>hierarchical</a:t>
            </a:r>
            <a:r>
              <a:rPr lang="it-IT" baseline="0" dirty="0"/>
              <a:t> common and </a:t>
            </a:r>
            <a:r>
              <a:rPr lang="it-IT" baseline="0" dirty="0" err="1"/>
              <a:t>distinctive</a:t>
            </a:r>
            <a:r>
              <a:rPr lang="it-IT" baseline="0" dirty="0"/>
              <a:t> component </a:t>
            </a:r>
            <a:r>
              <a:rPr lang="it-IT" baseline="0" dirty="0" err="1"/>
              <a:t>identification</a:t>
            </a:r>
            <a:r>
              <a:rPr lang="it-IT" baseline="0" dirty="0"/>
              <a:t>. The </a:t>
            </a:r>
            <a:r>
              <a:rPr lang="it-IT" baseline="0" dirty="0" err="1"/>
              <a:t>product</a:t>
            </a:r>
            <a:r>
              <a:rPr lang="it-IT" baseline="0" dirty="0"/>
              <a:t> </a:t>
            </a:r>
            <a:r>
              <a:rPr lang="it-IT" baseline="0" dirty="0" err="1"/>
              <a:t>quality</a:t>
            </a:r>
            <a:r>
              <a:rPr lang="it-IT" baseline="0" dirty="0"/>
              <a:t> </a:t>
            </a:r>
            <a:r>
              <a:rPr lang="it-IT" baseline="0" dirty="0" err="1"/>
              <a:t>issue</a:t>
            </a:r>
            <a:r>
              <a:rPr lang="it-IT" baseline="0" dirty="0"/>
              <a:t> </a:t>
            </a:r>
            <a:r>
              <a:rPr lang="it-IT" baseline="0" dirty="0" err="1"/>
              <a:t>was</a:t>
            </a:r>
            <a:r>
              <a:rPr lang="it-IT" baseline="0" dirty="0"/>
              <a:t> </a:t>
            </a:r>
            <a:r>
              <a:rPr lang="it-IT" baseline="0" dirty="0" err="1"/>
              <a:t>actually</a:t>
            </a:r>
            <a:r>
              <a:rPr lang="it-IT" baseline="0" dirty="0"/>
              <a:t> a bit more </a:t>
            </a:r>
            <a:r>
              <a:rPr lang="it-IT" baseline="0" dirty="0" err="1"/>
              <a:t>complicated</a:t>
            </a:r>
            <a:r>
              <a:rPr lang="it-IT" baseline="0" dirty="0"/>
              <a:t> </a:t>
            </a:r>
            <a:r>
              <a:rPr lang="it-IT" baseline="0" dirty="0" err="1"/>
              <a:t>than</a:t>
            </a:r>
            <a:r>
              <a:rPr lang="it-IT" baseline="0" dirty="0"/>
              <a:t> </a:t>
            </a:r>
            <a:r>
              <a:rPr lang="it-IT" baseline="0" dirty="0" err="1"/>
              <a:t>as</a:t>
            </a:r>
            <a:r>
              <a:rPr lang="it-IT" baseline="0" dirty="0"/>
              <a:t> </a:t>
            </a:r>
            <a:r>
              <a:rPr lang="it-IT" baseline="0" dirty="0" err="1"/>
              <a:t>described</a:t>
            </a:r>
            <a:r>
              <a:rPr lang="it-IT" baseline="0" dirty="0"/>
              <a:t> </a:t>
            </a:r>
            <a:r>
              <a:rPr lang="it-IT" baseline="0" dirty="0" err="1"/>
              <a:t>before</a:t>
            </a:r>
            <a:r>
              <a:rPr lang="it-IT" baseline="0" dirty="0"/>
              <a:t>. </a:t>
            </a:r>
            <a:r>
              <a:rPr lang="it-IT" baseline="0" dirty="0" err="1"/>
              <a:t>Such</a:t>
            </a:r>
            <a:r>
              <a:rPr lang="it-IT" baseline="0" dirty="0"/>
              <a:t> a </a:t>
            </a:r>
            <a:r>
              <a:rPr lang="it-IT" baseline="0" dirty="0" err="1"/>
              <a:t>product</a:t>
            </a:r>
            <a:r>
              <a:rPr lang="it-IT" baseline="0" dirty="0"/>
              <a:t> in </a:t>
            </a:r>
            <a:r>
              <a:rPr lang="it-IT" baseline="0" dirty="0" err="1"/>
              <a:t>fact</a:t>
            </a:r>
            <a:r>
              <a:rPr lang="it-IT" baseline="0" dirty="0"/>
              <a:t> </a:t>
            </a:r>
            <a:r>
              <a:rPr lang="it-IT" baseline="0" dirty="0" err="1"/>
              <a:t>is</a:t>
            </a:r>
            <a:r>
              <a:rPr lang="it-IT" baseline="0" dirty="0"/>
              <a:t> </a:t>
            </a:r>
            <a:r>
              <a:rPr lang="it-IT" baseline="0" dirty="0" err="1"/>
              <a:t>produced</a:t>
            </a:r>
            <a:r>
              <a:rPr lang="it-IT" baseline="0" dirty="0"/>
              <a:t> in </a:t>
            </a:r>
            <a:r>
              <a:rPr lang="it-IT" baseline="0" dirty="0" err="1"/>
              <a:t>two</a:t>
            </a:r>
            <a:r>
              <a:rPr lang="it-IT" baseline="0" dirty="0"/>
              <a:t> </a:t>
            </a:r>
            <a:r>
              <a:rPr lang="it-IT" baseline="0" dirty="0" err="1"/>
              <a:t>different</a:t>
            </a:r>
            <a:r>
              <a:rPr lang="it-IT" baseline="0" dirty="0"/>
              <a:t> </a:t>
            </a:r>
            <a:r>
              <a:rPr lang="it-IT" baseline="0" dirty="0" err="1"/>
              <a:t>reacting</a:t>
            </a:r>
            <a:r>
              <a:rPr lang="it-IT" baseline="0" dirty="0"/>
              <a:t> </a:t>
            </a:r>
            <a:r>
              <a:rPr lang="it-IT" baseline="0" dirty="0" err="1"/>
              <a:t>units</a:t>
            </a:r>
            <a:r>
              <a:rPr lang="it-IT" baseline="0" dirty="0"/>
              <a:t> and </a:t>
            </a:r>
            <a:r>
              <a:rPr lang="it-IT" baseline="0" dirty="0" err="1"/>
              <a:t>then</a:t>
            </a:r>
            <a:r>
              <a:rPr lang="it-IT" baseline="0" dirty="0"/>
              <a:t> </a:t>
            </a:r>
            <a:r>
              <a:rPr lang="it-IT" baseline="0" dirty="0" err="1"/>
              <a:t>stored</a:t>
            </a:r>
            <a:r>
              <a:rPr lang="it-IT" baseline="0" dirty="0"/>
              <a:t> in a single container </a:t>
            </a:r>
            <a:r>
              <a:rPr lang="it-IT" baseline="0" dirty="0" err="1"/>
              <a:t>before</a:t>
            </a:r>
            <a:r>
              <a:rPr lang="it-IT" baseline="0" dirty="0"/>
              <a:t> </a:t>
            </a:r>
            <a:r>
              <a:rPr lang="it-IT" baseline="0" dirty="0" err="1"/>
              <a:t>being</a:t>
            </a:r>
            <a:r>
              <a:rPr lang="it-IT" baseline="0" dirty="0"/>
              <a:t> </a:t>
            </a:r>
            <a:r>
              <a:rPr lang="it-IT" baseline="0" dirty="0" err="1"/>
              <a:t>sold</a:t>
            </a:r>
            <a:r>
              <a:rPr lang="it-IT" baseline="0" dirty="0"/>
              <a:t>. </a:t>
            </a:r>
            <a:r>
              <a:rPr lang="it-IT" baseline="0" dirty="0" err="1"/>
              <a:t>As</a:t>
            </a:r>
            <a:r>
              <a:rPr lang="it-IT" baseline="0" dirty="0"/>
              <a:t> the </a:t>
            </a:r>
            <a:r>
              <a:rPr lang="it-IT" baseline="0" dirty="0" err="1"/>
              <a:t>same</a:t>
            </a:r>
            <a:r>
              <a:rPr lang="it-IT" baseline="0" dirty="0"/>
              <a:t> data </a:t>
            </a:r>
            <a:r>
              <a:rPr lang="it-IT" baseline="0" dirty="0" err="1"/>
              <a:t>structure</a:t>
            </a:r>
            <a:r>
              <a:rPr lang="it-IT" baseline="0" dirty="0"/>
              <a:t> </a:t>
            </a:r>
            <a:r>
              <a:rPr lang="it-IT" baseline="0" dirty="0" err="1"/>
              <a:t>was</a:t>
            </a:r>
            <a:r>
              <a:rPr lang="it-IT" baseline="0" dirty="0"/>
              <a:t> </a:t>
            </a:r>
            <a:r>
              <a:rPr lang="it-IT" baseline="0" dirty="0" err="1"/>
              <a:t>available</a:t>
            </a:r>
            <a:r>
              <a:rPr lang="it-IT" baseline="0" dirty="0"/>
              <a:t> for </a:t>
            </a:r>
            <a:r>
              <a:rPr lang="it-IT" baseline="0" dirty="0" err="1"/>
              <a:t>both</a:t>
            </a:r>
            <a:r>
              <a:rPr lang="it-IT" baseline="0" dirty="0"/>
              <a:t> </a:t>
            </a:r>
            <a:r>
              <a:rPr lang="it-IT" baseline="0" dirty="0" err="1"/>
              <a:t>these</a:t>
            </a:r>
            <a:r>
              <a:rPr lang="it-IT" baseline="0" dirty="0"/>
              <a:t> </a:t>
            </a:r>
            <a:r>
              <a:rPr lang="it-IT" baseline="0" dirty="0" err="1"/>
              <a:t>reacting</a:t>
            </a:r>
            <a:r>
              <a:rPr lang="it-IT" baseline="0" dirty="0"/>
              <a:t> </a:t>
            </a:r>
            <a:r>
              <a:rPr lang="it-IT" baseline="0" dirty="0" err="1"/>
              <a:t>units</a:t>
            </a:r>
            <a:r>
              <a:rPr lang="it-IT" baseline="0" dirty="0"/>
              <a:t>, </a:t>
            </a:r>
            <a:r>
              <a:rPr lang="it-IT" baseline="0" dirty="0" err="1"/>
              <a:t>apart</a:t>
            </a:r>
            <a:r>
              <a:rPr lang="it-IT" baseline="0" dirty="0"/>
              <a:t> from </a:t>
            </a:r>
            <a:r>
              <a:rPr lang="it-IT" baseline="0" dirty="0" err="1"/>
              <a:t>evaluating</a:t>
            </a:r>
            <a:r>
              <a:rPr lang="it-IT" baseline="0" dirty="0"/>
              <a:t> the nature of the common and </a:t>
            </a:r>
            <a:r>
              <a:rPr lang="it-IT" baseline="0" dirty="0" err="1"/>
              <a:t>distinctive</a:t>
            </a:r>
            <a:r>
              <a:rPr lang="it-IT" baseline="0" dirty="0"/>
              <a:t> </a:t>
            </a:r>
            <a:r>
              <a:rPr lang="it-IT" baseline="0" dirty="0" err="1"/>
              <a:t>components</a:t>
            </a:r>
            <a:r>
              <a:rPr lang="it-IT" baseline="0" dirty="0"/>
              <a:t> </a:t>
            </a:r>
            <a:r>
              <a:rPr lang="it-IT" baseline="0" dirty="0" err="1"/>
              <a:t>within</a:t>
            </a:r>
            <a:r>
              <a:rPr lang="it-IT" baseline="0" dirty="0"/>
              <a:t> </a:t>
            </a:r>
            <a:r>
              <a:rPr lang="it-IT" baseline="0" dirty="0" err="1"/>
              <a:t>every</a:t>
            </a:r>
            <a:r>
              <a:rPr lang="it-IT" baseline="0" dirty="0"/>
              <a:t> </a:t>
            </a:r>
            <a:r>
              <a:rPr lang="it-IT" baseline="0" dirty="0" err="1"/>
              <a:t>one</a:t>
            </a:r>
            <a:r>
              <a:rPr lang="it-IT" baseline="0" dirty="0"/>
              <a:t> of </a:t>
            </a:r>
            <a:r>
              <a:rPr lang="it-IT" baseline="0" dirty="0" err="1"/>
              <a:t>them</a:t>
            </a:r>
            <a:r>
              <a:rPr lang="it-IT" baseline="0" dirty="0"/>
              <a:t>, </a:t>
            </a:r>
            <a:r>
              <a:rPr lang="it-IT" baseline="0" dirty="0" err="1"/>
              <a:t>it</a:t>
            </a:r>
            <a:r>
              <a:rPr lang="it-IT" baseline="0" dirty="0"/>
              <a:t> </a:t>
            </a:r>
            <a:r>
              <a:rPr lang="it-IT" baseline="0" dirty="0" err="1"/>
              <a:t>would</a:t>
            </a:r>
            <a:r>
              <a:rPr lang="it-IT" baseline="0" dirty="0"/>
              <a:t> be </a:t>
            </a:r>
            <a:r>
              <a:rPr lang="it-IT" baseline="0" dirty="0" err="1"/>
              <a:t>also</a:t>
            </a:r>
            <a:r>
              <a:rPr lang="it-IT" baseline="0" dirty="0"/>
              <a:t> </a:t>
            </a:r>
            <a:r>
              <a:rPr lang="it-IT" baseline="0" dirty="0" err="1"/>
              <a:t>interesting</a:t>
            </a:r>
            <a:r>
              <a:rPr lang="it-IT" baseline="0" dirty="0"/>
              <a:t> to </a:t>
            </a:r>
            <a:r>
              <a:rPr lang="it-IT" baseline="0" dirty="0" err="1"/>
              <a:t>assess</a:t>
            </a:r>
            <a:r>
              <a:rPr lang="it-IT" baseline="0" dirty="0"/>
              <a:t> </a:t>
            </a:r>
            <a:r>
              <a:rPr lang="it-IT" baseline="0" dirty="0" err="1"/>
              <a:t>whether</a:t>
            </a:r>
            <a:r>
              <a:rPr lang="it-IT" baseline="0" dirty="0"/>
              <a:t> the </a:t>
            </a:r>
            <a:r>
              <a:rPr lang="it-IT" baseline="0" dirty="0" err="1"/>
              <a:t>distinctive</a:t>
            </a:r>
            <a:r>
              <a:rPr lang="it-IT" baseline="0" dirty="0"/>
              <a:t> </a:t>
            </a:r>
            <a:r>
              <a:rPr lang="it-IT" baseline="0" dirty="0" err="1"/>
              <a:t>variability</a:t>
            </a:r>
            <a:r>
              <a:rPr lang="it-IT" baseline="0" dirty="0"/>
              <a:t> for </a:t>
            </a:r>
            <a:r>
              <a:rPr lang="it-IT" b="1" baseline="0" dirty="0"/>
              <a:t>X</a:t>
            </a:r>
            <a:r>
              <a:rPr lang="it-IT" baseline="-25000" dirty="0"/>
              <a:t>2</a:t>
            </a:r>
            <a:r>
              <a:rPr lang="it-IT" baseline="0" dirty="0"/>
              <a:t> in Unit 1 and the </a:t>
            </a:r>
            <a:r>
              <a:rPr lang="it-IT" baseline="0" dirty="0" err="1"/>
              <a:t>distinctive</a:t>
            </a:r>
            <a:r>
              <a:rPr lang="it-IT" baseline="0" dirty="0"/>
              <a:t> </a:t>
            </a:r>
            <a:r>
              <a:rPr lang="it-IT" baseline="0" dirty="0" err="1"/>
              <a:t>variability</a:t>
            </a:r>
            <a:r>
              <a:rPr lang="it-IT" baseline="0" dirty="0"/>
              <a:t> for </a:t>
            </a:r>
            <a:r>
              <a:rPr lang="it-IT" b="1" baseline="0" dirty="0"/>
              <a:t>X</a:t>
            </a:r>
            <a:r>
              <a:rPr lang="it-IT" baseline="-25000" dirty="0"/>
              <a:t>2</a:t>
            </a:r>
            <a:r>
              <a:rPr lang="it-IT" baseline="0" dirty="0"/>
              <a:t> in Unit 2, </a:t>
            </a:r>
            <a:r>
              <a:rPr lang="it-IT" baseline="0" dirty="0" err="1"/>
              <a:t>which</a:t>
            </a:r>
            <a:r>
              <a:rPr lang="it-IT" baseline="0" dirty="0"/>
              <a:t> are </a:t>
            </a:r>
            <a:r>
              <a:rPr lang="it-IT" baseline="0" dirty="0" err="1"/>
              <a:t>both</a:t>
            </a:r>
            <a:r>
              <a:rPr lang="it-IT" baseline="0" dirty="0"/>
              <a:t> </a:t>
            </a:r>
            <a:r>
              <a:rPr lang="it-IT" baseline="0" dirty="0" err="1"/>
              <a:t>plausibly</a:t>
            </a:r>
            <a:r>
              <a:rPr lang="it-IT" baseline="0" dirty="0"/>
              <a:t> </a:t>
            </a:r>
            <a:r>
              <a:rPr lang="it-IT" baseline="0" dirty="0" err="1"/>
              <a:t>related</a:t>
            </a:r>
            <a:r>
              <a:rPr lang="it-IT" baseline="0" dirty="0"/>
              <a:t> to a </a:t>
            </a:r>
            <a:r>
              <a:rPr lang="it-IT" baseline="0" dirty="0" err="1"/>
              <a:t>possible</a:t>
            </a:r>
            <a:r>
              <a:rPr lang="it-IT" baseline="0" dirty="0"/>
              <a:t> </a:t>
            </a:r>
            <a:r>
              <a:rPr lang="it-IT" baseline="0" dirty="0" err="1"/>
              <a:t>deviation</a:t>
            </a:r>
            <a:r>
              <a:rPr lang="it-IT" baseline="0" dirty="0"/>
              <a:t> from NOC, share </a:t>
            </a:r>
            <a:r>
              <a:rPr lang="it-IT" baseline="0" dirty="0" err="1"/>
              <a:t>something</a:t>
            </a:r>
            <a:r>
              <a:rPr lang="it-IT" baseline="0" dirty="0"/>
              <a:t> or </a:t>
            </a:r>
            <a:r>
              <a:rPr lang="it-IT" baseline="0" dirty="0" err="1"/>
              <a:t>not</a:t>
            </a:r>
            <a:r>
              <a:rPr lang="it-IT" baseline="0" dirty="0"/>
              <a:t>. </a:t>
            </a:r>
            <a:r>
              <a:rPr lang="it-IT" baseline="0" dirty="0" err="1"/>
              <a:t>As</a:t>
            </a:r>
            <a:r>
              <a:rPr lang="it-IT" baseline="0" dirty="0"/>
              <a:t> </a:t>
            </a:r>
            <a:r>
              <a:rPr lang="it-IT" baseline="0" dirty="0" err="1"/>
              <a:t>interesting</a:t>
            </a:r>
            <a:r>
              <a:rPr lang="it-IT" baseline="0" dirty="0"/>
              <a:t> </a:t>
            </a:r>
            <a:r>
              <a:rPr lang="it-IT" baseline="0" dirty="0" err="1"/>
              <a:t>would</a:t>
            </a:r>
            <a:r>
              <a:rPr lang="it-IT" baseline="0" dirty="0"/>
              <a:t> be to </a:t>
            </a:r>
            <a:r>
              <a:rPr lang="it-IT" baseline="0" dirty="0" err="1"/>
              <a:t>additionally</a:t>
            </a:r>
            <a:r>
              <a:rPr lang="it-IT" baseline="0" dirty="0"/>
              <a:t> </a:t>
            </a:r>
            <a:r>
              <a:rPr lang="it-IT" baseline="0" dirty="0" err="1"/>
              <a:t>assess</a:t>
            </a:r>
            <a:r>
              <a:rPr lang="it-IT" baseline="0" dirty="0"/>
              <a:t> </a:t>
            </a:r>
            <a:r>
              <a:rPr lang="it-IT" baseline="0" dirty="0" err="1"/>
              <a:t>what</a:t>
            </a:r>
            <a:r>
              <a:rPr lang="it-IT" baseline="0" dirty="0"/>
              <a:t> </a:t>
            </a:r>
            <a:r>
              <a:rPr lang="it-IT" baseline="0" dirty="0" err="1"/>
              <a:t>is</a:t>
            </a:r>
            <a:r>
              <a:rPr lang="it-IT" baseline="0" dirty="0"/>
              <a:t> </a:t>
            </a:r>
            <a:r>
              <a:rPr lang="it-IT" baseline="0" dirty="0" err="1"/>
              <a:t>unique</a:t>
            </a:r>
            <a:r>
              <a:rPr lang="it-IT" baseline="0" dirty="0"/>
              <a:t> in </a:t>
            </a:r>
            <a:r>
              <a:rPr lang="it-IT" baseline="0" dirty="0" err="1"/>
              <a:t>such</a:t>
            </a:r>
            <a:r>
              <a:rPr lang="it-IT" baseline="0" dirty="0"/>
              <a:t> </a:t>
            </a:r>
            <a:r>
              <a:rPr lang="it-IT" baseline="0" dirty="0" err="1"/>
              <a:t>distinctive</a:t>
            </a:r>
            <a:r>
              <a:rPr lang="it-IT" baseline="0" dirty="0"/>
              <a:t> </a:t>
            </a:r>
            <a:r>
              <a:rPr lang="it-IT" baseline="0" dirty="0" err="1"/>
              <a:t>variations</a:t>
            </a:r>
            <a:r>
              <a:rPr lang="it-IT" baseline="0" dirty="0"/>
              <a:t>. </a:t>
            </a:r>
            <a:endParaRPr lang="it-IT" dirty="0"/>
          </a:p>
        </p:txBody>
      </p:sp>
      <p:sp>
        <p:nvSpPr>
          <p:cNvPr id="4" name="Segnaposto numero diapositiva 3"/>
          <p:cNvSpPr>
            <a:spLocks noGrp="1"/>
          </p:cNvSpPr>
          <p:nvPr>
            <p:ph type="sldNum" sz="quarter" idx="10"/>
          </p:nvPr>
        </p:nvSpPr>
        <p:spPr/>
        <p:txBody>
          <a:bodyPr/>
          <a:lstStyle/>
          <a:p>
            <a:fld id="{8A9FFE6D-10CA-4CDD-B0E4-D73DC88ADAF6}" type="slidenum">
              <a:rPr lang="es-ES" smtClean="0"/>
              <a:pPr/>
              <a:t>10</a:t>
            </a:fld>
            <a:endParaRPr lang="es-ES"/>
          </a:p>
        </p:txBody>
      </p:sp>
    </p:spTree>
    <p:extLst>
      <p:ext uri="{BB962C8B-B14F-4D97-AF65-F5344CB8AC3E}">
        <p14:creationId xmlns:p14="http://schemas.microsoft.com/office/powerpoint/2010/main" val="3674047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Only</a:t>
            </a:r>
            <a:r>
              <a:rPr lang="it-IT" dirty="0"/>
              <a:t> </a:t>
            </a:r>
            <a:r>
              <a:rPr lang="it-IT" dirty="0" err="1"/>
              <a:t>one</a:t>
            </a:r>
            <a:r>
              <a:rPr lang="it-IT" baseline="0" dirty="0"/>
              <a:t> common </a:t>
            </a:r>
            <a:r>
              <a:rPr lang="it-IT" i="1" baseline="0" dirty="0" err="1"/>
              <a:t>within-distinctive</a:t>
            </a:r>
            <a:r>
              <a:rPr lang="it-IT" i="1" baseline="0" dirty="0"/>
              <a:t> </a:t>
            </a:r>
            <a:r>
              <a:rPr lang="it-IT" i="0" baseline="0" dirty="0"/>
              <a:t>component </a:t>
            </a:r>
            <a:r>
              <a:rPr lang="it-IT" i="0" baseline="0" dirty="0" err="1"/>
              <a:t>was</a:t>
            </a:r>
            <a:r>
              <a:rPr lang="it-IT" i="0" baseline="0" dirty="0"/>
              <a:t> </a:t>
            </a:r>
            <a:r>
              <a:rPr lang="it-IT" i="0" baseline="0" dirty="0" err="1"/>
              <a:t>isolated</a:t>
            </a:r>
            <a:r>
              <a:rPr lang="it-IT" i="0" baseline="0" dirty="0"/>
              <a:t> by </a:t>
            </a:r>
            <a:r>
              <a:rPr lang="it-IT" i="0" baseline="0" dirty="0" err="1"/>
              <a:t>running</a:t>
            </a:r>
            <a:r>
              <a:rPr lang="it-IT" i="0" baseline="0" dirty="0"/>
              <a:t> </a:t>
            </a:r>
            <a:r>
              <a:rPr lang="it-IT" i="0" baseline="0" dirty="0" err="1"/>
              <a:t>again</a:t>
            </a:r>
            <a:r>
              <a:rPr lang="it-IT" i="0" baseline="0" dirty="0"/>
              <a:t> the </a:t>
            </a:r>
            <a:r>
              <a:rPr lang="it-IT" i="0" baseline="0" dirty="0" err="1"/>
              <a:t>whole</a:t>
            </a:r>
            <a:r>
              <a:rPr lang="it-IT" i="0" baseline="0" dirty="0"/>
              <a:t> </a:t>
            </a:r>
            <a:r>
              <a:rPr lang="it-IT" i="0" baseline="0" dirty="0" err="1"/>
              <a:t>approach</a:t>
            </a:r>
            <a:r>
              <a:rPr lang="it-IT" i="0" baseline="0" dirty="0"/>
              <a:t> </a:t>
            </a:r>
            <a:r>
              <a:rPr lang="it-IT" i="0" baseline="0" dirty="0" err="1"/>
              <a:t>after</a:t>
            </a:r>
            <a:r>
              <a:rPr lang="it-IT" i="0" baseline="0" dirty="0"/>
              <a:t> the first </a:t>
            </a:r>
            <a:r>
              <a:rPr lang="it-IT" i="0" baseline="0" dirty="0" err="1"/>
              <a:t>analysis</a:t>
            </a:r>
            <a:r>
              <a:rPr lang="it-IT" i="0" baseline="0" dirty="0"/>
              <a:t> round </a:t>
            </a:r>
            <a:r>
              <a:rPr lang="it-IT" i="0" baseline="0" dirty="0" err="1"/>
              <a:t>performed</a:t>
            </a:r>
            <a:r>
              <a:rPr lang="it-IT" i="0" baseline="0" dirty="0"/>
              <a:t> </a:t>
            </a:r>
            <a:r>
              <a:rPr lang="it-IT" i="0" baseline="0" dirty="0" err="1"/>
              <a:t>unit-wise</a:t>
            </a:r>
            <a:r>
              <a:rPr lang="it-IT" i="0" baseline="0" dirty="0"/>
              <a:t>. </a:t>
            </a:r>
            <a:r>
              <a:rPr lang="it-IT" i="0" baseline="0" dirty="0" err="1"/>
              <a:t>As</a:t>
            </a:r>
            <a:r>
              <a:rPr lang="it-IT" i="0" baseline="0" dirty="0"/>
              <a:t> </a:t>
            </a:r>
            <a:r>
              <a:rPr lang="it-IT" i="0" baseline="0" dirty="0" err="1"/>
              <a:t>expected</a:t>
            </a:r>
            <a:r>
              <a:rPr lang="it-IT" i="0" baseline="0" dirty="0"/>
              <a:t>, </a:t>
            </a:r>
            <a:r>
              <a:rPr lang="it-IT" i="0" baseline="0" dirty="0" err="1"/>
              <a:t>since</a:t>
            </a:r>
            <a:r>
              <a:rPr lang="it-IT" i="0" baseline="0" dirty="0"/>
              <a:t> the common component </a:t>
            </a:r>
            <a:r>
              <a:rPr lang="it-IT" i="0" baseline="0" dirty="0" err="1"/>
              <a:t>retrieval</a:t>
            </a:r>
            <a:r>
              <a:rPr lang="it-IT" i="0" baseline="0" dirty="0"/>
              <a:t> </a:t>
            </a:r>
            <a:r>
              <a:rPr lang="it-IT" i="0" baseline="0" dirty="0" err="1"/>
              <a:t>is</a:t>
            </a:r>
            <a:r>
              <a:rPr lang="it-IT" i="0" baseline="0" dirty="0"/>
              <a:t> </a:t>
            </a:r>
            <a:r>
              <a:rPr lang="it-IT" i="0" baseline="0" dirty="0" err="1"/>
              <a:t>based</a:t>
            </a:r>
            <a:r>
              <a:rPr lang="it-IT" i="0" baseline="0" dirty="0"/>
              <a:t> on a pseudo-O2PLS procedure, the </a:t>
            </a:r>
            <a:r>
              <a:rPr lang="it-IT" i="0" baseline="0" dirty="0" err="1"/>
              <a:t>loadings</a:t>
            </a:r>
            <a:r>
              <a:rPr lang="it-IT" i="0" baseline="0" dirty="0"/>
              <a:t> </a:t>
            </a:r>
            <a:r>
              <a:rPr lang="it-IT" i="0" baseline="0" dirty="0" err="1"/>
              <a:t>profiles</a:t>
            </a:r>
            <a:r>
              <a:rPr lang="it-IT" i="0" baseline="0" dirty="0"/>
              <a:t> are </a:t>
            </a:r>
            <a:r>
              <a:rPr lang="it-IT" i="0" baseline="0" dirty="0" err="1"/>
              <a:t>very</a:t>
            </a:r>
            <a:r>
              <a:rPr lang="it-IT" i="0" baseline="0" dirty="0"/>
              <a:t> </a:t>
            </a:r>
            <a:r>
              <a:rPr lang="it-IT" i="0" baseline="0" dirty="0" err="1"/>
              <a:t>similar</a:t>
            </a:r>
            <a:r>
              <a:rPr lang="it-IT" i="0" baseline="0" dirty="0"/>
              <a:t> </a:t>
            </a:r>
            <a:r>
              <a:rPr lang="it-IT" i="0" baseline="0" dirty="0" err="1"/>
              <a:t>between</a:t>
            </a:r>
            <a:r>
              <a:rPr lang="it-IT" i="0" baseline="0" dirty="0"/>
              <a:t> </a:t>
            </a:r>
            <a:r>
              <a:rPr lang="it-IT" i="0" baseline="0" dirty="0" err="1"/>
              <a:t>units</a:t>
            </a:r>
            <a:r>
              <a:rPr lang="it-IT" i="0" baseline="0" dirty="0"/>
              <a:t> </a:t>
            </a:r>
            <a:r>
              <a:rPr lang="it-IT" i="0" baseline="0" dirty="0" err="1"/>
              <a:t>but</a:t>
            </a:r>
            <a:r>
              <a:rPr lang="it-IT" i="0" baseline="0" dirty="0"/>
              <a:t> </a:t>
            </a:r>
            <a:r>
              <a:rPr lang="it-IT" i="0" baseline="0" dirty="0" err="1"/>
              <a:t>not</a:t>
            </a:r>
            <a:r>
              <a:rPr lang="it-IT" i="0" baseline="0" dirty="0"/>
              <a:t> </a:t>
            </a:r>
            <a:r>
              <a:rPr lang="it-IT" i="0" baseline="0" dirty="0" err="1"/>
              <a:t>identical</a:t>
            </a:r>
            <a:r>
              <a:rPr lang="it-IT" i="0" baseline="0" dirty="0"/>
              <a:t>. </a:t>
            </a:r>
            <a:r>
              <a:rPr lang="it-IT" i="0" baseline="0" dirty="0" err="1"/>
              <a:t>They</a:t>
            </a:r>
            <a:r>
              <a:rPr lang="it-IT" i="0" baseline="0" dirty="0"/>
              <a:t> </a:t>
            </a:r>
            <a:r>
              <a:rPr lang="it-IT" i="0" baseline="0" dirty="0" err="1"/>
              <a:t>however</a:t>
            </a:r>
            <a:r>
              <a:rPr lang="it-IT" i="0" baseline="0" dirty="0"/>
              <a:t> </a:t>
            </a:r>
            <a:r>
              <a:rPr lang="it-IT" i="0" baseline="0" dirty="0" err="1"/>
              <a:t>highlight</a:t>
            </a:r>
            <a:r>
              <a:rPr lang="it-IT" i="0" baseline="0" dirty="0"/>
              <a:t> </a:t>
            </a:r>
            <a:r>
              <a:rPr lang="it-IT" i="0" baseline="0" dirty="0" err="1"/>
              <a:t>variable</a:t>
            </a:r>
            <a:r>
              <a:rPr lang="it-IT" i="0" baseline="0" dirty="0"/>
              <a:t> #1 (</a:t>
            </a:r>
            <a:r>
              <a:rPr lang="it-IT" i="0" baseline="0" dirty="0" err="1"/>
              <a:t>at</a:t>
            </a:r>
            <a:r>
              <a:rPr lang="it-IT" i="0" baseline="0" dirty="0"/>
              <a:t> </a:t>
            </a:r>
            <a:r>
              <a:rPr lang="it-IT" i="0" baseline="0" dirty="0" err="1"/>
              <a:t>least</a:t>
            </a:r>
            <a:r>
              <a:rPr lang="it-IT" i="0" baseline="0" dirty="0"/>
              <a:t> from stage #2 on) </a:t>
            </a:r>
            <a:r>
              <a:rPr lang="it-IT" i="0" baseline="0" dirty="0" err="1"/>
              <a:t>is</a:t>
            </a:r>
            <a:r>
              <a:rPr lang="it-IT" i="0" baseline="0" dirty="0"/>
              <a:t> </a:t>
            </a:r>
            <a:r>
              <a:rPr lang="it-IT" i="0" baseline="0" dirty="0" err="1"/>
              <a:t>that</a:t>
            </a:r>
            <a:r>
              <a:rPr lang="it-IT" i="0" baseline="0" dirty="0"/>
              <a:t> </a:t>
            </a:r>
            <a:r>
              <a:rPr lang="it-IT" i="0" baseline="0" dirty="0" err="1"/>
              <a:t>featuring</a:t>
            </a:r>
            <a:r>
              <a:rPr lang="it-IT" i="0" baseline="0" dirty="0"/>
              <a:t> the </a:t>
            </a:r>
            <a:r>
              <a:rPr lang="it-IT" i="0" baseline="0" dirty="0" err="1"/>
              <a:t>most</a:t>
            </a:r>
            <a:r>
              <a:rPr lang="it-IT" i="0" baseline="0" dirty="0"/>
              <a:t> </a:t>
            </a:r>
            <a:r>
              <a:rPr lang="it-IT" i="0" baseline="0" dirty="0" err="1"/>
              <a:t>consistent</a:t>
            </a:r>
            <a:r>
              <a:rPr lang="it-IT" i="0" baseline="0" dirty="0"/>
              <a:t> </a:t>
            </a:r>
            <a:r>
              <a:rPr lang="it-IT" i="0" baseline="0" dirty="0" err="1"/>
              <a:t>contribution</a:t>
            </a:r>
            <a:r>
              <a:rPr lang="it-IT" i="0" baseline="0" dirty="0"/>
              <a:t> to </a:t>
            </a:r>
            <a:r>
              <a:rPr lang="it-IT" i="0" baseline="0" dirty="0" err="1"/>
              <a:t>this</a:t>
            </a:r>
            <a:r>
              <a:rPr lang="it-IT" i="0" baseline="0" dirty="0"/>
              <a:t> </a:t>
            </a:r>
            <a:r>
              <a:rPr lang="it-IT" i="0" baseline="0" dirty="0" err="1"/>
              <a:t>factor</a:t>
            </a:r>
            <a:r>
              <a:rPr lang="it-IT" i="0" baseline="0" dirty="0"/>
              <a:t> over time. </a:t>
            </a:r>
            <a:r>
              <a:rPr lang="it-IT" i="0" baseline="0" dirty="0" err="1"/>
              <a:t>Such</a:t>
            </a:r>
            <a:r>
              <a:rPr lang="it-IT" i="0" baseline="0" dirty="0"/>
              <a:t> a </a:t>
            </a:r>
            <a:r>
              <a:rPr lang="it-IT" i="0" baseline="0" dirty="0" err="1"/>
              <a:t>variable</a:t>
            </a:r>
            <a:r>
              <a:rPr lang="it-IT" i="0" baseline="0" dirty="0"/>
              <a:t> </a:t>
            </a:r>
            <a:r>
              <a:rPr lang="it-IT" i="0" baseline="0" dirty="0" err="1"/>
              <a:t>could</a:t>
            </a:r>
            <a:r>
              <a:rPr lang="it-IT" i="0" baseline="0" dirty="0"/>
              <a:t> </a:t>
            </a:r>
            <a:r>
              <a:rPr lang="it-IT" i="0" baseline="0" dirty="0" err="1"/>
              <a:t>constitute</a:t>
            </a:r>
            <a:r>
              <a:rPr lang="it-IT" i="0" baseline="0" dirty="0"/>
              <a:t> </a:t>
            </a:r>
            <a:r>
              <a:rPr lang="it-IT" i="0" baseline="0" dirty="0" err="1"/>
              <a:t>then</a:t>
            </a:r>
            <a:r>
              <a:rPr lang="it-IT" i="0" baseline="0" dirty="0"/>
              <a:t> the common </a:t>
            </a:r>
            <a:r>
              <a:rPr lang="it-IT" i="0" baseline="0" dirty="0" err="1"/>
              <a:t>problem</a:t>
            </a:r>
            <a:r>
              <a:rPr lang="it-IT" i="0" baseline="0" dirty="0"/>
              <a:t> </a:t>
            </a:r>
            <a:r>
              <a:rPr lang="it-IT" i="0" baseline="0" dirty="0" err="1"/>
              <a:t>affecting</a:t>
            </a:r>
            <a:r>
              <a:rPr lang="it-IT" i="0" baseline="0" dirty="0"/>
              <a:t> </a:t>
            </a:r>
            <a:r>
              <a:rPr lang="it-IT" i="0" baseline="0" dirty="0" err="1"/>
              <a:t>both</a:t>
            </a:r>
            <a:r>
              <a:rPr lang="it-IT" i="0" baseline="0" dirty="0"/>
              <a:t> the </a:t>
            </a:r>
            <a:r>
              <a:rPr lang="it-IT" i="0" baseline="0" dirty="0" err="1"/>
              <a:t>reacting</a:t>
            </a:r>
            <a:r>
              <a:rPr lang="it-IT" i="0" baseline="0" dirty="0"/>
              <a:t> </a:t>
            </a:r>
            <a:r>
              <a:rPr lang="it-IT" i="0" baseline="0" dirty="0" err="1"/>
              <a:t>units</a:t>
            </a:r>
            <a:r>
              <a:rPr lang="it-IT" i="0" baseline="0" dirty="0"/>
              <a:t>.</a:t>
            </a:r>
            <a:endParaRPr lang="it-IT" dirty="0"/>
          </a:p>
        </p:txBody>
      </p:sp>
      <p:sp>
        <p:nvSpPr>
          <p:cNvPr id="4" name="Segnaposto numero diapositiva 3"/>
          <p:cNvSpPr>
            <a:spLocks noGrp="1"/>
          </p:cNvSpPr>
          <p:nvPr>
            <p:ph type="sldNum" sz="quarter" idx="10"/>
          </p:nvPr>
        </p:nvSpPr>
        <p:spPr/>
        <p:txBody>
          <a:bodyPr/>
          <a:lstStyle/>
          <a:p>
            <a:fld id="{8A9FFE6D-10CA-4CDD-B0E4-D73DC88ADAF6}" type="slidenum">
              <a:rPr lang="es-ES" smtClean="0"/>
              <a:pPr/>
              <a:t>11</a:t>
            </a:fld>
            <a:endParaRPr lang="es-ES"/>
          </a:p>
        </p:txBody>
      </p:sp>
    </p:spTree>
    <p:extLst>
      <p:ext uri="{BB962C8B-B14F-4D97-AF65-F5344CB8AC3E}">
        <p14:creationId xmlns:p14="http://schemas.microsoft.com/office/powerpoint/2010/main" val="1863131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What</a:t>
            </a:r>
            <a:r>
              <a:rPr lang="it-IT" dirty="0"/>
              <a:t> </a:t>
            </a:r>
            <a:r>
              <a:rPr lang="it-IT" dirty="0" err="1"/>
              <a:t>if</a:t>
            </a:r>
            <a:r>
              <a:rPr lang="it-IT" dirty="0"/>
              <a:t> more </a:t>
            </a:r>
            <a:r>
              <a:rPr lang="it-IT" dirty="0" err="1"/>
              <a:t>than</a:t>
            </a:r>
            <a:r>
              <a:rPr lang="it-IT" baseline="0" dirty="0"/>
              <a:t> </a:t>
            </a:r>
            <a:r>
              <a:rPr lang="it-IT" baseline="0" dirty="0" err="1"/>
              <a:t>two</a:t>
            </a:r>
            <a:r>
              <a:rPr lang="it-IT" baseline="0" dirty="0"/>
              <a:t> </a:t>
            </a:r>
            <a:r>
              <a:rPr lang="it-IT" baseline="0" dirty="0" err="1"/>
              <a:t>datasets</a:t>
            </a:r>
            <a:r>
              <a:rPr lang="it-IT" baseline="0" dirty="0"/>
              <a:t> </a:t>
            </a:r>
            <a:r>
              <a:rPr lang="it-IT" baseline="0" dirty="0" err="1"/>
              <a:t>have</a:t>
            </a:r>
            <a:r>
              <a:rPr lang="it-IT" baseline="0" dirty="0"/>
              <a:t> to be </a:t>
            </a:r>
            <a:r>
              <a:rPr lang="it-IT" baseline="0" dirty="0" err="1"/>
              <a:t>dealt</a:t>
            </a:r>
            <a:r>
              <a:rPr lang="it-IT" baseline="0" dirty="0"/>
              <a:t> with? </a:t>
            </a:r>
            <a:r>
              <a:rPr lang="it-IT" baseline="0" dirty="0" err="1"/>
              <a:t>What</a:t>
            </a:r>
            <a:r>
              <a:rPr lang="it-IT" baseline="0" dirty="0"/>
              <a:t> </a:t>
            </a:r>
            <a:r>
              <a:rPr lang="it-IT" baseline="0" dirty="0" err="1"/>
              <a:t>we</a:t>
            </a:r>
            <a:r>
              <a:rPr lang="it-IT" baseline="0" dirty="0"/>
              <a:t> </a:t>
            </a:r>
            <a:r>
              <a:rPr lang="it-IT" baseline="0" dirty="0" err="1"/>
              <a:t>tried</a:t>
            </a:r>
            <a:r>
              <a:rPr lang="it-IT" baseline="0" dirty="0"/>
              <a:t> to do </a:t>
            </a:r>
            <a:r>
              <a:rPr lang="it-IT" baseline="0" dirty="0" err="1"/>
              <a:t>was</a:t>
            </a:r>
            <a:r>
              <a:rPr lang="it-IT" baseline="0" dirty="0"/>
              <a:t> to </a:t>
            </a:r>
            <a:r>
              <a:rPr lang="it-IT" baseline="0" dirty="0" err="1"/>
              <a:t>extend</a:t>
            </a:r>
            <a:r>
              <a:rPr lang="it-IT" baseline="0" dirty="0"/>
              <a:t> the </a:t>
            </a:r>
            <a:r>
              <a:rPr lang="it-IT" baseline="0" dirty="0" err="1"/>
              <a:t>developed</a:t>
            </a:r>
            <a:r>
              <a:rPr lang="it-IT" baseline="0" dirty="0"/>
              <a:t> </a:t>
            </a:r>
            <a:r>
              <a:rPr lang="it-IT" baseline="0" dirty="0" err="1"/>
              <a:t>approach</a:t>
            </a:r>
            <a:r>
              <a:rPr lang="it-IT" baseline="0" dirty="0"/>
              <a:t> for </a:t>
            </a:r>
            <a:r>
              <a:rPr lang="it-IT" baseline="0" dirty="0" err="1"/>
              <a:t>hierarchical</a:t>
            </a:r>
            <a:r>
              <a:rPr lang="it-IT" baseline="0" dirty="0"/>
              <a:t> common and </a:t>
            </a:r>
            <a:r>
              <a:rPr lang="it-IT" baseline="0" dirty="0" err="1"/>
              <a:t>distinctive</a:t>
            </a:r>
            <a:r>
              <a:rPr lang="it-IT" baseline="0" dirty="0"/>
              <a:t> component </a:t>
            </a:r>
            <a:r>
              <a:rPr lang="it-IT" baseline="0" dirty="0" err="1"/>
              <a:t>identification</a:t>
            </a:r>
            <a:r>
              <a:rPr lang="it-IT" baseline="0" dirty="0"/>
              <a:t>. The </a:t>
            </a:r>
            <a:r>
              <a:rPr lang="it-IT" baseline="0" dirty="0" err="1"/>
              <a:t>product</a:t>
            </a:r>
            <a:r>
              <a:rPr lang="it-IT" baseline="0" dirty="0"/>
              <a:t> </a:t>
            </a:r>
            <a:r>
              <a:rPr lang="it-IT" baseline="0" dirty="0" err="1"/>
              <a:t>quality</a:t>
            </a:r>
            <a:r>
              <a:rPr lang="it-IT" baseline="0" dirty="0"/>
              <a:t> </a:t>
            </a:r>
            <a:r>
              <a:rPr lang="it-IT" baseline="0" dirty="0" err="1"/>
              <a:t>issue</a:t>
            </a:r>
            <a:r>
              <a:rPr lang="it-IT" baseline="0" dirty="0"/>
              <a:t> </a:t>
            </a:r>
            <a:r>
              <a:rPr lang="it-IT" baseline="0" dirty="0" err="1"/>
              <a:t>was</a:t>
            </a:r>
            <a:r>
              <a:rPr lang="it-IT" baseline="0" dirty="0"/>
              <a:t> </a:t>
            </a:r>
            <a:r>
              <a:rPr lang="it-IT" baseline="0" dirty="0" err="1"/>
              <a:t>actually</a:t>
            </a:r>
            <a:r>
              <a:rPr lang="it-IT" baseline="0" dirty="0"/>
              <a:t> a bit more </a:t>
            </a:r>
            <a:r>
              <a:rPr lang="it-IT" baseline="0" dirty="0" err="1"/>
              <a:t>complicated</a:t>
            </a:r>
            <a:r>
              <a:rPr lang="it-IT" baseline="0" dirty="0"/>
              <a:t> </a:t>
            </a:r>
            <a:r>
              <a:rPr lang="it-IT" baseline="0" dirty="0" err="1"/>
              <a:t>than</a:t>
            </a:r>
            <a:r>
              <a:rPr lang="it-IT" baseline="0" dirty="0"/>
              <a:t> </a:t>
            </a:r>
            <a:r>
              <a:rPr lang="it-IT" baseline="0" dirty="0" err="1"/>
              <a:t>as</a:t>
            </a:r>
            <a:r>
              <a:rPr lang="it-IT" baseline="0" dirty="0"/>
              <a:t> </a:t>
            </a:r>
            <a:r>
              <a:rPr lang="it-IT" baseline="0" dirty="0" err="1"/>
              <a:t>described</a:t>
            </a:r>
            <a:r>
              <a:rPr lang="it-IT" baseline="0" dirty="0"/>
              <a:t> </a:t>
            </a:r>
            <a:r>
              <a:rPr lang="it-IT" baseline="0" dirty="0" err="1"/>
              <a:t>before</a:t>
            </a:r>
            <a:r>
              <a:rPr lang="it-IT" baseline="0" dirty="0"/>
              <a:t>. </a:t>
            </a:r>
            <a:r>
              <a:rPr lang="it-IT" baseline="0" dirty="0" err="1"/>
              <a:t>Such</a:t>
            </a:r>
            <a:r>
              <a:rPr lang="it-IT" baseline="0" dirty="0"/>
              <a:t> a </a:t>
            </a:r>
            <a:r>
              <a:rPr lang="it-IT" baseline="0" dirty="0" err="1"/>
              <a:t>product</a:t>
            </a:r>
            <a:r>
              <a:rPr lang="it-IT" baseline="0" dirty="0"/>
              <a:t> in </a:t>
            </a:r>
            <a:r>
              <a:rPr lang="it-IT" baseline="0" dirty="0" err="1"/>
              <a:t>fact</a:t>
            </a:r>
            <a:r>
              <a:rPr lang="it-IT" baseline="0" dirty="0"/>
              <a:t> </a:t>
            </a:r>
            <a:r>
              <a:rPr lang="it-IT" baseline="0" dirty="0" err="1"/>
              <a:t>is</a:t>
            </a:r>
            <a:r>
              <a:rPr lang="it-IT" baseline="0" dirty="0"/>
              <a:t> </a:t>
            </a:r>
            <a:r>
              <a:rPr lang="it-IT" baseline="0" dirty="0" err="1"/>
              <a:t>produced</a:t>
            </a:r>
            <a:r>
              <a:rPr lang="it-IT" baseline="0" dirty="0"/>
              <a:t> in </a:t>
            </a:r>
            <a:r>
              <a:rPr lang="it-IT" baseline="0" dirty="0" err="1"/>
              <a:t>two</a:t>
            </a:r>
            <a:r>
              <a:rPr lang="it-IT" baseline="0" dirty="0"/>
              <a:t> </a:t>
            </a:r>
            <a:r>
              <a:rPr lang="it-IT" baseline="0" dirty="0" err="1"/>
              <a:t>different</a:t>
            </a:r>
            <a:r>
              <a:rPr lang="it-IT" baseline="0" dirty="0"/>
              <a:t> </a:t>
            </a:r>
            <a:r>
              <a:rPr lang="it-IT" baseline="0" dirty="0" err="1"/>
              <a:t>reacting</a:t>
            </a:r>
            <a:r>
              <a:rPr lang="it-IT" baseline="0" dirty="0"/>
              <a:t> </a:t>
            </a:r>
            <a:r>
              <a:rPr lang="it-IT" baseline="0" dirty="0" err="1"/>
              <a:t>units</a:t>
            </a:r>
            <a:r>
              <a:rPr lang="it-IT" baseline="0" dirty="0"/>
              <a:t> and </a:t>
            </a:r>
            <a:r>
              <a:rPr lang="it-IT" baseline="0" dirty="0" err="1"/>
              <a:t>then</a:t>
            </a:r>
            <a:r>
              <a:rPr lang="it-IT" baseline="0" dirty="0"/>
              <a:t> </a:t>
            </a:r>
            <a:r>
              <a:rPr lang="it-IT" baseline="0" dirty="0" err="1"/>
              <a:t>stored</a:t>
            </a:r>
            <a:r>
              <a:rPr lang="it-IT" baseline="0" dirty="0"/>
              <a:t> in a single container </a:t>
            </a:r>
            <a:r>
              <a:rPr lang="it-IT" baseline="0" dirty="0" err="1"/>
              <a:t>before</a:t>
            </a:r>
            <a:r>
              <a:rPr lang="it-IT" baseline="0" dirty="0"/>
              <a:t> </a:t>
            </a:r>
            <a:r>
              <a:rPr lang="it-IT" baseline="0" dirty="0" err="1"/>
              <a:t>being</a:t>
            </a:r>
            <a:r>
              <a:rPr lang="it-IT" baseline="0" dirty="0"/>
              <a:t> </a:t>
            </a:r>
            <a:r>
              <a:rPr lang="it-IT" baseline="0" dirty="0" err="1"/>
              <a:t>sold</a:t>
            </a:r>
            <a:r>
              <a:rPr lang="it-IT" baseline="0" dirty="0"/>
              <a:t>. </a:t>
            </a:r>
            <a:r>
              <a:rPr lang="it-IT" baseline="0" dirty="0" err="1"/>
              <a:t>As</a:t>
            </a:r>
            <a:r>
              <a:rPr lang="it-IT" baseline="0" dirty="0"/>
              <a:t> the </a:t>
            </a:r>
            <a:r>
              <a:rPr lang="it-IT" baseline="0" dirty="0" err="1"/>
              <a:t>same</a:t>
            </a:r>
            <a:r>
              <a:rPr lang="it-IT" baseline="0" dirty="0"/>
              <a:t> data </a:t>
            </a:r>
            <a:r>
              <a:rPr lang="it-IT" baseline="0" dirty="0" err="1"/>
              <a:t>structure</a:t>
            </a:r>
            <a:r>
              <a:rPr lang="it-IT" baseline="0" dirty="0"/>
              <a:t> </a:t>
            </a:r>
            <a:r>
              <a:rPr lang="it-IT" baseline="0" dirty="0" err="1"/>
              <a:t>was</a:t>
            </a:r>
            <a:r>
              <a:rPr lang="it-IT" baseline="0" dirty="0"/>
              <a:t> </a:t>
            </a:r>
            <a:r>
              <a:rPr lang="it-IT" baseline="0" dirty="0" err="1"/>
              <a:t>available</a:t>
            </a:r>
            <a:r>
              <a:rPr lang="it-IT" baseline="0" dirty="0"/>
              <a:t> for </a:t>
            </a:r>
            <a:r>
              <a:rPr lang="it-IT" baseline="0" dirty="0" err="1"/>
              <a:t>both</a:t>
            </a:r>
            <a:r>
              <a:rPr lang="it-IT" baseline="0" dirty="0"/>
              <a:t> </a:t>
            </a:r>
            <a:r>
              <a:rPr lang="it-IT" baseline="0" dirty="0" err="1"/>
              <a:t>these</a:t>
            </a:r>
            <a:r>
              <a:rPr lang="it-IT" baseline="0" dirty="0"/>
              <a:t> </a:t>
            </a:r>
            <a:r>
              <a:rPr lang="it-IT" baseline="0" dirty="0" err="1"/>
              <a:t>reacting</a:t>
            </a:r>
            <a:r>
              <a:rPr lang="it-IT" baseline="0" dirty="0"/>
              <a:t> </a:t>
            </a:r>
            <a:r>
              <a:rPr lang="it-IT" baseline="0" dirty="0" err="1"/>
              <a:t>units</a:t>
            </a:r>
            <a:r>
              <a:rPr lang="it-IT" baseline="0" dirty="0"/>
              <a:t>, </a:t>
            </a:r>
            <a:r>
              <a:rPr lang="it-IT" baseline="0" dirty="0" err="1"/>
              <a:t>apart</a:t>
            </a:r>
            <a:r>
              <a:rPr lang="it-IT" baseline="0" dirty="0"/>
              <a:t> from </a:t>
            </a:r>
            <a:r>
              <a:rPr lang="it-IT" baseline="0" dirty="0" err="1"/>
              <a:t>evaluating</a:t>
            </a:r>
            <a:r>
              <a:rPr lang="it-IT" baseline="0" dirty="0"/>
              <a:t> the nature of the common and </a:t>
            </a:r>
            <a:r>
              <a:rPr lang="it-IT" baseline="0" dirty="0" err="1"/>
              <a:t>distinctive</a:t>
            </a:r>
            <a:r>
              <a:rPr lang="it-IT" baseline="0" dirty="0"/>
              <a:t> </a:t>
            </a:r>
            <a:r>
              <a:rPr lang="it-IT" baseline="0" dirty="0" err="1"/>
              <a:t>components</a:t>
            </a:r>
            <a:r>
              <a:rPr lang="it-IT" baseline="0" dirty="0"/>
              <a:t> </a:t>
            </a:r>
            <a:r>
              <a:rPr lang="it-IT" baseline="0" dirty="0" err="1"/>
              <a:t>within</a:t>
            </a:r>
            <a:r>
              <a:rPr lang="it-IT" baseline="0" dirty="0"/>
              <a:t> </a:t>
            </a:r>
            <a:r>
              <a:rPr lang="it-IT" baseline="0" dirty="0" err="1"/>
              <a:t>every</a:t>
            </a:r>
            <a:r>
              <a:rPr lang="it-IT" baseline="0" dirty="0"/>
              <a:t> </a:t>
            </a:r>
            <a:r>
              <a:rPr lang="it-IT" baseline="0" dirty="0" err="1"/>
              <a:t>one</a:t>
            </a:r>
            <a:r>
              <a:rPr lang="it-IT" baseline="0" dirty="0"/>
              <a:t> of </a:t>
            </a:r>
            <a:r>
              <a:rPr lang="it-IT" baseline="0" dirty="0" err="1"/>
              <a:t>them</a:t>
            </a:r>
            <a:r>
              <a:rPr lang="it-IT" baseline="0" dirty="0"/>
              <a:t>, </a:t>
            </a:r>
            <a:r>
              <a:rPr lang="it-IT" baseline="0" dirty="0" err="1"/>
              <a:t>it</a:t>
            </a:r>
            <a:r>
              <a:rPr lang="it-IT" baseline="0" dirty="0"/>
              <a:t> </a:t>
            </a:r>
            <a:r>
              <a:rPr lang="it-IT" baseline="0" dirty="0" err="1"/>
              <a:t>would</a:t>
            </a:r>
            <a:r>
              <a:rPr lang="it-IT" baseline="0" dirty="0"/>
              <a:t> be </a:t>
            </a:r>
            <a:r>
              <a:rPr lang="it-IT" baseline="0" dirty="0" err="1"/>
              <a:t>also</a:t>
            </a:r>
            <a:r>
              <a:rPr lang="it-IT" baseline="0" dirty="0"/>
              <a:t> </a:t>
            </a:r>
            <a:r>
              <a:rPr lang="it-IT" baseline="0" dirty="0" err="1"/>
              <a:t>interesting</a:t>
            </a:r>
            <a:r>
              <a:rPr lang="it-IT" baseline="0" dirty="0"/>
              <a:t> to </a:t>
            </a:r>
            <a:r>
              <a:rPr lang="it-IT" baseline="0" dirty="0" err="1"/>
              <a:t>assess</a:t>
            </a:r>
            <a:r>
              <a:rPr lang="it-IT" baseline="0" dirty="0"/>
              <a:t> </a:t>
            </a:r>
            <a:r>
              <a:rPr lang="it-IT" baseline="0" dirty="0" err="1"/>
              <a:t>whether</a:t>
            </a:r>
            <a:r>
              <a:rPr lang="it-IT" baseline="0" dirty="0"/>
              <a:t> the </a:t>
            </a:r>
            <a:r>
              <a:rPr lang="it-IT" baseline="0" dirty="0" err="1"/>
              <a:t>distinctive</a:t>
            </a:r>
            <a:r>
              <a:rPr lang="it-IT" baseline="0" dirty="0"/>
              <a:t> </a:t>
            </a:r>
            <a:r>
              <a:rPr lang="it-IT" baseline="0" dirty="0" err="1"/>
              <a:t>variability</a:t>
            </a:r>
            <a:r>
              <a:rPr lang="it-IT" baseline="0" dirty="0"/>
              <a:t> for </a:t>
            </a:r>
            <a:r>
              <a:rPr lang="it-IT" b="1" baseline="0" dirty="0"/>
              <a:t>X</a:t>
            </a:r>
            <a:r>
              <a:rPr lang="it-IT" baseline="-25000" dirty="0"/>
              <a:t>2</a:t>
            </a:r>
            <a:r>
              <a:rPr lang="it-IT" baseline="0" dirty="0"/>
              <a:t> in Unit 1 and the </a:t>
            </a:r>
            <a:r>
              <a:rPr lang="it-IT" baseline="0" dirty="0" err="1"/>
              <a:t>distinctive</a:t>
            </a:r>
            <a:r>
              <a:rPr lang="it-IT" baseline="0" dirty="0"/>
              <a:t> </a:t>
            </a:r>
            <a:r>
              <a:rPr lang="it-IT" baseline="0" dirty="0" err="1"/>
              <a:t>variability</a:t>
            </a:r>
            <a:r>
              <a:rPr lang="it-IT" baseline="0" dirty="0"/>
              <a:t> for </a:t>
            </a:r>
            <a:r>
              <a:rPr lang="it-IT" b="1" baseline="0" dirty="0"/>
              <a:t>X</a:t>
            </a:r>
            <a:r>
              <a:rPr lang="it-IT" baseline="-25000" dirty="0"/>
              <a:t>2</a:t>
            </a:r>
            <a:r>
              <a:rPr lang="it-IT" baseline="0" dirty="0"/>
              <a:t> in Unit 2, </a:t>
            </a:r>
            <a:r>
              <a:rPr lang="it-IT" baseline="0" dirty="0" err="1"/>
              <a:t>which</a:t>
            </a:r>
            <a:r>
              <a:rPr lang="it-IT" baseline="0" dirty="0"/>
              <a:t> are </a:t>
            </a:r>
            <a:r>
              <a:rPr lang="it-IT" baseline="0" dirty="0" err="1"/>
              <a:t>both</a:t>
            </a:r>
            <a:r>
              <a:rPr lang="it-IT" baseline="0" dirty="0"/>
              <a:t> </a:t>
            </a:r>
            <a:r>
              <a:rPr lang="it-IT" baseline="0" dirty="0" err="1"/>
              <a:t>plausibly</a:t>
            </a:r>
            <a:r>
              <a:rPr lang="it-IT" baseline="0" dirty="0"/>
              <a:t> </a:t>
            </a:r>
            <a:r>
              <a:rPr lang="it-IT" baseline="0" dirty="0" err="1"/>
              <a:t>related</a:t>
            </a:r>
            <a:r>
              <a:rPr lang="it-IT" baseline="0" dirty="0"/>
              <a:t> to a </a:t>
            </a:r>
            <a:r>
              <a:rPr lang="it-IT" baseline="0" dirty="0" err="1"/>
              <a:t>possible</a:t>
            </a:r>
            <a:r>
              <a:rPr lang="it-IT" baseline="0" dirty="0"/>
              <a:t> </a:t>
            </a:r>
            <a:r>
              <a:rPr lang="it-IT" baseline="0" dirty="0" err="1"/>
              <a:t>deviation</a:t>
            </a:r>
            <a:r>
              <a:rPr lang="it-IT" baseline="0" dirty="0"/>
              <a:t> from NOC, share </a:t>
            </a:r>
            <a:r>
              <a:rPr lang="it-IT" baseline="0" dirty="0" err="1"/>
              <a:t>something</a:t>
            </a:r>
            <a:r>
              <a:rPr lang="it-IT" baseline="0" dirty="0"/>
              <a:t> or </a:t>
            </a:r>
            <a:r>
              <a:rPr lang="it-IT" baseline="0" dirty="0" err="1"/>
              <a:t>not</a:t>
            </a:r>
            <a:r>
              <a:rPr lang="it-IT" baseline="0" dirty="0"/>
              <a:t>. </a:t>
            </a:r>
            <a:r>
              <a:rPr lang="it-IT" baseline="0" dirty="0" err="1"/>
              <a:t>As</a:t>
            </a:r>
            <a:r>
              <a:rPr lang="it-IT" baseline="0" dirty="0"/>
              <a:t> </a:t>
            </a:r>
            <a:r>
              <a:rPr lang="it-IT" baseline="0" dirty="0" err="1"/>
              <a:t>interesting</a:t>
            </a:r>
            <a:r>
              <a:rPr lang="it-IT" baseline="0" dirty="0"/>
              <a:t> </a:t>
            </a:r>
            <a:r>
              <a:rPr lang="it-IT" baseline="0" dirty="0" err="1"/>
              <a:t>would</a:t>
            </a:r>
            <a:r>
              <a:rPr lang="it-IT" baseline="0" dirty="0"/>
              <a:t> be to </a:t>
            </a:r>
            <a:r>
              <a:rPr lang="it-IT" baseline="0" dirty="0" err="1"/>
              <a:t>additionally</a:t>
            </a:r>
            <a:r>
              <a:rPr lang="it-IT" baseline="0" dirty="0"/>
              <a:t> </a:t>
            </a:r>
            <a:r>
              <a:rPr lang="it-IT" baseline="0" dirty="0" err="1"/>
              <a:t>assess</a:t>
            </a:r>
            <a:r>
              <a:rPr lang="it-IT" baseline="0" dirty="0"/>
              <a:t> </a:t>
            </a:r>
            <a:r>
              <a:rPr lang="it-IT" baseline="0" dirty="0" err="1"/>
              <a:t>what</a:t>
            </a:r>
            <a:r>
              <a:rPr lang="it-IT" baseline="0" dirty="0"/>
              <a:t> </a:t>
            </a:r>
            <a:r>
              <a:rPr lang="it-IT" baseline="0" dirty="0" err="1"/>
              <a:t>is</a:t>
            </a:r>
            <a:r>
              <a:rPr lang="it-IT" baseline="0" dirty="0"/>
              <a:t> </a:t>
            </a:r>
            <a:r>
              <a:rPr lang="it-IT" baseline="0" dirty="0" err="1"/>
              <a:t>unique</a:t>
            </a:r>
            <a:r>
              <a:rPr lang="it-IT" baseline="0" dirty="0"/>
              <a:t> in </a:t>
            </a:r>
            <a:r>
              <a:rPr lang="it-IT" baseline="0" dirty="0" err="1"/>
              <a:t>such</a:t>
            </a:r>
            <a:r>
              <a:rPr lang="it-IT" baseline="0" dirty="0"/>
              <a:t> </a:t>
            </a:r>
            <a:r>
              <a:rPr lang="it-IT" baseline="0" dirty="0" err="1"/>
              <a:t>distinctive</a:t>
            </a:r>
            <a:r>
              <a:rPr lang="it-IT" baseline="0" dirty="0"/>
              <a:t> </a:t>
            </a:r>
            <a:r>
              <a:rPr lang="it-IT" baseline="0" dirty="0" err="1"/>
              <a:t>variations</a:t>
            </a:r>
            <a:r>
              <a:rPr lang="it-IT" baseline="0" dirty="0"/>
              <a:t>. </a:t>
            </a:r>
            <a:endParaRPr lang="it-IT" dirty="0"/>
          </a:p>
        </p:txBody>
      </p:sp>
      <p:sp>
        <p:nvSpPr>
          <p:cNvPr id="4" name="Segnaposto numero diapositiva 3"/>
          <p:cNvSpPr>
            <a:spLocks noGrp="1"/>
          </p:cNvSpPr>
          <p:nvPr>
            <p:ph type="sldNum" sz="quarter" idx="10"/>
          </p:nvPr>
        </p:nvSpPr>
        <p:spPr/>
        <p:txBody>
          <a:bodyPr/>
          <a:lstStyle/>
          <a:p>
            <a:fld id="{8A9FFE6D-10CA-4CDD-B0E4-D73DC88ADAF6}" type="slidenum">
              <a:rPr lang="es-ES" smtClean="0"/>
              <a:pPr/>
              <a:t>12</a:t>
            </a:fld>
            <a:endParaRPr lang="es-ES"/>
          </a:p>
        </p:txBody>
      </p:sp>
    </p:spTree>
    <p:extLst>
      <p:ext uri="{BB962C8B-B14F-4D97-AF65-F5344CB8AC3E}">
        <p14:creationId xmlns:p14="http://schemas.microsoft.com/office/powerpoint/2010/main" val="2141424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The </a:t>
            </a:r>
            <a:r>
              <a:rPr lang="it-IT" dirty="0" err="1"/>
              <a:t>loadings</a:t>
            </a:r>
            <a:r>
              <a:rPr lang="it-IT" dirty="0"/>
              <a:t> </a:t>
            </a:r>
            <a:r>
              <a:rPr lang="it-IT" dirty="0" err="1"/>
              <a:t>profiles</a:t>
            </a:r>
            <a:r>
              <a:rPr lang="it-IT" dirty="0"/>
              <a:t> of the first </a:t>
            </a:r>
            <a:r>
              <a:rPr lang="it-IT" dirty="0" err="1"/>
              <a:t>distinctive</a:t>
            </a:r>
            <a:r>
              <a:rPr lang="it-IT" dirty="0"/>
              <a:t> </a:t>
            </a:r>
            <a:r>
              <a:rPr lang="it-IT" i="1" dirty="0" err="1"/>
              <a:t>between</a:t>
            </a:r>
            <a:r>
              <a:rPr lang="it-IT" i="0" dirty="0" err="1"/>
              <a:t>-</a:t>
            </a:r>
            <a:r>
              <a:rPr lang="it-IT" i="1" dirty="0" err="1"/>
              <a:t>distinctive</a:t>
            </a:r>
            <a:r>
              <a:rPr lang="it-IT" i="1" baseline="0" dirty="0"/>
              <a:t> </a:t>
            </a:r>
            <a:r>
              <a:rPr lang="it-IT" i="0" baseline="0" dirty="0"/>
              <a:t>component (</a:t>
            </a:r>
            <a:r>
              <a:rPr lang="it-IT" i="0" baseline="0" dirty="0" err="1"/>
              <a:t>found</a:t>
            </a:r>
            <a:r>
              <a:rPr lang="it-IT" i="0" baseline="0" dirty="0"/>
              <a:t> to be </a:t>
            </a:r>
            <a:r>
              <a:rPr lang="it-IT" i="0" baseline="0" dirty="0" err="1"/>
              <a:t>statistically</a:t>
            </a:r>
            <a:r>
              <a:rPr lang="it-IT" i="0" baseline="0" dirty="0"/>
              <a:t> </a:t>
            </a:r>
            <a:r>
              <a:rPr lang="it-IT" i="0" baseline="0" dirty="0" err="1"/>
              <a:t>significant</a:t>
            </a:r>
            <a:r>
              <a:rPr lang="it-IT" i="0" baseline="0" dirty="0"/>
              <a:t> </a:t>
            </a:r>
            <a:r>
              <a:rPr lang="it-IT" baseline="0" dirty="0" err="1"/>
              <a:t>after</a:t>
            </a:r>
            <a:r>
              <a:rPr lang="it-IT" baseline="0" dirty="0"/>
              <a:t> </a:t>
            </a:r>
            <a:r>
              <a:rPr lang="it-IT" baseline="0" dirty="0" err="1"/>
              <a:t>executing</a:t>
            </a:r>
            <a:r>
              <a:rPr lang="it-IT" baseline="0" dirty="0"/>
              <a:t> </a:t>
            </a:r>
            <a:r>
              <a:rPr lang="it-IT" baseline="0" dirty="0" err="1"/>
              <a:t>again</a:t>
            </a:r>
            <a:r>
              <a:rPr lang="it-IT" baseline="0" dirty="0"/>
              <a:t> the </a:t>
            </a:r>
            <a:r>
              <a:rPr lang="it-IT" baseline="0" dirty="0" err="1"/>
              <a:t>permutation-based</a:t>
            </a:r>
            <a:r>
              <a:rPr lang="it-IT" baseline="0" dirty="0"/>
              <a:t> </a:t>
            </a:r>
            <a:r>
              <a:rPr lang="it-IT" baseline="0" dirty="0" err="1"/>
              <a:t>effective</a:t>
            </a:r>
            <a:r>
              <a:rPr lang="it-IT" baseline="0" dirty="0"/>
              <a:t> </a:t>
            </a:r>
            <a:r>
              <a:rPr lang="it-IT" baseline="0" dirty="0" err="1"/>
              <a:t>rank</a:t>
            </a:r>
            <a:r>
              <a:rPr lang="it-IT" baseline="0" dirty="0"/>
              <a:t> </a:t>
            </a:r>
            <a:r>
              <a:rPr lang="it-IT" baseline="0" dirty="0" err="1"/>
              <a:t>estimation</a:t>
            </a:r>
            <a:r>
              <a:rPr lang="it-IT" baseline="0" dirty="0"/>
              <a:t> test</a:t>
            </a:r>
            <a:r>
              <a:rPr lang="it-IT" i="0" baseline="0" dirty="0"/>
              <a:t>) are </a:t>
            </a:r>
            <a:r>
              <a:rPr lang="it-IT" i="0" baseline="0" dirty="0" err="1"/>
              <a:t>here</a:t>
            </a:r>
            <a:r>
              <a:rPr lang="it-IT" i="0" baseline="0" dirty="0"/>
              <a:t> </a:t>
            </a:r>
            <a:r>
              <a:rPr lang="it-IT" i="0" baseline="0" dirty="0" err="1"/>
              <a:t>shown</a:t>
            </a:r>
            <a:r>
              <a:rPr lang="it-IT" i="0" baseline="0" dirty="0"/>
              <a:t>. </a:t>
            </a:r>
            <a:r>
              <a:rPr lang="it-IT" i="0" baseline="0" dirty="0" err="1"/>
              <a:t>Characteristic</a:t>
            </a:r>
            <a:r>
              <a:rPr lang="it-IT" i="0" baseline="0" dirty="0"/>
              <a:t> </a:t>
            </a:r>
            <a:r>
              <a:rPr lang="it-IT" i="0" baseline="0" dirty="0" err="1"/>
              <a:t>patterns</a:t>
            </a:r>
            <a:r>
              <a:rPr lang="it-IT" i="0" baseline="0" dirty="0"/>
              <a:t> of </a:t>
            </a:r>
            <a:r>
              <a:rPr lang="it-IT" i="0" baseline="0" dirty="0" err="1"/>
              <a:t>variables</a:t>
            </a:r>
            <a:r>
              <a:rPr lang="it-IT" i="0" baseline="0" dirty="0"/>
              <a:t>, some of </a:t>
            </a:r>
            <a:r>
              <a:rPr lang="it-IT" i="0" baseline="0" dirty="0" err="1"/>
              <a:t>them</a:t>
            </a:r>
            <a:r>
              <a:rPr lang="it-IT" i="0" baseline="0" dirty="0"/>
              <a:t> </a:t>
            </a:r>
            <a:r>
              <a:rPr lang="it-IT" i="0" baseline="0" dirty="0" err="1"/>
              <a:t>already</a:t>
            </a:r>
            <a:r>
              <a:rPr lang="it-IT" i="0" baseline="0" dirty="0"/>
              <a:t> </a:t>
            </a:r>
            <a:r>
              <a:rPr lang="it-IT" i="0" baseline="0" dirty="0" err="1"/>
              <a:t>spotted</a:t>
            </a:r>
            <a:r>
              <a:rPr lang="it-IT" i="0" baseline="0" dirty="0"/>
              <a:t> by </a:t>
            </a:r>
            <a:r>
              <a:rPr lang="it-IT" i="0" baseline="0" dirty="0" err="1"/>
              <a:t>classical</a:t>
            </a:r>
            <a:r>
              <a:rPr lang="it-IT" i="0" baseline="0" dirty="0"/>
              <a:t> </a:t>
            </a:r>
            <a:r>
              <a:rPr lang="it-IT" i="0" baseline="0" dirty="0" err="1"/>
              <a:t>diagnostic</a:t>
            </a:r>
            <a:r>
              <a:rPr lang="it-IT" i="0" baseline="0" dirty="0"/>
              <a:t> </a:t>
            </a:r>
            <a:r>
              <a:rPr lang="it-IT" i="0" baseline="0" dirty="0" err="1"/>
              <a:t>tools</a:t>
            </a:r>
            <a:r>
              <a:rPr lang="it-IT" i="0" baseline="0" dirty="0"/>
              <a:t>, </a:t>
            </a:r>
            <a:r>
              <a:rPr lang="it-IT" i="0" baseline="0" dirty="0" err="1"/>
              <a:t>were</a:t>
            </a:r>
            <a:r>
              <a:rPr lang="it-IT" i="0" baseline="0" dirty="0"/>
              <a:t> </a:t>
            </a:r>
            <a:r>
              <a:rPr lang="it-IT" i="0" baseline="0" dirty="0" err="1"/>
              <a:t>found</a:t>
            </a:r>
            <a:r>
              <a:rPr lang="it-IT" i="0" baseline="0" dirty="0"/>
              <a:t> to be </a:t>
            </a:r>
            <a:r>
              <a:rPr lang="it-IT" i="0" baseline="0" dirty="0" err="1"/>
              <a:t>characterised</a:t>
            </a:r>
            <a:r>
              <a:rPr lang="it-IT" i="0" baseline="0" dirty="0"/>
              <a:t> by </a:t>
            </a:r>
            <a:r>
              <a:rPr lang="it-IT" i="0" baseline="0" dirty="0" err="1"/>
              <a:t>loadings</a:t>
            </a:r>
            <a:r>
              <a:rPr lang="it-IT" i="0" baseline="0" dirty="0"/>
              <a:t> with a </a:t>
            </a:r>
            <a:r>
              <a:rPr lang="it-IT" i="0" baseline="0" dirty="0" err="1"/>
              <a:t>consistent</a:t>
            </a:r>
            <a:r>
              <a:rPr lang="it-IT" i="0" baseline="0" dirty="0"/>
              <a:t> non-zero trend over time for </a:t>
            </a:r>
            <a:r>
              <a:rPr lang="it-IT" i="0" baseline="0" dirty="0" err="1"/>
              <a:t>both</a:t>
            </a:r>
            <a:r>
              <a:rPr lang="it-IT" i="0" baseline="0" dirty="0"/>
              <a:t> Unit 1 and Unit 2. </a:t>
            </a:r>
            <a:r>
              <a:rPr lang="it-IT" i="0" baseline="0" dirty="0" err="1"/>
              <a:t>These</a:t>
            </a:r>
            <a:r>
              <a:rPr lang="it-IT" i="0" baseline="0" dirty="0"/>
              <a:t> </a:t>
            </a:r>
            <a:r>
              <a:rPr lang="it-IT" i="0" baseline="0" dirty="0" err="1"/>
              <a:t>variables</a:t>
            </a:r>
            <a:r>
              <a:rPr lang="it-IT" i="0" baseline="0" dirty="0"/>
              <a:t> </a:t>
            </a:r>
            <a:r>
              <a:rPr lang="it-IT" i="0" baseline="0" dirty="0" err="1"/>
              <a:t>might</a:t>
            </a:r>
            <a:r>
              <a:rPr lang="it-IT" i="0" baseline="0" dirty="0"/>
              <a:t> </a:t>
            </a:r>
            <a:r>
              <a:rPr lang="it-IT" i="0" baseline="0" dirty="0" err="1"/>
              <a:t>have</a:t>
            </a:r>
            <a:r>
              <a:rPr lang="it-IT" i="0" baseline="0" dirty="0"/>
              <a:t> </a:t>
            </a:r>
            <a:r>
              <a:rPr lang="it-IT" i="0" baseline="0" dirty="0" err="1"/>
              <a:t>been</a:t>
            </a:r>
            <a:r>
              <a:rPr lang="it-IT" i="0" baseline="0" dirty="0"/>
              <a:t> </a:t>
            </a:r>
            <a:r>
              <a:rPr lang="it-IT" i="0" baseline="0" dirty="0" err="1"/>
              <a:t>affected</a:t>
            </a:r>
            <a:r>
              <a:rPr lang="it-IT" i="0" baseline="0" dirty="0"/>
              <a:t> by a </a:t>
            </a:r>
            <a:r>
              <a:rPr lang="it-IT" i="0" baseline="0" dirty="0" err="1"/>
              <a:t>specific</a:t>
            </a:r>
            <a:r>
              <a:rPr lang="it-IT" i="0" baseline="0" dirty="0"/>
              <a:t> </a:t>
            </a:r>
            <a:r>
              <a:rPr lang="it-IT" i="0" baseline="0" dirty="0" err="1"/>
              <a:t>event</a:t>
            </a:r>
            <a:r>
              <a:rPr lang="it-IT" i="0" baseline="0" dirty="0"/>
              <a:t> </a:t>
            </a:r>
            <a:r>
              <a:rPr lang="it-IT" i="0" baseline="0" dirty="0" err="1"/>
              <a:t>occurring</a:t>
            </a:r>
            <a:r>
              <a:rPr lang="it-IT" i="0" baseline="0" dirty="0"/>
              <a:t> in the </a:t>
            </a:r>
            <a:r>
              <a:rPr lang="it-IT" i="0" baseline="0" dirty="0" err="1"/>
              <a:t>respective</a:t>
            </a:r>
            <a:r>
              <a:rPr lang="it-IT" i="0" baseline="0" dirty="0"/>
              <a:t> </a:t>
            </a:r>
            <a:r>
              <a:rPr lang="it-IT" i="0" baseline="0" dirty="0" err="1"/>
              <a:t>concerned</a:t>
            </a:r>
            <a:r>
              <a:rPr lang="it-IT" i="0" baseline="0" dirty="0"/>
              <a:t> </a:t>
            </a:r>
            <a:r>
              <a:rPr lang="it-IT" i="0" baseline="0" dirty="0" err="1"/>
              <a:t>unit</a:t>
            </a:r>
            <a:r>
              <a:rPr lang="it-IT" i="0" baseline="0" dirty="0"/>
              <a:t>. </a:t>
            </a:r>
            <a:r>
              <a:rPr lang="it-IT" i="0" baseline="0" dirty="0" err="1"/>
              <a:t>It</a:t>
            </a:r>
            <a:r>
              <a:rPr lang="it-IT" i="0" baseline="0" dirty="0"/>
              <a:t> </a:t>
            </a:r>
            <a:r>
              <a:rPr lang="it-IT" i="0" baseline="0" dirty="0" err="1"/>
              <a:t>is</a:t>
            </a:r>
            <a:r>
              <a:rPr lang="it-IT" i="0" baseline="0" dirty="0"/>
              <a:t> </a:t>
            </a:r>
            <a:r>
              <a:rPr lang="it-IT" i="0" baseline="0" dirty="0" err="1"/>
              <a:t>also</a:t>
            </a:r>
            <a:r>
              <a:rPr lang="it-IT" i="0" baseline="0" dirty="0"/>
              <a:t> </a:t>
            </a:r>
            <a:r>
              <a:rPr lang="it-IT" i="0" baseline="0" dirty="0" err="1"/>
              <a:t>important</a:t>
            </a:r>
            <a:r>
              <a:rPr lang="it-IT" i="0" baseline="0" dirty="0"/>
              <a:t> to </a:t>
            </a:r>
            <a:r>
              <a:rPr lang="it-IT" i="0" baseline="0" dirty="0" err="1"/>
              <a:t>notice</a:t>
            </a:r>
            <a:r>
              <a:rPr lang="it-IT" i="0" baseline="0" dirty="0"/>
              <a:t> </a:t>
            </a:r>
            <a:r>
              <a:rPr lang="it-IT" i="0" baseline="0" dirty="0" err="1"/>
              <a:t>that</a:t>
            </a:r>
            <a:r>
              <a:rPr lang="it-IT" i="0" baseline="0" dirty="0"/>
              <a:t> </a:t>
            </a:r>
            <a:r>
              <a:rPr lang="it-IT" i="0" baseline="0" dirty="0" err="1"/>
              <a:t>variable</a:t>
            </a:r>
            <a:r>
              <a:rPr lang="it-IT" i="0" baseline="0" dirty="0"/>
              <a:t> #1 from stage #2 on </a:t>
            </a:r>
            <a:r>
              <a:rPr lang="it-IT" i="0" baseline="0" dirty="0" err="1"/>
              <a:t>feature</a:t>
            </a:r>
            <a:r>
              <a:rPr lang="it-IT" i="0" baseline="0" dirty="0"/>
              <a:t> </a:t>
            </a:r>
            <a:r>
              <a:rPr lang="it-IT" i="0" baseline="0" dirty="0" err="1"/>
              <a:t>practically</a:t>
            </a:r>
            <a:r>
              <a:rPr lang="it-IT" i="0" baseline="0" dirty="0"/>
              <a:t> zero and non-</a:t>
            </a:r>
            <a:r>
              <a:rPr lang="it-IT" i="0" baseline="0" dirty="0" err="1"/>
              <a:t>consistent</a:t>
            </a:r>
            <a:r>
              <a:rPr lang="it-IT" i="0" baseline="0" dirty="0"/>
              <a:t> </a:t>
            </a:r>
            <a:r>
              <a:rPr lang="it-IT" i="0" baseline="0" dirty="0" err="1"/>
              <a:t>loadings</a:t>
            </a:r>
            <a:r>
              <a:rPr lang="it-IT" i="0" baseline="0" dirty="0"/>
              <a:t> for </a:t>
            </a:r>
            <a:r>
              <a:rPr lang="it-IT" i="0" baseline="0" dirty="0" err="1"/>
              <a:t>both</a:t>
            </a:r>
            <a:r>
              <a:rPr lang="it-IT" i="0" baseline="0" dirty="0"/>
              <a:t> Unit 1 and Unit 2 (</a:t>
            </a:r>
            <a:r>
              <a:rPr lang="it-IT" i="0" baseline="0" dirty="0" err="1"/>
              <a:t>which</a:t>
            </a:r>
            <a:r>
              <a:rPr lang="it-IT" i="0" baseline="0" dirty="0"/>
              <a:t> </a:t>
            </a:r>
            <a:r>
              <a:rPr lang="it-IT" i="0" baseline="0" dirty="0" err="1"/>
              <a:t>is</a:t>
            </a:r>
            <a:r>
              <a:rPr lang="it-IT" i="0" baseline="0" dirty="0"/>
              <a:t> a </a:t>
            </a:r>
            <a:r>
              <a:rPr lang="it-IT" i="0" baseline="0" dirty="0" err="1"/>
              <a:t>good</a:t>
            </a:r>
            <a:r>
              <a:rPr lang="it-IT" i="0" baseline="0" dirty="0"/>
              <a:t> </a:t>
            </a:r>
            <a:r>
              <a:rPr lang="it-IT" i="0" baseline="0" dirty="0" err="1"/>
              <a:t>sign</a:t>
            </a:r>
            <a:r>
              <a:rPr lang="it-IT" i="0" baseline="0" dirty="0"/>
              <a:t> in relation with </a:t>
            </a:r>
            <a:r>
              <a:rPr lang="it-IT" i="0" baseline="0" dirty="0" err="1"/>
              <a:t>what</a:t>
            </a:r>
            <a:r>
              <a:rPr lang="it-IT" i="0" baseline="0" dirty="0"/>
              <a:t> </a:t>
            </a:r>
            <a:r>
              <a:rPr lang="it-IT" i="0" baseline="0" dirty="0" err="1"/>
              <a:t>displayed</a:t>
            </a:r>
            <a:r>
              <a:rPr lang="it-IT" i="0" baseline="0" dirty="0"/>
              <a:t> in the </a:t>
            </a:r>
            <a:r>
              <a:rPr lang="it-IT" i="0" baseline="0" dirty="0" err="1"/>
              <a:t>previous</a:t>
            </a:r>
            <a:r>
              <a:rPr lang="it-IT" i="0" baseline="0" dirty="0"/>
              <a:t> slide).</a:t>
            </a:r>
            <a:endParaRPr lang="it-IT" dirty="0"/>
          </a:p>
        </p:txBody>
      </p:sp>
      <p:sp>
        <p:nvSpPr>
          <p:cNvPr id="4" name="Segnaposto numero diapositiva 3"/>
          <p:cNvSpPr>
            <a:spLocks noGrp="1"/>
          </p:cNvSpPr>
          <p:nvPr>
            <p:ph type="sldNum" sz="quarter" idx="10"/>
          </p:nvPr>
        </p:nvSpPr>
        <p:spPr/>
        <p:txBody>
          <a:bodyPr/>
          <a:lstStyle/>
          <a:p>
            <a:fld id="{8A9FFE6D-10CA-4CDD-B0E4-D73DC88ADAF6}" type="slidenum">
              <a:rPr lang="es-ES" smtClean="0"/>
              <a:pPr/>
              <a:t>13</a:t>
            </a:fld>
            <a:endParaRPr lang="es-ES"/>
          </a:p>
        </p:txBody>
      </p:sp>
    </p:spTree>
    <p:extLst>
      <p:ext uri="{BB962C8B-B14F-4D97-AF65-F5344CB8AC3E}">
        <p14:creationId xmlns:p14="http://schemas.microsoft.com/office/powerpoint/2010/main" val="2106510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a:t>
            </a:r>
            <a:r>
              <a:rPr lang="it-IT" dirty="0" err="1"/>
              <a:t>conclusion</a:t>
            </a:r>
            <a:r>
              <a:rPr lang="it-IT" dirty="0"/>
              <a:t>,</a:t>
            </a:r>
            <a:r>
              <a:rPr lang="it-IT" baseline="0" dirty="0"/>
              <a:t> a new </a:t>
            </a:r>
            <a:r>
              <a:rPr lang="it-IT" baseline="0" dirty="0" err="1"/>
              <a:t>approach</a:t>
            </a:r>
            <a:r>
              <a:rPr lang="it-IT" baseline="0" dirty="0"/>
              <a:t> for </a:t>
            </a:r>
            <a:r>
              <a:rPr lang="it-IT" baseline="0" dirty="0" err="1"/>
              <a:t>identifying</a:t>
            </a:r>
            <a:r>
              <a:rPr lang="it-IT" baseline="0" dirty="0"/>
              <a:t> the </a:t>
            </a:r>
            <a:r>
              <a:rPr lang="it-IT" baseline="0" dirty="0" err="1"/>
              <a:t>number</a:t>
            </a:r>
            <a:r>
              <a:rPr lang="it-IT" baseline="0" dirty="0"/>
              <a:t> of common and </a:t>
            </a:r>
            <a:r>
              <a:rPr lang="it-IT" baseline="0" dirty="0" err="1"/>
              <a:t>distinctive</a:t>
            </a:r>
            <a:r>
              <a:rPr lang="it-IT" baseline="0" dirty="0"/>
              <a:t> </a:t>
            </a:r>
            <a:r>
              <a:rPr lang="it-IT" baseline="0" dirty="0" err="1"/>
              <a:t>components</a:t>
            </a:r>
            <a:r>
              <a:rPr lang="it-IT" baseline="0" dirty="0"/>
              <a:t> </a:t>
            </a:r>
            <a:r>
              <a:rPr lang="it-IT" baseline="0" dirty="0" err="1"/>
              <a:t>underlying</a:t>
            </a:r>
            <a:r>
              <a:rPr lang="it-IT" baseline="0" dirty="0"/>
              <a:t> </a:t>
            </a:r>
            <a:r>
              <a:rPr lang="it-IT" baseline="0" dirty="0" err="1"/>
              <a:t>two</a:t>
            </a:r>
            <a:r>
              <a:rPr lang="it-IT" baseline="0" dirty="0"/>
              <a:t> </a:t>
            </a:r>
            <a:r>
              <a:rPr lang="it-IT" baseline="0" dirty="0" err="1"/>
              <a:t>blocks</a:t>
            </a:r>
            <a:r>
              <a:rPr lang="it-IT" baseline="0" dirty="0"/>
              <a:t> of data </a:t>
            </a:r>
            <a:r>
              <a:rPr lang="it-IT" baseline="0" dirty="0" err="1"/>
              <a:t>was</a:t>
            </a:r>
            <a:r>
              <a:rPr lang="it-IT" baseline="0" dirty="0"/>
              <a:t> </a:t>
            </a:r>
            <a:r>
              <a:rPr lang="it-IT" baseline="0" dirty="0" err="1"/>
              <a:t>proposed</a:t>
            </a:r>
            <a:r>
              <a:rPr lang="it-IT" baseline="0" dirty="0"/>
              <a:t>. The </a:t>
            </a:r>
            <a:r>
              <a:rPr lang="it-IT" baseline="0" dirty="0" err="1"/>
              <a:t>retrieval</a:t>
            </a:r>
            <a:r>
              <a:rPr lang="it-IT" baseline="0" dirty="0"/>
              <a:t> of the </a:t>
            </a:r>
            <a:r>
              <a:rPr lang="it-IT" baseline="0" dirty="0" err="1"/>
              <a:t>profiles</a:t>
            </a:r>
            <a:r>
              <a:rPr lang="it-IT" baseline="0" dirty="0"/>
              <a:t> of </a:t>
            </a:r>
            <a:r>
              <a:rPr lang="it-IT" baseline="0" dirty="0" err="1"/>
              <a:t>these</a:t>
            </a:r>
            <a:r>
              <a:rPr lang="it-IT" baseline="0" dirty="0"/>
              <a:t> </a:t>
            </a:r>
            <a:r>
              <a:rPr lang="it-IT" baseline="0" dirty="0" err="1"/>
              <a:t>components</a:t>
            </a:r>
            <a:r>
              <a:rPr lang="it-IT" baseline="0" dirty="0"/>
              <a:t> </a:t>
            </a:r>
            <a:r>
              <a:rPr lang="it-IT" baseline="0" dirty="0" err="1"/>
              <a:t>was</a:t>
            </a:r>
            <a:r>
              <a:rPr lang="it-IT" baseline="0" dirty="0"/>
              <a:t> </a:t>
            </a:r>
            <a:r>
              <a:rPr lang="it-IT" baseline="0" dirty="0" err="1"/>
              <a:t>carried</a:t>
            </a:r>
            <a:r>
              <a:rPr lang="it-IT" baseline="0" dirty="0"/>
              <a:t> out by a pseudo-O2PLS </a:t>
            </a:r>
            <a:r>
              <a:rPr lang="it-IT" baseline="0" dirty="0" err="1"/>
              <a:t>computational</a:t>
            </a:r>
            <a:r>
              <a:rPr lang="it-IT" baseline="0" dirty="0"/>
              <a:t> </a:t>
            </a:r>
            <a:r>
              <a:rPr lang="it-IT" baseline="0" dirty="0" err="1"/>
              <a:t>strategy</a:t>
            </a:r>
            <a:r>
              <a:rPr lang="it-IT" baseline="0" dirty="0"/>
              <a:t> just to </a:t>
            </a:r>
            <a:r>
              <a:rPr lang="it-IT" baseline="0" dirty="0" err="1"/>
              <a:t>have</a:t>
            </a:r>
            <a:r>
              <a:rPr lang="it-IT" baseline="0" dirty="0"/>
              <a:t> a </a:t>
            </a:r>
            <a:r>
              <a:rPr lang="it-IT" baseline="0" dirty="0" err="1"/>
              <a:t>tentative</a:t>
            </a:r>
            <a:r>
              <a:rPr lang="it-IT" baseline="0" dirty="0"/>
              <a:t> idea on the information </a:t>
            </a:r>
            <a:r>
              <a:rPr lang="it-IT" baseline="0" dirty="0" err="1"/>
              <a:t>they</a:t>
            </a:r>
            <a:r>
              <a:rPr lang="it-IT" baseline="0" dirty="0"/>
              <a:t> </a:t>
            </a:r>
            <a:r>
              <a:rPr lang="it-IT" baseline="0" dirty="0" err="1"/>
              <a:t>carry</a:t>
            </a:r>
            <a:r>
              <a:rPr lang="it-IT" baseline="0" dirty="0"/>
              <a:t> and on the </a:t>
            </a:r>
            <a:r>
              <a:rPr lang="it-IT" baseline="0" dirty="0" err="1"/>
              <a:t>actual</a:t>
            </a:r>
            <a:r>
              <a:rPr lang="it-IT" baseline="0" dirty="0"/>
              <a:t> </a:t>
            </a:r>
            <a:r>
              <a:rPr lang="it-IT" baseline="0" dirty="0" err="1"/>
              <a:t>power</a:t>
            </a:r>
            <a:r>
              <a:rPr lang="it-IT" baseline="0" dirty="0"/>
              <a:t> of </a:t>
            </a:r>
            <a:r>
              <a:rPr lang="it-IT" baseline="0" dirty="0" err="1"/>
              <a:t>such</a:t>
            </a:r>
            <a:r>
              <a:rPr lang="it-IT" baseline="0" dirty="0"/>
              <a:t> a </a:t>
            </a:r>
            <a:r>
              <a:rPr lang="it-IT" baseline="0" dirty="0" err="1"/>
              <a:t>novel</a:t>
            </a:r>
            <a:r>
              <a:rPr lang="it-IT" baseline="0" dirty="0"/>
              <a:t> </a:t>
            </a:r>
            <a:r>
              <a:rPr lang="it-IT" baseline="0" dirty="0" err="1"/>
              <a:t>methodology</a:t>
            </a:r>
            <a:r>
              <a:rPr lang="it-IT" baseline="0" dirty="0"/>
              <a:t>. </a:t>
            </a:r>
            <a:r>
              <a:rPr lang="it-IT" baseline="0" dirty="0" err="1"/>
              <a:t>Pretty</a:t>
            </a:r>
            <a:r>
              <a:rPr lang="it-IT" baseline="0" dirty="0"/>
              <a:t> </a:t>
            </a:r>
            <a:r>
              <a:rPr lang="it-IT" baseline="0" dirty="0" err="1"/>
              <a:t>satisfactory</a:t>
            </a:r>
            <a:r>
              <a:rPr lang="it-IT" baseline="0" dirty="0"/>
              <a:t> </a:t>
            </a:r>
            <a:r>
              <a:rPr lang="it-IT" baseline="0" dirty="0" err="1"/>
              <a:t>results</a:t>
            </a:r>
            <a:r>
              <a:rPr lang="it-IT" baseline="0" dirty="0"/>
              <a:t> </a:t>
            </a:r>
            <a:r>
              <a:rPr lang="it-IT" baseline="0" dirty="0" err="1"/>
              <a:t>were</a:t>
            </a:r>
            <a:r>
              <a:rPr lang="it-IT" baseline="0" dirty="0"/>
              <a:t> </a:t>
            </a:r>
            <a:r>
              <a:rPr lang="it-IT" baseline="0" dirty="0" err="1"/>
              <a:t>obtained</a:t>
            </a:r>
            <a:r>
              <a:rPr lang="it-IT" baseline="0" dirty="0"/>
              <a:t> in a </a:t>
            </a:r>
            <a:r>
              <a:rPr lang="it-IT" baseline="0" dirty="0" err="1"/>
              <a:t>simulated</a:t>
            </a:r>
            <a:r>
              <a:rPr lang="it-IT" baseline="0" dirty="0"/>
              <a:t> pseudo-</a:t>
            </a:r>
            <a:r>
              <a:rPr lang="it-IT" baseline="0" dirty="0" err="1"/>
              <a:t>spectral</a:t>
            </a:r>
            <a:r>
              <a:rPr lang="it-IT" baseline="0" dirty="0"/>
              <a:t> and a </a:t>
            </a:r>
            <a:r>
              <a:rPr lang="it-IT" baseline="0" dirty="0" err="1"/>
              <a:t>real</a:t>
            </a:r>
            <a:r>
              <a:rPr lang="it-IT" baseline="0" dirty="0"/>
              <a:t> industrial case-</a:t>
            </a:r>
            <a:r>
              <a:rPr lang="it-IT" baseline="0" dirty="0" err="1"/>
              <a:t>study</a:t>
            </a:r>
            <a:r>
              <a:rPr lang="it-IT" baseline="0" dirty="0"/>
              <a:t>, and </a:t>
            </a:r>
            <a:r>
              <a:rPr lang="it-IT" baseline="0" dirty="0" err="1"/>
              <a:t>additional</a:t>
            </a:r>
            <a:r>
              <a:rPr lang="it-IT" baseline="0" dirty="0"/>
              <a:t> </a:t>
            </a:r>
            <a:r>
              <a:rPr lang="it-IT" baseline="0" dirty="0" err="1"/>
              <a:t>tests</a:t>
            </a:r>
            <a:r>
              <a:rPr lang="it-IT" baseline="0" dirty="0"/>
              <a:t> (</a:t>
            </a:r>
            <a:r>
              <a:rPr lang="it-IT" baseline="0" dirty="0" err="1"/>
              <a:t>whose</a:t>
            </a:r>
            <a:r>
              <a:rPr lang="it-IT" baseline="0" dirty="0"/>
              <a:t> </a:t>
            </a:r>
            <a:r>
              <a:rPr lang="it-IT" baseline="0" dirty="0" err="1"/>
              <a:t>results</a:t>
            </a:r>
            <a:r>
              <a:rPr lang="it-IT" baseline="0" dirty="0"/>
              <a:t> </a:t>
            </a:r>
            <a:r>
              <a:rPr lang="it-IT" baseline="0" dirty="0" err="1"/>
              <a:t>were</a:t>
            </a:r>
            <a:r>
              <a:rPr lang="it-IT" baseline="0" dirty="0"/>
              <a:t> </a:t>
            </a:r>
            <a:r>
              <a:rPr lang="it-IT" baseline="0" dirty="0" err="1"/>
              <a:t>not</a:t>
            </a:r>
            <a:r>
              <a:rPr lang="it-IT" baseline="0" dirty="0"/>
              <a:t> </a:t>
            </a:r>
            <a:r>
              <a:rPr lang="it-IT" baseline="0" dirty="0" err="1"/>
              <a:t>shown</a:t>
            </a:r>
            <a:r>
              <a:rPr lang="it-IT" baseline="0" dirty="0"/>
              <a:t> in </a:t>
            </a:r>
            <a:r>
              <a:rPr lang="it-IT" baseline="0" dirty="0" err="1"/>
              <a:t>this</a:t>
            </a:r>
            <a:r>
              <a:rPr lang="it-IT" baseline="0" dirty="0"/>
              <a:t> </a:t>
            </a:r>
            <a:r>
              <a:rPr lang="it-IT" baseline="0" dirty="0" err="1"/>
              <a:t>presentation</a:t>
            </a:r>
            <a:r>
              <a:rPr lang="it-IT" baseline="0" dirty="0"/>
              <a:t>) </a:t>
            </a:r>
            <a:r>
              <a:rPr lang="it-IT" baseline="0" dirty="0" err="1"/>
              <a:t>were</a:t>
            </a:r>
            <a:r>
              <a:rPr lang="it-IT" baseline="0" dirty="0"/>
              <a:t> </a:t>
            </a:r>
            <a:r>
              <a:rPr lang="it-IT" baseline="0" dirty="0" err="1"/>
              <a:t>successfully</a:t>
            </a:r>
            <a:r>
              <a:rPr lang="it-IT" baseline="0" dirty="0"/>
              <a:t> </a:t>
            </a:r>
            <a:r>
              <a:rPr lang="it-IT" baseline="0" dirty="0" err="1"/>
              <a:t>performed</a:t>
            </a:r>
            <a:r>
              <a:rPr lang="it-IT" baseline="0"/>
              <a:t> on </a:t>
            </a:r>
            <a:r>
              <a:rPr lang="it-IT" baseline="0" dirty="0" err="1"/>
              <a:t>real</a:t>
            </a:r>
            <a:r>
              <a:rPr lang="it-IT" baseline="0" dirty="0"/>
              <a:t> </a:t>
            </a:r>
            <a:r>
              <a:rPr lang="it-IT" baseline="0" dirty="0" err="1"/>
              <a:t>spectral</a:t>
            </a:r>
            <a:r>
              <a:rPr lang="it-IT" baseline="0" dirty="0"/>
              <a:t> and </a:t>
            </a:r>
            <a:r>
              <a:rPr lang="it-IT" baseline="0" dirty="0" err="1"/>
              <a:t>biological</a:t>
            </a:r>
            <a:r>
              <a:rPr lang="it-IT" baseline="0" dirty="0"/>
              <a:t> </a:t>
            </a:r>
            <a:r>
              <a:rPr lang="it-IT" baseline="0" dirty="0" err="1"/>
              <a:t>dataset</a:t>
            </a:r>
            <a:r>
              <a:rPr lang="it-IT" baseline="0" dirty="0"/>
              <a:t>. A </a:t>
            </a:r>
            <a:r>
              <a:rPr lang="it-IT" baseline="0" dirty="0" err="1"/>
              <a:t>hierarchical</a:t>
            </a:r>
            <a:r>
              <a:rPr lang="it-IT" baseline="0" dirty="0"/>
              <a:t> </a:t>
            </a:r>
            <a:r>
              <a:rPr lang="it-IT" baseline="0" dirty="0" err="1"/>
              <a:t>extension</a:t>
            </a:r>
            <a:r>
              <a:rPr lang="it-IT" baseline="0" dirty="0"/>
              <a:t> of </a:t>
            </a:r>
            <a:r>
              <a:rPr lang="it-IT" baseline="0" dirty="0" err="1"/>
              <a:t>such</a:t>
            </a:r>
            <a:r>
              <a:rPr lang="it-IT" baseline="0" dirty="0"/>
              <a:t> an </a:t>
            </a:r>
            <a:r>
              <a:rPr lang="it-IT" baseline="0" dirty="0" err="1"/>
              <a:t>approach</a:t>
            </a:r>
            <a:r>
              <a:rPr lang="it-IT" baseline="0" dirty="0"/>
              <a:t> to </a:t>
            </a:r>
            <a:r>
              <a:rPr lang="it-IT" baseline="0" dirty="0" err="1"/>
              <a:t>cope</a:t>
            </a:r>
            <a:r>
              <a:rPr lang="it-IT" baseline="0" dirty="0"/>
              <a:t> with more </a:t>
            </a:r>
            <a:r>
              <a:rPr lang="it-IT" baseline="0" dirty="0" err="1"/>
              <a:t>than</a:t>
            </a:r>
            <a:r>
              <a:rPr lang="it-IT" baseline="0" dirty="0"/>
              <a:t> </a:t>
            </a:r>
            <a:r>
              <a:rPr lang="it-IT" baseline="0" dirty="0" err="1"/>
              <a:t>two</a:t>
            </a:r>
            <a:r>
              <a:rPr lang="it-IT" baseline="0" dirty="0"/>
              <a:t> </a:t>
            </a:r>
            <a:r>
              <a:rPr lang="it-IT" baseline="0" dirty="0" err="1"/>
              <a:t>blocks</a:t>
            </a:r>
            <a:r>
              <a:rPr lang="it-IT" baseline="0" dirty="0"/>
              <a:t> of data </a:t>
            </a:r>
            <a:r>
              <a:rPr lang="it-IT" baseline="0" dirty="0" err="1"/>
              <a:t>was</a:t>
            </a:r>
            <a:r>
              <a:rPr lang="it-IT" baseline="0" dirty="0"/>
              <a:t> </a:t>
            </a:r>
            <a:r>
              <a:rPr lang="it-IT" baseline="0" dirty="0" err="1"/>
              <a:t>also</a:t>
            </a:r>
            <a:r>
              <a:rPr lang="it-IT" baseline="0" dirty="0"/>
              <a:t> </a:t>
            </a:r>
            <a:r>
              <a:rPr lang="it-IT" baseline="0" dirty="0" err="1"/>
              <a:t>proposed</a:t>
            </a:r>
            <a:r>
              <a:rPr lang="it-IT" baseline="0" dirty="0"/>
              <a:t> and </a:t>
            </a:r>
            <a:r>
              <a:rPr lang="it-IT" baseline="0" dirty="0" err="1"/>
              <a:t>its</a:t>
            </a:r>
            <a:r>
              <a:rPr lang="it-IT" baseline="0" dirty="0"/>
              <a:t> </a:t>
            </a:r>
            <a:r>
              <a:rPr lang="it-IT" baseline="0" dirty="0" err="1"/>
              <a:t>potential</a:t>
            </a:r>
            <a:r>
              <a:rPr lang="it-IT" baseline="0" dirty="0"/>
              <a:t> </a:t>
            </a:r>
            <a:r>
              <a:rPr lang="it-IT" baseline="0" dirty="0" err="1"/>
              <a:t>preliminarily</a:t>
            </a:r>
            <a:r>
              <a:rPr lang="it-IT" baseline="0" dirty="0"/>
              <a:t> </a:t>
            </a:r>
            <a:r>
              <a:rPr lang="it-IT" baseline="0" dirty="0" err="1"/>
              <a:t>assessed</a:t>
            </a:r>
            <a:r>
              <a:rPr lang="it-IT" baseline="0" dirty="0"/>
              <a:t>. </a:t>
            </a:r>
            <a:r>
              <a:rPr lang="it-IT" baseline="0" dirty="0" err="1"/>
              <a:t>As</a:t>
            </a:r>
            <a:r>
              <a:rPr lang="it-IT" baseline="0" dirty="0"/>
              <a:t> a </a:t>
            </a:r>
            <a:r>
              <a:rPr lang="it-IT" baseline="0" dirty="0" err="1"/>
              <a:t>next</a:t>
            </a:r>
            <a:r>
              <a:rPr lang="it-IT" baseline="0" dirty="0"/>
              <a:t> </a:t>
            </a:r>
            <a:r>
              <a:rPr lang="it-IT" baseline="0" dirty="0" err="1"/>
              <a:t>step</a:t>
            </a:r>
            <a:r>
              <a:rPr lang="it-IT" baseline="0" dirty="0"/>
              <a:t>, the </a:t>
            </a:r>
            <a:r>
              <a:rPr lang="it-IT" baseline="0" dirty="0" err="1"/>
              <a:t>potential</a:t>
            </a:r>
            <a:r>
              <a:rPr lang="it-IT" baseline="0" dirty="0"/>
              <a:t> of </a:t>
            </a:r>
            <a:r>
              <a:rPr lang="it-IT" baseline="0" dirty="0" err="1"/>
              <a:t>combining</a:t>
            </a:r>
            <a:r>
              <a:rPr lang="it-IT" baseline="0" dirty="0"/>
              <a:t> the </a:t>
            </a:r>
            <a:r>
              <a:rPr lang="it-IT" baseline="0" dirty="0" err="1"/>
              <a:t>developed</a:t>
            </a:r>
            <a:r>
              <a:rPr lang="it-IT" baseline="0" dirty="0"/>
              <a:t> </a:t>
            </a:r>
            <a:r>
              <a:rPr lang="it-IT" baseline="0" dirty="0" err="1"/>
              <a:t>strategy</a:t>
            </a:r>
            <a:r>
              <a:rPr lang="it-IT" baseline="0" dirty="0"/>
              <a:t> with </a:t>
            </a:r>
            <a:r>
              <a:rPr lang="it-IT" baseline="0" dirty="0" err="1"/>
              <a:t>other</a:t>
            </a:r>
            <a:r>
              <a:rPr lang="it-IT" baseline="0" dirty="0"/>
              <a:t> </a:t>
            </a:r>
            <a:r>
              <a:rPr lang="it-IT" baseline="0" dirty="0" err="1"/>
              <a:t>methods</a:t>
            </a:r>
            <a:r>
              <a:rPr lang="it-IT" baseline="0" dirty="0"/>
              <a:t> for common and </a:t>
            </a:r>
            <a:r>
              <a:rPr lang="it-IT" baseline="0" dirty="0" err="1"/>
              <a:t>distinctive</a:t>
            </a:r>
            <a:r>
              <a:rPr lang="it-IT" baseline="0" dirty="0"/>
              <a:t> component </a:t>
            </a:r>
            <a:r>
              <a:rPr lang="it-IT" baseline="0" dirty="0" err="1"/>
              <a:t>analysis</a:t>
            </a:r>
            <a:r>
              <a:rPr lang="it-IT" baseline="0" dirty="0"/>
              <a:t> </a:t>
            </a:r>
            <a:r>
              <a:rPr lang="it-IT" baseline="0" dirty="0" err="1"/>
              <a:t>like</a:t>
            </a:r>
            <a:r>
              <a:rPr lang="it-IT" baseline="0" dirty="0"/>
              <a:t> JIVE and </a:t>
            </a:r>
            <a:r>
              <a:rPr lang="it-IT" baseline="0" dirty="0" err="1"/>
              <a:t>proper</a:t>
            </a:r>
            <a:r>
              <a:rPr lang="it-IT" baseline="0" dirty="0"/>
              <a:t> O2PLS </a:t>
            </a:r>
            <a:r>
              <a:rPr lang="it-IT" baseline="0" dirty="0" err="1"/>
              <a:t>has</a:t>
            </a:r>
            <a:r>
              <a:rPr lang="it-IT" baseline="0" dirty="0"/>
              <a:t> to be </a:t>
            </a:r>
            <a:r>
              <a:rPr lang="it-IT" baseline="0" dirty="0" err="1"/>
              <a:t>evaluated</a:t>
            </a:r>
            <a:r>
              <a:rPr lang="it-IT" baseline="0" dirty="0"/>
              <a:t>.</a:t>
            </a:r>
            <a:endParaRPr lang="it-IT" dirty="0"/>
          </a:p>
        </p:txBody>
      </p:sp>
      <p:sp>
        <p:nvSpPr>
          <p:cNvPr id="4" name="Segnaposto numero diapositiva 3"/>
          <p:cNvSpPr>
            <a:spLocks noGrp="1"/>
          </p:cNvSpPr>
          <p:nvPr>
            <p:ph type="sldNum" sz="quarter" idx="10"/>
          </p:nvPr>
        </p:nvSpPr>
        <p:spPr/>
        <p:txBody>
          <a:bodyPr/>
          <a:lstStyle/>
          <a:p>
            <a:fld id="{8A9FFE6D-10CA-4CDD-B0E4-D73DC88ADAF6}" type="slidenum">
              <a:rPr lang="es-ES" smtClean="0"/>
              <a:pPr/>
              <a:t>14</a:t>
            </a:fld>
            <a:endParaRPr lang="es-ES"/>
          </a:p>
        </p:txBody>
      </p:sp>
    </p:spTree>
    <p:extLst>
      <p:ext uri="{BB962C8B-B14F-4D97-AF65-F5344CB8AC3E}">
        <p14:creationId xmlns:p14="http://schemas.microsoft.com/office/powerpoint/2010/main" val="910857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FR"/>
          </a:p>
        </p:txBody>
      </p:sp>
      <p:sp>
        <p:nvSpPr>
          <p:cNvPr id="4" name="Segnaposto numero diapositiva 3"/>
          <p:cNvSpPr>
            <a:spLocks noGrp="1"/>
          </p:cNvSpPr>
          <p:nvPr>
            <p:ph type="sldNum" sz="quarter" idx="5"/>
          </p:nvPr>
        </p:nvSpPr>
        <p:spPr/>
        <p:txBody>
          <a:bodyPr/>
          <a:lstStyle/>
          <a:p>
            <a:fld id="{8A9FFE6D-10CA-4CDD-B0E4-D73DC88ADAF6}" type="slidenum">
              <a:rPr lang="es-ES" smtClean="0"/>
              <a:pPr/>
              <a:t>15</a:t>
            </a:fld>
            <a:endParaRPr lang="es-ES"/>
          </a:p>
        </p:txBody>
      </p:sp>
    </p:spTree>
    <p:extLst>
      <p:ext uri="{BB962C8B-B14F-4D97-AF65-F5344CB8AC3E}">
        <p14:creationId xmlns:p14="http://schemas.microsoft.com/office/powerpoint/2010/main" val="1481075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In </a:t>
            </a:r>
            <a:r>
              <a:rPr lang="it-IT" sz="1200" kern="1200" dirty="0" err="1">
                <a:solidFill>
                  <a:schemeClr val="tx1"/>
                </a:solidFill>
                <a:effectLst/>
                <a:latin typeface="+mn-lt"/>
                <a:ea typeface="+mn-ea"/>
                <a:cs typeface="+mn-cs"/>
              </a:rPr>
              <a:t>many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research</a:t>
            </a:r>
            <a:r>
              <a:rPr lang="it-IT" sz="1200" kern="1200" dirty="0">
                <a:solidFill>
                  <a:schemeClr val="tx1"/>
                </a:solidFill>
                <a:effectLst/>
                <a:latin typeface="+mn-lt"/>
                <a:ea typeface="+mn-ea"/>
                <a:cs typeface="+mn-cs"/>
              </a:rPr>
              <a:t> and </a:t>
            </a:r>
            <a:r>
              <a:rPr lang="it-IT" sz="1200" kern="1200" dirty="0" err="1">
                <a:solidFill>
                  <a:schemeClr val="tx1"/>
                </a:solidFill>
                <a:effectLst/>
                <a:latin typeface="+mn-lt"/>
                <a:ea typeface="+mn-ea"/>
                <a:cs typeface="+mn-cs"/>
              </a:rPr>
              <a:t>practical</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domains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has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recently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become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quite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frequent</a:t>
            </a:r>
            <a:r>
              <a:rPr lang="it-IT" sz="1200" kern="1200" dirty="0">
                <a:solidFill>
                  <a:schemeClr val="tx1"/>
                </a:solidFill>
                <a:effectLst/>
                <a:latin typeface="+mn-lt"/>
                <a:ea typeface="+mn-ea"/>
                <a:cs typeface="+mn-cs"/>
              </a:rPr>
              <a:t> to exploit multiple </a:t>
            </a:r>
            <a:r>
              <a:rPr lang="it-IT" sz="1200" kern="1200" dirty="0" err="1">
                <a:solidFill>
                  <a:schemeClr val="tx1"/>
                </a:solidFill>
                <a:effectLst/>
                <a:latin typeface="+mn-lt"/>
                <a:ea typeface="+mn-ea"/>
                <a:cs typeface="+mn-cs"/>
              </a:rPr>
              <a:t>analytical</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platforms</a:t>
            </a:r>
            <a:r>
              <a:rPr lang="it-IT" sz="1200" kern="1200" dirty="0">
                <a:solidFill>
                  <a:schemeClr val="tx1"/>
                </a:solidFill>
                <a:effectLst/>
                <a:latin typeface="+mn-lt"/>
                <a:ea typeface="+mn-ea"/>
                <a:cs typeface="+mn-cs"/>
              </a:rPr>
              <a:t> to </a:t>
            </a:r>
            <a:r>
              <a:rPr lang="it-IT" sz="1200" kern="1200" dirty="0" err="1">
                <a:solidFill>
                  <a:schemeClr val="tx1"/>
                </a:solidFill>
                <a:effectLst/>
                <a:latin typeface="+mn-lt"/>
                <a:ea typeface="+mn-ea"/>
                <a:cs typeface="+mn-cs"/>
              </a:rPr>
              <a:t>comprehensively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study</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same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system</a:t>
            </a:r>
            <a:r>
              <a:rPr lang="it-IT" sz="1200" kern="1200" dirty="0">
                <a:solidFill>
                  <a:schemeClr val="tx1"/>
                </a:solidFill>
                <a:effectLst/>
                <a:latin typeface="+mn-lt"/>
                <a:ea typeface="+mn-ea"/>
                <a:cs typeface="+mn-cs"/>
              </a:rPr>
              <a:t> of </a:t>
            </a:r>
            <a:r>
              <a:rPr lang="it-IT" sz="1200" kern="1200" dirty="0" err="1">
                <a:solidFill>
                  <a:schemeClr val="tx1"/>
                </a:solidFill>
                <a:effectLst/>
                <a:latin typeface="+mn-lt"/>
                <a:ea typeface="+mn-ea"/>
                <a:cs typeface="+mn-cs"/>
              </a:rPr>
              <a:t>interest</a:t>
            </a:r>
            <a:r>
              <a:rPr lang="it-IT" sz="1200" kern="1200" dirty="0">
                <a:solidFill>
                  <a:schemeClr val="tx1"/>
                </a:solidFill>
                <a:effectLst/>
                <a:latin typeface="+mn-lt"/>
                <a:ea typeface="+mn-ea"/>
                <a:cs typeface="+mn-cs"/>
              </a:rPr>
              <a:t>.</a:t>
            </a:r>
            <a:r>
              <a:rPr lang="it-IT" sz="1200" kern="1200" baseline="0" dirty="0">
                <a:solidFill>
                  <a:schemeClr val="tx1"/>
                </a:solidFill>
                <a:effectLst/>
                <a:latin typeface="+mn-lt"/>
                <a:ea typeface="+mn-ea"/>
                <a:cs typeface="+mn-cs"/>
              </a:rPr>
              <a:t> For </a:t>
            </a:r>
            <a:r>
              <a:rPr lang="it-IT" sz="1200" kern="1200" baseline="0" dirty="0" err="1">
                <a:solidFill>
                  <a:schemeClr val="tx1"/>
                </a:solidFill>
                <a:effectLst/>
                <a:latin typeface="+mn-lt"/>
                <a:ea typeface="+mn-ea"/>
                <a:cs typeface="+mn-cs"/>
              </a:rPr>
              <a:t>example</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it</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is</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rather</a:t>
            </a:r>
            <a:r>
              <a:rPr lang="it-IT" sz="1200" kern="1200" baseline="0" dirty="0">
                <a:solidFill>
                  <a:schemeClr val="tx1"/>
                </a:solidFill>
                <a:effectLst/>
                <a:latin typeface="+mn-lt"/>
                <a:ea typeface="+mn-ea"/>
                <a:cs typeface="+mn-cs"/>
              </a:rPr>
              <a:t> common </a:t>
            </a:r>
            <a:r>
              <a:rPr lang="it-IT" sz="1200" kern="1200" baseline="0" dirty="0" err="1">
                <a:solidFill>
                  <a:schemeClr val="tx1"/>
                </a:solidFill>
                <a:effectLst/>
                <a:latin typeface="+mn-lt"/>
                <a:ea typeface="+mn-ea"/>
                <a:cs typeface="+mn-cs"/>
              </a:rPr>
              <a:t>nowadays</a:t>
            </a:r>
            <a:r>
              <a:rPr lang="it-IT" sz="1200" kern="1200" baseline="0" dirty="0">
                <a:solidFill>
                  <a:schemeClr val="tx1"/>
                </a:solidFill>
                <a:effectLst/>
                <a:latin typeface="+mn-lt"/>
                <a:ea typeface="+mn-ea"/>
                <a:cs typeface="+mn-cs"/>
              </a:rPr>
              <a:t> to monitor a </a:t>
            </a:r>
            <a:r>
              <a:rPr lang="it-IT" sz="1200" kern="1200" baseline="0" dirty="0" err="1">
                <a:solidFill>
                  <a:schemeClr val="tx1"/>
                </a:solidFill>
                <a:effectLst/>
                <a:latin typeface="+mn-lt"/>
                <a:ea typeface="+mn-ea"/>
                <a:cs typeface="+mn-cs"/>
              </a:rPr>
              <a:t>chemical</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process</a:t>
            </a:r>
            <a:r>
              <a:rPr lang="it-IT" sz="1200" kern="1200" baseline="0" dirty="0">
                <a:solidFill>
                  <a:schemeClr val="tx1"/>
                </a:solidFill>
                <a:effectLst/>
                <a:latin typeface="+mn-lt"/>
                <a:ea typeface="+mn-ea"/>
                <a:cs typeface="+mn-cs"/>
              </a:rPr>
              <a:t> by </a:t>
            </a:r>
            <a:r>
              <a:rPr lang="it-IT" sz="1200" kern="1200" baseline="0" dirty="0" err="1">
                <a:solidFill>
                  <a:schemeClr val="tx1"/>
                </a:solidFill>
                <a:effectLst/>
                <a:latin typeface="+mn-lt"/>
                <a:ea typeface="+mn-ea"/>
                <a:cs typeface="+mn-cs"/>
              </a:rPr>
              <a:t>at</a:t>
            </a:r>
            <a:r>
              <a:rPr lang="it-IT" sz="1200" kern="1200" baseline="0" dirty="0">
                <a:solidFill>
                  <a:schemeClr val="tx1"/>
                </a:solidFill>
                <a:effectLst/>
                <a:latin typeface="+mn-lt"/>
                <a:ea typeface="+mn-ea"/>
                <a:cs typeface="+mn-cs"/>
              </a:rPr>
              <a:t> the </a:t>
            </a:r>
            <a:r>
              <a:rPr lang="it-IT" sz="1200" kern="1200" baseline="0" dirty="0" err="1">
                <a:solidFill>
                  <a:schemeClr val="tx1"/>
                </a:solidFill>
                <a:effectLst/>
                <a:latin typeface="+mn-lt"/>
                <a:ea typeface="+mn-ea"/>
                <a:cs typeface="+mn-cs"/>
              </a:rPr>
              <a:t>same</a:t>
            </a:r>
            <a:r>
              <a:rPr lang="it-IT" sz="1200" kern="1200" baseline="0" dirty="0">
                <a:solidFill>
                  <a:schemeClr val="tx1"/>
                </a:solidFill>
                <a:effectLst/>
                <a:latin typeface="+mn-lt"/>
                <a:ea typeface="+mn-ea"/>
                <a:cs typeface="+mn-cs"/>
              </a:rPr>
              <a:t> time i) </a:t>
            </a:r>
            <a:r>
              <a:rPr lang="it-IT" sz="1200" kern="1200" baseline="0" dirty="0" err="1">
                <a:solidFill>
                  <a:schemeClr val="tx1"/>
                </a:solidFill>
                <a:effectLst/>
                <a:latin typeface="+mn-lt"/>
                <a:ea typeface="+mn-ea"/>
                <a:cs typeface="+mn-cs"/>
              </a:rPr>
              <a:t>collecting</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samples</a:t>
            </a:r>
            <a:r>
              <a:rPr lang="it-IT" sz="1200" kern="1200" baseline="0" dirty="0">
                <a:solidFill>
                  <a:schemeClr val="tx1"/>
                </a:solidFill>
                <a:effectLst/>
                <a:latin typeface="+mn-lt"/>
                <a:ea typeface="+mn-ea"/>
                <a:cs typeface="+mn-cs"/>
              </a:rPr>
              <a:t> from the </a:t>
            </a:r>
            <a:r>
              <a:rPr lang="it-IT" sz="1200" kern="1200" baseline="0" dirty="0" err="1">
                <a:solidFill>
                  <a:schemeClr val="tx1"/>
                </a:solidFill>
                <a:effectLst/>
                <a:latin typeface="+mn-lt"/>
                <a:ea typeface="+mn-ea"/>
                <a:cs typeface="+mn-cs"/>
              </a:rPr>
              <a:t>reaction</a:t>
            </a:r>
            <a:r>
              <a:rPr lang="it-IT" sz="1200" kern="1200" baseline="0" dirty="0">
                <a:solidFill>
                  <a:schemeClr val="tx1"/>
                </a:solidFill>
                <a:effectLst/>
                <a:latin typeface="+mn-lt"/>
                <a:ea typeface="+mn-ea"/>
                <a:cs typeface="+mn-cs"/>
              </a:rPr>
              <a:t> medium </a:t>
            </a:r>
            <a:r>
              <a:rPr lang="it-IT" sz="1200" kern="1200" baseline="0" dirty="0" err="1">
                <a:solidFill>
                  <a:schemeClr val="tx1"/>
                </a:solidFill>
                <a:effectLst/>
                <a:latin typeface="+mn-lt"/>
                <a:ea typeface="+mn-ea"/>
                <a:cs typeface="+mn-cs"/>
              </a:rPr>
              <a:t>during</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its</a:t>
            </a:r>
            <a:r>
              <a:rPr lang="it-IT" sz="1200" kern="1200" baseline="0" dirty="0">
                <a:solidFill>
                  <a:schemeClr val="tx1"/>
                </a:solidFill>
                <a:effectLst/>
                <a:latin typeface="+mn-lt"/>
                <a:ea typeface="+mn-ea"/>
                <a:cs typeface="+mn-cs"/>
              </a:rPr>
              <a:t> progress and </a:t>
            </a:r>
            <a:r>
              <a:rPr lang="it-IT" sz="1200" kern="1200" baseline="0" dirty="0" err="1">
                <a:solidFill>
                  <a:schemeClr val="tx1"/>
                </a:solidFill>
                <a:effectLst/>
                <a:latin typeface="+mn-lt"/>
                <a:ea typeface="+mn-ea"/>
                <a:cs typeface="+mn-cs"/>
              </a:rPr>
              <a:t>subjecting</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them</a:t>
            </a:r>
            <a:r>
              <a:rPr lang="it-IT" sz="1200" kern="1200" baseline="0" dirty="0">
                <a:solidFill>
                  <a:schemeClr val="tx1"/>
                </a:solidFill>
                <a:effectLst/>
                <a:latin typeface="+mn-lt"/>
                <a:ea typeface="+mn-ea"/>
                <a:cs typeface="+mn-cs"/>
              </a:rPr>
              <a:t> to </a:t>
            </a:r>
            <a:r>
              <a:rPr lang="it-IT" sz="1200" kern="1200" baseline="0" dirty="0" err="1">
                <a:solidFill>
                  <a:schemeClr val="tx1"/>
                </a:solidFill>
                <a:effectLst/>
                <a:latin typeface="+mn-lt"/>
                <a:ea typeface="+mn-ea"/>
                <a:cs typeface="+mn-cs"/>
              </a:rPr>
              <a:t>specific</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laboratory</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tests</a:t>
            </a:r>
            <a:r>
              <a:rPr lang="it-IT" sz="1200" kern="1200" baseline="0" dirty="0">
                <a:solidFill>
                  <a:schemeClr val="tx1"/>
                </a:solidFill>
                <a:effectLst/>
                <a:latin typeface="+mn-lt"/>
                <a:ea typeface="+mn-ea"/>
                <a:cs typeface="+mn-cs"/>
              </a:rPr>
              <a:t>, ii) </a:t>
            </a:r>
            <a:r>
              <a:rPr lang="it-IT" sz="1200" kern="1200" baseline="0" dirty="0" err="1">
                <a:solidFill>
                  <a:schemeClr val="tx1"/>
                </a:solidFill>
                <a:effectLst/>
                <a:latin typeface="+mn-lt"/>
                <a:ea typeface="+mn-ea"/>
                <a:cs typeface="+mn-cs"/>
              </a:rPr>
              <a:t>following</a:t>
            </a:r>
            <a:r>
              <a:rPr lang="it-IT" sz="1200" kern="1200" baseline="0" dirty="0">
                <a:solidFill>
                  <a:schemeClr val="tx1"/>
                </a:solidFill>
                <a:effectLst/>
                <a:latin typeface="+mn-lt"/>
                <a:ea typeface="+mn-ea"/>
                <a:cs typeface="+mn-cs"/>
              </a:rPr>
              <a:t> the time </a:t>
            </a:r>
            <a:r>
              <a:rPr lang="it-IT" sz="1200" kern="1200" baseline="0" dirty="0" err="1">
                <a:solidFill>
                  <a:schemeClr val="tx1"/>
                </a:solidFill>
                <a:effectLst/>
                <a:latin typeface="+mn-lt"/>
                <a:ea typeface="+mn-ea"/>
                <a:cs typeface="+mn-cs"/>
              </a:rPr>
              <a:t>evolution</a:t>
            </a:r>
            <a:r>
              <a:rPr lang="it-IT" sz="1200" kern="1200" baseline="0" dirty="0">
                <a:solidFill>
                  <a:schemeClr val="tx1"/>
                </a:solidFill>
                <a:effectLst/>
                <a:latin typeface="+mn-lt"/>
                <a:ea typeface="+mn-ea"/>
                <a:cs typeface="+mn-cs"/>
              </a:rPr>
              <a:t> of so-</a:t>
            </a:r>
            <a:r>
              <a:rPr lang="it-IT" sz="1200" kern="1200" baseline="0" dirty="0" err="1">
                <a:solidFill>
                  <a:schemeClr val="tx1"/>
                </a:solidFill>
                <a:effectLst/>
                <a:latin typeface="+mn-lt"/>
                <a:ea typeface="+mn-ea"/>
                <a:cs typeface="+mn-cs"/>
              </a:rPr>
              <a:t>called</a:t>
            </a:r>
            <a:r>
              <a:rPr lang="it-IT" sz="1200" kern="1200" baseline="0" dirty="0">
                <a:solidFill>
                  <a:schemeClr val="tx1"/>
                </a:solidFill>
                <a:effectLst/>
                <a:latin typeface="+mn-lt"/>
                <a:ea typeface="+mn-ea"/>
                <a:cs typeface="+mn-cs"/>
              </a:rPr>
              <a:t> </a:t>
            </a:r>
            <a:r>
              <a:rPr lang="it-IT" sz="1200" i="1" kern="1200" baseline="0" dirty="0" err="1">
                <a:solidFill>
                  <a:schemeClr val="tx1"/>
                </a:solidFill>
                <a:effectLst/>
                <a:latin typeface="+mn-lt"/>
                <a:ea typeface="+mn-ea"/>
                <a:cs typeface="+mn-cs"/>
              </a:rPr>
              <a:t>process</a:t>
            </a:r>
            <a:r>
              <a:rPr lang="it-IT" sz="1200" i="1" kern="1200" baseline="0" dirty="0">
                <a:solidFill>
                  <a:schemeClr val="tx1"/>
                </a:solidFill>
                <a:effectLst/>
                <a:latin typeface="+mn-lt"/>
                <a:ea typeface="+mn-ea"/>
                <a:cs typeface="+mn-cs"/>
              </a:rPr>
              <a:t> </a:t>
            </a:r>
            <a:r>
              <a:rPr lang="it-IT" sz="1200" i="0" kern="1200" baseline="0" dirty="0">
                <a:solidFill>
                  <a:schemeClr val="tx1"/>
                </a:solidFill>
                <a:effectLst/>
                <a:latin typeface="+mn-lt"/>
                <a:ea typeface="+mn-ea"/>
                <a:cs typeface="+mn-cs"/>
              </a:rPr>
              <a:t>or </a:t>
            </a:r>
            <a:r>
              <a:rPr lang="it-IT" sz="1200" i="1" kern="1200" baseline="0" dirty="0" err="1">
                <a:solidFill>
                  <a:schemeClr val="tx1"/>
                </a:solidFill>
                <a:effectLst/>
                <a:latin typeface="+mn-lt"/>
                <a:ea typeface="+mn-ea"/>
                <a:cs typeface="+mn-cs"/>
              </a:rPr>
              <a:t>engineering</a:t>
            </a:r>
            <a:r>
              <a:rPr lang="it-IT" sz="1200" i="1" kern="1200" baseline="0" dirty="0">
                <a:solidFill>
                  <a:schemeClr val="tx1"/>
                </a:solidFill>
                <a:effectLst/>
                <a:latin typeface="+mn-lt"/>
                <a:ea typeface="+mn-ea"/>
                <a:cs typeface="+mn-cs"/>
              </a:rPr>
              <a:t> </a:t>
            </a:r>
            <a:r>
              <a:rPr lang="it-IT" sz="1200" i="1" kern="1200" baseline="0" dirty="0" err="1">
                <a:solidFill>
                  <a:schemeClr val="tx1"/>
                </a:solidFill>
                <a:effectLst/>
                <a:latin typeface="+mn-lt"/>
                <a:ea typeface="+mn-ea"/>
                <a:cs typeface="+mn-cs"/>
              </a:rPr>
              <a:t>variables</a:t>
            </a:r>
            <a:r>
              <a:rPr lang="it-IT" sz="1200" i="1" kern="1200" baseline="0" dirty="0">
                <a:solidFill>
                  <a:schemeClr val="tx1"/>
                </a:solidFill>
                <a:effectLst/>
                <a:latin typeface="+mn-lt"/>
                <a:ea typeface="+mn-ea"/>
                <a:cs typeface="+mn-cs"/>
              </a:rPr>
              <a:t>, </a:t>
            </a:r>
            <a:r>
              <a:rPr lang="it-IT" sz="1200" i="0" kern="1200" baseline="0" dirty="0" err="1">
                <a:solidFill>
                  <a:schemeClr val="tx1"/>
                </a:solidFill>
                <a:effectLst/>
                <a:latin typeface="+mn-lt"/>
                <a:ea typeface="+mn-ea"/>
                <a:cs typeface="+mn-cs"/>
              </a:rPr>
              <a:t>like</a:t>
            </a:r>
            <a:r>
              <a:rPr lang="it-IT" sz="1200" i="0" kern="1200" baseline="0" dirty="0">
                <a:solidFill>
                  <a:schemeClr val="tx1"/>
                </a:solidFill>
                <a:effectLst/>
                <a:latin typeface="+mn-lt"/>
                <a:ea typeface="+mn-ea"/>
                <a:cs typeface="+mn-cs"/>
              </a:rPr>
              <a:t> </a:t>
            </a:r>
            <a:r>
              <a:rPr lang="it-IT" sz="1200" i="0" kern="1200" baseline="0" dirty="0" err="1">
                <a:solidFill>
                  <a:schemeClr val="tx1"/>
                </a:solidFill>
                <a:effectLst/>
                <a:latin typeface="+mn-lt"/>
                <a:ea typeface="+mn-ea"/>
                <a:cs typeface="+mn-cs"/>
              </a:rPr>
              <a:t>temperatures</a:t>
            </a:r>
            <a:r>
              <a:rPr lang="it-IT" sz="1200" i="0" kern="1200" baseline="0" dirty="0">
                <a:solidFill>
                  <a:schemeClr val="tx1"/>
                </a:solidFill>
                <a:effectLst/>
                <a:latin typeface="+mn-lt"/>
                <a:ea typeface="+mn-ea"/>
                <a:cs typeface="+mn-cs"/>
              </a:rPr>
              <a:t>, </a:t>
            </a:r>
            <a:r>
              <a:rPr lang="it-IT" sz="1200" i="0" kern="1200" baseline="0" dirty="0" err="1">
                <a:solidFill>
                  <a:schemeClr val="tx1"/>
                </a:solidFill>
                <a:effectLst/>
                <a:latin typeface="+mn-lt"/>
                <a:ea typeface="+mn-ea"/>
                <a:cs typeface="+mn-cs"/>
              </a:rPr>
              <a:t>pressures</a:t>
            </a:r>
            <a:r>
              <a:rPr lang="it-IT" sz="1200" i="0" kern="1200" baseline="0" dirty="0">
                <a:solidFill>
                  <a:schemeClr val="tx1"/>
                </a:solidFill>
                <a:effectLst/>
                <a:latin typeface="+mn-lt"/>
                <a:ea typeface="+mn-ea"/>
                <a:cs typeface="+mn-cs"/>
              </a:rPr>
              <a:t> or flow </a:t>
            </a:r>
            <a:r>
              <a:rPr lang="it-IT" sz="1200" i="0" kern="1200" baseline="0" dirty="0" err="1">
                <a:solidFill>
                  <a:schemeClr val="tx1"/>
                </a:solidFill>
                <a:effectLst/>
                <a:latin typeface="+mn-lt"/>
                <a:ea typeface="+mn-ea"/>
                <a:cs typeface="+mn-cs"/>
              </a:rPr>
              <a:t>rates</a:t>
            </a:r>
            <a:r>
              <a:rPr lang="it-IT" sz="1200" i="0" kern="1200" baseline="0" dirty="0">
                <a:solidFill>
                  <a:schemeClr val="tx1"/>
                </a:solidFill>
                <a:effectLst/>
                <a:latin typeface="+mn-lt"/>
                <a:ea typeface="+mn-ea"/>
                <a:cs typeface="+mn-cs"/>
              </a:rPr>
              <a:t>, </a:t>
            </a:r>
            <a:r>
              <a:rPr lang="it-IT" sz="1200" i="0" kern="1200" baseline="0" dirty="0" err="1">
                <a:solidFill>
                  <a:schemeClr val="tx1"/>
                </a:solidFill>
                <a:effectLst/>
                <a:latin typeface="+mn-lt"/>
                <a:ea typeface="+mn-ea"/>
                <a:cs typeface="+mn-cs"/>
              </a:rPr>
              <a:t>measured</a:t>
            </a:r>
            <a:r>
              <a:rPr lang="it-IT" sz="1200" i="0" kern="1200" baseline="0" dirty="0">
                <a:solidFill>
                  <a:schemeClr val="tx1"/>
                </a:solidFill>
                <a:effectLst/>
                <a:latin typeface="+mn-lt"/>
                <a:ea typeface="+mn-ea"/>
                <a:cs typeface="+mn-cs"/>
              </a:rPr>
              <a:t> by </a:t>
            </a:r>
            <a:r>
              <a:rPr lang="it-IT" sz="1200" i="0" kern="1200" baseline="0" dirty="0" err="1">
                <a:solidFill>
                  <a:schemeClr val="tx1"/>
                </a:solidFill>
                <a:effectLst/>
                <a:latin typeface="+mn-lt"/>
                <a:ea typeface="+mn-ea"/>
                <a:cs typeface="+mn-cs"/>
              </a:rPr>
              <a:t>particular</a:t>
            </a:r>
            <a:r>
              <a:rPr lang="it-IT" sz="1200" i="0" kern="1200" baseline="0" dirty="0">
                <a:solidFill>
                  <a:schemeClr val="tx1"/>
                </a:solidFill>
                <a:effectLst/>
                <a:latin typeface="+mn-lt"/>
                <a:ea typeface="+mn-ea"/>
                <a:cs typeface="+mn-cs"/>
              </a:rPr>
              <a:t> </a:t>
            </a:r>
            <a:r>
              <a:rPr lang="it-IT" sz="1200" i="0" kern="1200" baseline="0" dirty="0" err="1">
                <a:solidFill>
                  <a:schemeClr val="tx1"/>
                </a:solidFill>
                <a:effectLst/>
                <a:latin typeface="+mn-lt"/>
                <a:ea typeface="+mn-ea"/>
                <a:cs typeface="+mn-cs"/>
              </a:rPr>
              <a:t>sensors</a:t>
            </a:r>
            <a:r>
              <a:rPr lang="it-IT" sz="1200" i="0" kern="1200" baseline="0" dirty="0">
                <a:solidFill>
                  <a:schemeClr val="tx1"/>
                </a:solidFill>
                <a:effectLst/>
                <a:latin typeface="+mn-lt"/>
                <a:ea typeface="+mn-ea"/>
                <a:cs typeface="+mn-cs"/>
              </a:rPr>
              <a:t> </a:t>
            </a:r>
            <a:r>
              <a:rPr lang="it-IT" sz="1200" i="0" kern="1200" baseline="0" dirty="0" err="1">
                <a:solidFill>
                  <a:schemeClr val="tx1"/>
                </a:solidFill>
                <a:effectLst/>
                <a:latin typeface="+mn-lt"/>
                <a:ea typeface="+mn-ea"/>
                <a:cs typeface="+mn-cs"/>
              </a:rPr>
              <a:t>installed</a:t>
            </a:r>
            <a:r>
              <a:rPr lang="it-IT" sz="1200" i="0" kern="1200" baseline="0" dirty="0">
                <a:solidFill>
                  <a:schemeClr val="tx1"/>
                </a:solidFill>
                <a:effectLst/>
                <a:latin typeface="+mn-lt"/>
                <a:ea typeface="+mn-ea"/>
                <a:cs typeface="+mn-cs"/>
              </a:rPr>
              <a:t> inside the </a:t>
            </a:r>
            <a:r>
              <a:rPr lang="it-IT" sz="1200" i="0" kern="1200" baseline="0" dirty="0" err="1">
                <a:solidFill>
                  <a:schemeClr val="tx1"/>
                </a:solidFill>
                <a:effectLst/>
                <a:latin typeface="+mn-lt"/>
                <a:ea typeface="+mn-ea"/>
                <a:cs typeface="+mn-cs"/>
              </a:rPr>
              <a:t>reactor</a:t>
            </a:r>
            <a:r>
              <a:rPr lang="it-IT" sz="1200" i="0" kern="1200" baseline="0" dirty="0">
                <a:solidFill>
                  <a:schemeClr val="tx1"/>
                </a:solidFill>
                <a:effectLst/>
                <a:latin typeface="+mn-lt"/>
                <a:ea typeface="+mn-ea"/>
                <a:cs typeface="+mn-cs"/>
              </a:rPr>
              <a:t>, and iii) </a:t>
            </a:r>
            <a:r>
              <a:rPr lang="it-IT" sz="1200" i="0" kern="1200" baseline="0" dirty="0" err="1">
                <a:solidFill>
                  <a:schemeClr val="tx1"/>
                </a:solidFill>
                <a:effectLst/>
                <a:latin typeface="+mn-lt"/>
                <a:ea typeface="+mn-ea"/>
                <a:cs typeface="+mn-cs"/>
              </a:rPr>
              <a:t>recording</a:t>
            </a:r>
            <a:r>
              <a:rPr lang="it-IT" sz="1200" i="0" kern="1200" baseline="0" dirty="0">
                <a:solidFill>
                  <a:schemeClr val="tx1"/>
                </a:solidFill>
                <a:effectLst/>
                <a:latin typeface="+mn-lt"/>
                <a:ea typeface="+mn-ea"/>
                <a:cs typeface="+mn-cs"/>
              </a:rPr>
              <a:t> </a:t>
            </a:r>
            <a:r>
              <a:rPr lang="it-IT" sz="1200" i="0" kern="1200" baseline="0" dirty="0" err="1">
                <a:solidFill>
                  <a:schemeClr val="tx1"/>
                </a:solidFill>
                <a:effectLst/>
                <a:latin typeface="+mn-lt"/>
                <a:ea typeface="+mn-ea"/>
                <a:cs typeface="+mn-cs"/>
              </a:rPr>
              <a:t>spectroscopic</a:t>
            </a:r>
            <a:r>
              <a:rPr lang="it-IT" sz="1200" i="0" kern="1200" baseline="0" dirty="0">
                <a:solidFill>
                  <a:schemeClr val="tx1"/>
                </a:solidFill>
                <a:effectLst/>
                <a:latin typeface="+mn-lt"/>
                <a:ea typeface="+mn-ea"/>
                <a:cs typeface="+mn-cs"/>
              </a:rPr>
              <a:t> data in-line </a:t>
            </a:r>
            <a:r>
              <a:rPr lang="it-IT" sz="1200" i="0" kern="1200" baseline="0" dirty="0" err="1">
                <a:solidFill>
                  <a:schemeClr val="tx1"/>
                </a:solidFill>
                <a:effectLst/>
                <a:latin typeface="+mn-lt"/>
                <a:ea typeface="+mn-ea"/>
                <a:cs typeface="+mn-cs"/>
              </a:rPr>
              <a:t>through</a:t>
            </a:r>
            <a:r>
              <a:rPr lang="it-IT" sz="1200" i="0" kern="1200" baseline="0" dirty="0">
                <a:solidFill>
                  <a:schemeClr val="tx1"/>
                </a:solidFill>
                <a:effectLst/>
                <a:latin typeface="+mn-lt"/>
                <a:ea typeface="+mn-ea"/>
                <a:cs typeface="+mn-cs"/>
              </a:rPr>
              <a:t> </a:t>
            </a:r>
            <a:r>
              <a:rPr lang="it-IT" sz="1200" i="0" kern="1200" baseline="0" dirty="0" err="1">
                <a:solidFill>
                  <a:schemeClr val="tx1"/>
                </a:solidFill>
                <a:effectLst/>
                <a:latin typeface="+mn-lt"/>
                <a:ea typeface="+mn-ea"/>
                <a:cs typeface="+mn-cs"/>
              </a:rPr>
              <a:t>advanced</a:t>
            </a:r>
            <a:r>
              <a:rPr lang="it-IT" sz="1200" i="0" kern="1200" baseline="0" dirty="0">
                <a:solidFill>
                  <a:schemeClr val="tx1"/>
                </a:solidFill>
                <a:effectLst/>
                <a:latin typeface="+mn-lt"/>
                <a:ea typeface="+mn-ea"/>
                <a:cs typeface="+mn-cs"/>
              </a:rPr>
              <a:t> fibre </a:t>
            </a:r>
            <a:r>
              <a:rPr lang="it-IT" sz="1200" i="0" kern="1200" baseline="0" dirty="0" err="1">
                <a:solidFill>
                  <a:schemeClr val="tx1"/>
                </a:solidFill>
                <a:effectLst/>
                <a:latin typeface="+mn-lt"/>
                <a:ea typeface="+mn-ea"/>
                <a:cs typeface="+mn-cs"/>
              </a:rPr>
              <a:t>optic-based</a:t>
            </a:r>
            <a:r>
              <a:rPr lang="it-IT" sz="1200" i="0" kern="1200" baseline="0" dirty="0">
                <a:solidFill>
                  <a:schemeClr val="tx1"/>
                </a:solidFill>
                <a:effectLst/>
                <a:latin typeface="+mn-lt"/>
                <a:ea typeface="+mn-ea"/>
                <a:cs typeface="+mn-cs"/>
              </a:rPr>
              <a:t> </a:t>
            </a:r>
            <a:r>
              <a:rPr lang="it-IT" sz="1200" i="0" kern="1200" baseline="0" dirty="0" err="1">
                <a:solidFill>
                  <a:schemeClr val="tx1"/>
                </a:solidFill>
                <a:effectLst/>
                <a:latin typeface="+mn-lt"/>
                <a:ea typeface="+mn-ea"/>
                <a:cs typeface="+mn-cs"/>
              </a:rPr>
              <a:t>instrumentations</a:t>
            </a:r>
            <a:r>
              <a:rPr lang="it-IT" sz="1200" i="0" kern="1200" baseline="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In </a:t>
            </a:r>
            <a:r>
              <a:rPr lang="it-IT" sz="1200" kern="1200" dirty="0" err="1">
                <a:solidFill>
                  <a:schemeClr val="tx1"/>
                </a:solidFill>
                <a:effectLst/>
                <a:latin typeface="+mn-lt"/>
                <a:ea typeface="+mn-ea"/>
                <a:cs typeface="+mn-cs"/>
              </a:rPr>
              <a:t>these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cases</a:t>
            </a:r>
            <a:r>
              <a:rPr lang="it-IT" sz="1200" kern="1200" dirty="0">
                <a:solidFill>
                  <a:schemeClr val="tx1"/>
                </a:solidFill>
                <a:effectLst/>
                <a:latin typeface="+mn-lt"/>
                <a:ea typeface="+mn-ea"/>
                <a:cs typeface="+mn-cs"/>
              </a:rPr>
              <a:t>, an </a:t>
            </a:r>
            <a:r>
              <a:rPr lang="it-IT" sz="1200" kern="1200" dirty="0" err="1">
                <a:solidFill>
                  <a:schemeClr val="tx1"/>
                </a:solidFill>
                <a:effectLst/>
                <a:latin typeface="+mn-lt"/>
                <a:ea typeface="+mn-ea"/>
                <a:cs typeface="+mn-cs"/>
              </a:rPr>
              <a:t>intriguing</a:t>
            </a:r>
            <a:r>
              <a:rPr lang="it-IT" sz="1200" kern="1200" dirty="0">
                <a:solidFill>
                  <a:schemeClr val="tx1"/>
                </a:solidFill>
                <a:effectLst/>
                <a:latin typeface="+mn-lt"/>
                <a:ea typeface="+mn-ea"/>
                <a:cs typeface="+mn-cs"/>
              </a:rPr>
              <a:t> and </a:t>
            </a:r>
            <a:r>
              <a:rPr lang="it-IT" sz="1200" kern="1200" dirty="0" err="1">
                <a:solidFill>
                  <a:schemeClr val="tx1"/>
                </a:solidFill>
                <a:effectLst/>
                <a:latin typeface="+mn-lt"/>
                <a:ea typeface="+mn-ea"/>
                <a:cs typeface="+mn-cs"/>
              </a:rPr>
              <a:t>challenging</a:t>
            </a:r>
            <a:r>
              <a:rPr lang="it-IT" sz="1200" kern="1200" dirty="0">
                <a:solidFill>
                  <a:schemeClr val="tx1"/>
                </a:solidFill>
                <a:effectLst/>
                <a:latin typeface="+mn-lt"/>
                <a:ea typeface="+mn-ea"/>
                <a:cs typeface="+mn-cs"/>
              </a:rPr>
              <a:t> task </a:t>
            </a:r>
            <a:r>
              <a:rPr lang="it-IT" sz="1200" kern="1200" dirty="0" err="1">
                <a:solidFill>
                  <a:schemeClr val="tx1"/>
                </a:solidFill>
                <a:effectLst/>
                <a:latin typeface="+mn-lt"/>
                <a:ea typeface="+mn-ea"/>
                <a:cs typeface="+mn-cs"/>
              </a:rPr>
              <a:t>would</a:t>
            </a:r>
            <a:r>
              <a:rPr lang="it-IT" sz="1200" kern="1200" dirty="0">
                <a:solidFill>
                  <a:schemeClr val="tx1"/>
                </a:solidFill>
                <a:effectLst/>
                <a:latin typeface="+mn-lt"/>
                <a:ea typeface="+mn-ea"/>
                <a:cs typeface="+mn-cs"/>
              </a:rPr>
              <a:t> be to </a:t>
            </a:r>
            <a:r>
              <a:rPr lang="it-IT" sz="1200" kern="1200" dirty="0" err="1">
                <a:solidFill>
                  <a:schemeClr val="tx1"/>
                </a:solidFill>
                <a:effectLst/>
                <a:latin typeface="+mn-lt"/>
                <a:ea typeface="+mn-ea"/>
                <a:cs typeface="+mn-cs"/>
              </a:rPr>
              <a:t>distinguish</a:t>
            </a:r>
            <a:r>
              <a:rPr lang="it-IT" sz="1200" kern="1200" dirty="0">
                <a:solidFill>
                  <a:schemeClr val="tx1"/>
                </a:solidFill>
                <a:effectLst/>
                <a:latin typeface="+mn-lt"/>
                <a:ea typeface="+mn-ea"/>
                <a:cs typeface="+mn-cs"/>
              </a:rPr>
              <a:t> the common and </a:t>
            </a:r>
            <a:r>
              <a:rPr lang="it-IT" sz="1200" kern="1200" dirty="0" err="1">
                <a:solidFill>
                  <a:schemeClr val="tx1"/>
                </a:solidFill>
                <a:effectLst/>
                <a:latin typeface="+mn-lt"/>
                <a:ea typeface="+mn-ea"/>
                <a:cs typeface="+mn-cs"/>
              </a:rPr>
              <a:t>distinctive</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components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underlying</a:t>
            </a:r>
            <a:r>
              <a:rPr lang="it-IT" sz="1200" kern="1200" dirty="0">
                <a:solidFill>
                  <a:schemeClr val="tx1"/>
                </a:solidFill>
                <a:effectLst/>
                <a:latin typeface="+mn-lt"/>
                <a:ea typeface="+mn-ea"/>
                <a:cs typeface="+mn-cs"/>
              </a:rPr>
              <a:t> for </a:t>
            </a:r>
            <a:r>
              <a:rPr lang="it-IT" sz="1200" kern="1200" dirty="0" err="1">
                <a:solidFill>
                  <a:schemeClr val="tx1"/>
                </a:solidFill>
                <a:effectLst/>
                <a:latin typeface="+mn-lt"/>
                <a:ea typeface="+mn-ea"/>
                <a:cs typeface="+mn-cs"/>
              </a:rPr>
              <a:t>instance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two</a:t>
            </a:r>
            <a:r>
              <a:rPr lang="it-IT" sz="1200" kern="1200" baseline="0" dirty="0">
                <a:solidFill>
                  <a:schemeClr val="tx1"/>
                </a:solidFill>
                <a:effectLst/>
                <a:latin typeface="+mn-lt"/>
                <a:ea typeface="+mn-ea"/>
                <a:cs typeface="+mn-cs"/>
              </a:rPr>
              <a:t> of the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various</a:t>
            </a:r>
            <a:r>
              <a:rPr lang="it-IT" sz="1200" kern="1200" dirty="0">
                <a:solidFill>
                  <a:schemeClr val="tx1"/>
                </a:solidFill>
                <a:effectLst/>
                <a:latin typeface="+mn-lt"/>
                <a:ea typeface="+mn-ea"/>
                <a:cs typeface="+mn-cs"/>
              </a:rPr>
              <a:t> sets of data, </a:t>
            </a:r>
            <a:r>
              <a:rPr lang="it-IT" sz="1200" kern="1200" dirty="0" err="1">
                <a:solidFill>
                  <a:schemeClr val="tx1"/>
                </a:solidFill>
                <a:effectLst/>
                <a:latin typeface="+mn-lt"/>
                <a:ea typeface="+mn-ea"/>
                <a:cs typeface="+mn-cs"/>
              </a:rPr>
              <a:t>resulting</a:t>
            </a:r>
            <a:r>
              <a:rPr lang="it-IT" sz="1200" kern="1200" dirty="0">
                <a:solidFill>
                  <a:schemeClr val="tx1"/>
                </a:solidFill>
                <a:effectLst/>
                <a:latin typeface="+mn-lt"/>
                <a:ea typeface="+mn-ea"/>
                <a:cs typeface="+mn-cs"/>
              </a:rPr>
              <a:t> from the </a:t>
            </a:r>
            <a:r>
              <a:rPr lang="it-IT" sz="1200" kern="1200" dirty="0" err="1">
                <a:solidFill>
                  <a:schemeClr val="tx1"/>
                </a:solidFill>
                <a:effectLst/>
                <a:latin typeface="+mn-lt"/>
                <a:ea typeface="+mn-ea"/>
                <a:cs typeface="+mn-cs"/>
              </a:rPr>
              <a:t>application</a:t>
            </a:r>
            <a:r>
              <a:rPr lang="it-IT" sz="1200" kern="1200" dirty="0">
                <a:solidFill>
                  <a:schemeClr val="tx1"/>
                </a:solidFill>
                <a:effectLst/>
                <a:latin typeface="+mn-lt"/>
                <a:ea typeface="+mn-ea"/>
                <a:cs typeface="+mn-cs"/>
              </a:rPr>
              <a:t> of the </a:t>
            </a:r>
            <a:r>
              <a:rPr lang="it-IT" sz="1200" kern="1200" dirty="0" err="1">
                <a:solidFill>
                  <a:schemeClr val="tx1"/>
                </a:solidFill>
                <a:effectLst/>
                <a:latin typeface="+mn-lt"/>
                <a:ea typeface="+mn-ea"/>
                <a:cs typeface="+mn-cs"/>
              </a:rPr>
              <a:t>different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characterisation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techniques</a:t>
            </a:r>
            <a:r>
              <a:rPr lang="it-IT" sz="1200" kern="1200" dirty="0">
                <a:solidFill>
                  <a:schemeClr val="tx1"/>
                </a:solidFill>
                <a:effectLst/>
                <a:latin typeface="+mn-lt"/>
                <a:ea typeface="+mn-ea"/>
                <a:cs typeface="+mn-cs"/>
              </a:rPr>
              <a:t>,</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where</a:t>
            </a:r>
            <a:r>
              <a:rPr lang="it-IT" sz="1200" kern="1200" baseline="0" dirty="0">
                <a:solidFill>
                  <a:schemeClr val="tx1"/>
                </a:solidFill>
                <a:effectLst/>
                <a:latin typeface="+mn-lt"/>
                <a:ea typeface="+mn-ea"/>
                <a:cs typeface="+mn-cs"/>
              </a:rPr>
              <a:t> by common </a:t>
            </a:r>
            <a:r>
              <a:rPr lang="it-IT" sz="1200" kern="1200" baseline="0" dirty="0" err="1">
                <a:solidFill>
                  <a:schemeClr val="tx1"/>
                </a:solidFill>
                <a:effectLst/>
                <a:latin typeface="+mn-lt"/>
                <a:ea typeface="+mn-ea"/>
                <a:cs typeface="+mn-cs"/>
              </a:rPr>
              <a:t>components</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one</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refers</a:t>
            </a:r>
            <a:r>
              <a:rPr lang="it-IT" sz="1200" kern="1200" baseline="0" dirty="0">
                <a:solidFill>
                  <a:schemeClr val="tx1"/>
                </a:solidFill>
                <a:effectLst/>
                <a:latin typeface="+mn-lt"/>
                <a:ea typeface="+mn-ea"/>
                <a:cs typeface="+mn-cs"/>
              </a:rPr>
              <a:t> to </a:t>
            </a:r>
            <a:r>
              <a:rPr lang="it-IT" sz="1200" kern="1200" baseline="0" dirty="0" err="1">
                <a:solidFill>
                  <a:schemeClr val="tx1"/>
                </a:solidFill>
                <a:effectLst/>
                <a:latin typeface="+mn-lt"/>
                <a:ea typeface="+mn-ea"/>
                <a:cs typeface="+mn-cs"/>
              </a:rPr>
              <a:t>events</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affecting</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all</a:t>
            </a:r>
            <a:r>
              <a:rPr lang="it-IT" sz="1200" kern="1200" baseline="0" dirty="0">
                <a:solidFill>
                  <a:schemeClr val="tx1"/>
                </a:solidFill>
                <a:effectLst/>
                <a:latin typeface="+mn-lt"/>
                <a:ea typeface="+mn-ea"/>
                <a:cs typeface="+mn-cs"/>
              </a:rPr>
              <a:t> the </a:t>
            </a:r>
            <a:r>
              <a:rPr lang="it-IT" sz="1200" kern="1200" baseline="0" dirty="0" err="1">
                <a:solidFill>
                  <a:schemeClr val="tx1"/>
                </a:solidFill>
                <a:effectLst/>
                <a:latin typeface="+mn-lt"/>
                <a:ea typeface="+mn-ea"/>
                <a:cs typeface="+mn-cs"/>
              </a:rPr>
              <a:t>concerned</a:t>
            </a:r>
            <a:r>
              <a:rPr lang="it-IT" sz="1200" kern="1200" baseline="0" dirty="0">
                <a:solidFill>
                  <a:schemeClr val="tx1"/>
                </a:solidFill>
                <a:effectLst/>
                <a:latin typeface="+mn-lt"/>
                <a:ea typeface="+mn-ea"/>
                <a:cs typeface="+mn-cs"/>
              </a:rPr>
              <a:t> data </a:t>
            </a:r>
            <a:r>
              <a:rPr lang="it-IT" sz="1200" kern="1200" baseline="0" dirty="0" err="1">
                <a:solidFill>
                  <a:schemeClr val="tx1"/>
                </a:solidFill>
                <a:effectLst/>
                <a:latin typeface="+mn-lt"/>
                <a:ea typeface="+mn-ea"/>
                <a:cs typeface="+mn-cs"/>
              </a:rPr>
              <a:t>blocks</a:t>
            </a:r>
            <a:r>
              <a:rPr lang="it-IT" sz="1200" kern="1200" baseline="0" dirty="0">
                <a:solidFill>
                  <a:schemeClr val="tx1"/>
                </a:solidFill>
                <a:effectLst/>
                <a:latin typeface="+mn-lt"/>
                <a:ea typeface="+mn-ea"/>
                <a:cs typeface="+mn-cs"/>
              </a:rPr>
              <a:t> and by </a:t>
            </a:r>
            <a:r>
              <a:rPr lang="it-IT" sz="1200" kern="1200" baseline="0" dirty="0" err="1">
                <a:solidFill>
                  <a:schemeClr val="tx1"/>
                </a:solidFill>
                <a:effectLst/>
                <a:latin typeface="+mn-lt"/>
                <a:ea typeface="+mn-ea"/>
                <a:cs typeface="+mn-cs"/>
              </a:rPr>
              <a:t>distinctive</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components</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those</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affecting</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only</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one</a:t>
            </a:r>
            <a:r>
              <a:rPr lang="it-IT" sz="1200" kern="1200" baseline="0" dirty="0">
                <a:solidFill>
                  <a:schemeClr val="tx1"/>
                </a:solidFill>
                <a:effectLst/>
                <a:latin typeface="+mn-lt"/>
                <a:ea typeface="+mn-ea"/>
                <a:cs typeface="+mn-cs"/>
              </a:rPr>
              <a:t> of </a:t>
            </a:r>
            <a:r>
              <a:rPr lang="it-IT" sz="1200" kern="1200" baseline="0" dirty="0" err="1">
                <a:solidFill>
                  <a:schemeClr val="tx1"/>
                </a:solidFill>
                <a:effectLst/>
                <a:latin typeface="+mn-lt"/>
                <a:ea typeface="+mn-ea"/>
                <a:cs typeface="+mn-cs"/>
              </a:rPr>
              <a:t>them</a:t>
            </a:r>
            <a:r>
              <a:rPr lang="it-IT" sz="1200" kern="1200" baseline="0" dirty="0">
                <a:solidFill>
                  <a:schemeClr val="tx1"/>
                </a:solidFill>
                <a:effectLst/>
                <a:latin typeface="+mn-lt"/>
                <a:ea typeface="+mn-ea"/>
                <a:cs typeface="+mn-cs"/>
              </a:rPr>
              <a:t> (or </a:t>
            </a:r>
            <a:r>
              <a:rPr lang="it-IT" sz="1200" kern="1200" baseline="0" dirty="0" err="1">
                <a:solidFill>
                  <a:schemeClr val="tx1"/>
                </a:solidFill>
                <a:effectLst/>
                <a:latin typeface="+mn-lt"/>
                <a:ea typeface="+mn-ea"/>
                <a:cs typeface="+mn-cs"/>
              </a:rPr>
              <a:t>few</a:t>
            </a:r>
            <a:r>
              <a:rPr lang="it-IT" sz="1200" kern="1200" baseline="0" dirty="0">
                <a:solidFill>
                  <a:schemeClr val="tx1"/>
                </a:solidFill>
                <a:effectLst/>
                <a:latin typeface="+mn-lt"/>
                <a:ea typeface="+mn-ea"/>
                <a:cs typeface="+mn-cs"/>
              </a:rPr>
              <a:t> of </a:t>
            </a:r>
            <a:r>
              <a:rPr lang="it-IT" sz="1200" kern="1200" baseline="0" dirty="0" err="1">
                <a:solidFill>
                  <a:schemeClr val="tx1"/>
                </a:solidFill>
                <a:effectLst/>
                <a:latin typeface="+mn-lt"/>
                <a:ea typeface="+mn-ea"/>
                <a:cs typeface="+mn-cs"/>
              </a:rPr>
              <a:t>them</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if</a:t>
            </a:r>
            <a:r>
              <a:rPr lang="it-IT" sz="1200" kern="1200" baseline="0" dirty="0">
                <a:solidFill>
                  <a:schemeClr val="tx1"/>
                </a:solidFill>
                <a:effectLst/>
                <a:latin typeface="+mn-lt"/>
                <a:ea typeface="+mn-ea"/>
                <a:cs typeface="+mn-cs"/>
              </a:rPr>
              <a:t> more data </a:t>
            </a:r>
            <a:r>
              <a:rPr lang="it-IT" sz="1200" kern="1200" baseline="0" dirty="0" err="1">
                <a:solidFill>
                  <a:schemeClr val="tx1"/>
                </a:solidFill>
                <a:effectLst/>
                <a:latin typeface="+mn-lt"/>
                <a:ea typeface="+mn-ea"/>
                <a:cs typeface="+mn-cs"/>
              </a:rPr>
              <a:t>blocks</a:t>
            </a:r>
            <a:r>
              <a:rPr lang="it-IT" sz="1200" kern="1200" baseline="0" dirty="0">
                <a:solidFill>
                  <a:schemeClr val="tx1"/>
                </a:solidFill>
                <a:effectLst/>
                <a:latin typeface="+mn-lt"/>
                <a:ea typeface="+mn-ea"/>
                <a:cs typeface="+mn-cs"/>
              </a:rPr>
              <a:t> are </a:t>
            </a:r>
            <a:r>
              <a:rPr lang="it-IT" sz="1200" kern="1200" baseline="0" dirty="0" err="1">
                <a:solidFill>
                  <a:schemeClr val="tx1"/>
                </a:solidFill>
                <a:effectLst/>
                <a:latin typeface="+mn-lt"/>
                <a:ea typeface="+mn-ea"/>
                <a:cs typeface="+mn-cs"/>
              </a:rPr>
              <a:t>investigated</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But</a:t>
            </a:r>
            <a:r>
              <a:rPr lang="it-IT" sz="1200" kern="1200" baseline="0" dirty="0">
                <a:solidFill>
                  <a:schemeClr val="tx1"/>
                </a:solidFill>
                <a:effectLst/>
                <a:latin typeface="+mn-lt"/>
                <a:ea typeface="+mn-ea"/>
                <a:cs typeface="+mn-cs"/>
              </a:rPr>
              <a:t> in </a:t>
            </a:r>
            <a:r>
              <a:rPr lang="it-IT" sz="1200" kern="1200" baseline="0" dirty="0" err="1">
                <a:solidFill>
                  <a:schemeClr val="tx1"/>
                </a:solidFill>
                <a:effectLst/>
                <a:latin typeface="+mn-lt"/>
                <a:ea typeface="+mn-ea"/>
                <a:cs typeface="+mn-cs"/>
              </a:rPr>
              <a:t>which</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contingencies</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such</a:t>
            </a:r>
            <a:r>
              <a:rPr lang="it-IT" sz="1200" kern="1200" baseline="0" dirty="0">
                <a:solidFill>
                  <a:schemeClr val="tx1"/>
                </a:solidFill>
                <a:effectLst/>
                <a:latin typeface="+mn-lt"/>
                <a:ea typeface="+mn-ea"/>
                <a:cs typeface="+mn-cs"/>
              </a:rPr>
              <a:t> data </a:t>
            </a:r>
            <a:r>
              <a:rPr lang="it-IT" sz="1200" kern="1200" baseline="0" dirty="0" err="1">
                <a:solidFill>
                  <a:schemeClr val="tx1"/>
                </a:solidFill>
                <a:effectLst/>
                <a:latin typeface="+mn-lt"/>
                <a:ea typeface="+mn-ea"/>
                <a:cs typeface="+mn-cs"/>
              </a:rPr>
              <a:t>blocks</a:t>
            </a:r>
            <a:r>
              <a:rPr lang="it-IT" sz="1200" kern="1200" baseline="0" dirty="0">
                <a:solidFill>
                  <a:schemeClr val="tx1"/>
                </a:solidFill>
                <a:effectLst/>
                <a:latin typeface="+mn-lt"/>
                <a:ea typeface="+mn-ea"/>
                <a:cs typeface="+mn-cs"/>
              </a:rPr>
              <a:t> can be (</a:t>
            </a:r>
            <a:r>
              <a:rPr lang="it-IT" sz="1200" kern="1200" baseline="0" dirty="0" err="1">
                <a:solidFill>
                  <a:schemeClr val="tx1"/>
                </a:solidFill>
                <a:effectLst/>
                <a:latin typeface="+mn-lt"/>
                <a:ea typeface="+mn-ea"/>
                <a:cs typeface="+mn-cs"/>
              </a:rPr>
              <a:t>let’s</a:t>
            </a:r>
            <a:r>
              <a:rPr lang="it-IT" sz="1200" kern="1200" baseline="0" dirty="0">
                <a:solidFill>
                  <a:schemeClr val="tx1"/>
                </a:solidFill>
                <a:effectLst/>
                <a:latin typeface="+mn-lt"/>
                <a:ea typeface="+mn-ea"/>
                <a:cs typeface="+mn-cs"/>
              </a:rPr>
              <a:t> </a:t>
            </a:r>
            <a:r>
              <a:rPr lang="it-IT" sz="1200" kern="1200" baseline="0" dirty="0" err="1">
                <a:solidFill>
                  <a:schemeClr val="tx1"/>
                </a:solidFill>
                <a:effectLst/>
                <a:latin typeface="+mn-lt"/>
                <a:ea typeface="+mn-ea"/>
                <a:cs typeface="+mn-cs"/>
              </a:rPr>
              <a:t>say</a:t>
            </a:r>
            <a:r>
              <a:rPr lang="it-IT" sz="1200" kern="1200" baseline="0" dirty="0">
                <a:solidFill>
                  <a:schemeClr val="tx1"/>
                </a:solidFill>
                <a:effectLst/>
                <a:latin typeface="+mn-lt"/>
                <a:ea typeface="+mn-ea"/>
                <a:cs typeface="+mn-cs"/>
              </a:rPr>
              <a:t>) </a:t>
            </a:r>
            <a:r>
              <a:rPr lang="it-IT" sz="1200" i="1" kern="1200" baseline="0" dirty="0" err="1">
                <a:solidFill>
                  <a:schemeClr val="tx1"/>
                </a:solidFill>
                <a:effectLst/>
                <a:latin typeface="+mn-lt"/>
                <a:ea typeface="+mn-ea"/>
                <a:cs typeface="+mn-cs"/>
              </a:rPr>
              <a:t>concatenated</a:t>
            </a:r>
            <a:r>
              <a:rPr lang="it-IT" sz="1200" i="1" kern="1200" baseline="0" dirty="0">
                <a:solidFill>
                  <a:schemeClr val="tx1"/>
                </a:solidFill>
                <a:effectLst/>
                <a:latin typeface="+mn-lt"/>
                <a:ea typeface="+mn-ea"/>
                <a:cs typeface="+mn-cs"/>
              </a:rPr>
              <a:t> </a:t>
            </a:r>
            <a:r>
              <a:rPr lang="it-IT" sz="1200" i="0" kern="1200" baseline="0" dirty="0">
                <a:solidFill>
                  <a:schemeClr val="tx1"/>
                </a:solidFill>
                <a:effectLst/>
                <a:latin typeface="+mn-lt"/>
                <a:ea typeface="+mn-ea"/>
                <a:cs typeface="+mn-cs"/>
              </a:rPr>
              <a:t>and </a:t>
            </a:r>
            <a:r>
              <a:rPr lang="it-IT" sz="1200" i="0" kern="1200" baseline="0" dirty="0" err="1">
                <a:solidFill>
                  <a:schemeClr val="tx1"/>
                </a:solidFill>
                <a:effectLst/>
                <a:latin typeface="+mn-lt"/>
                <a:ea typeface="+mn-ea"/>
                <a:cs typeface="+mn-cs"/>
              </a:rPr>
              <a:t>analysed</a:t>
            </a:r>
            <a:r>
              <a:rPr lang="it-IT" sz="1200" i="0" kern="1200" baseline="0" dirty="0">
                <a:solidFill>
                  <a:schemeClr val="tx1"/>
                </a:solidFill>
                <a:effectLst/>
                <a:latin typeface="+mn-lt"/>
                <a:ea typeface="+mn-ea"/>
                <a:cs typeface="+mn-cs"/>
              </a:rPr>
              <a:t> in </a:t>
            </a:r>
            <a:r>
              <a:rPr lang="it-IT" sz="1200" i="0" kern="1200" baseline="0" dirty="0" err="1">
                <a:solidFill>
                  <a:schemeClr val="tx1"/>
                </a:solidFill>
                <a:effectLst/>
                <a:latin typeface="+mn-lt"/>
                <a:ea typeface="+mn-ea"/>
                <a:cs typeface="+mn-cs"/>
              </a:rPr>
              <a:t>this</a:t>
            </a:r>
            <a:r>
              <a:rPr lang="it-IT" sz="1200" i="0" kern="1200" baseline="0" dirty="0">
                <a:solidFill>
                  <a:schemeClr val="tx1"/>
                </a:solidFill>
                <a:effectLst/>
                <a:latin typeface="+mn-lt"/>
                <a:ea typeface="+mn-ea"/>
                <a:cs typeface="+mn-cs"/>
              </a:rPr>
              <a:t> fashion?</a:t>
            </a:r>
            <a:endParaRPr lang="it-IT" dirty="0"/>
          </a:p>
        </p:txBody>
      </p:sp>
      <p:sp>
        <p:nvSpPr>
          <p:cNvPr id="4" name="Segnaposto numero diapositiva 3"/>
          <p:cNvSpPr>
            <a:spLocks noGrp="1"/>
          </p:cNvSpPr>
          <p:nvPr>
            <p:ph type="sldNum" sz="quarter" idx="10"/>
          </p:nvPr>
        </p:nvSpPr>
        <p:spPr/>
        <p:txBody>
          <a:bodyPr/>
          <a:lstStyle/>
          <a:p>
            <a:fld id="{8A9FFE6D-10CA-4CDD-B0E4-D73DC88ADAF6}" type="slidenum">
              <a:rPr lang="es-ES" smtClean="0"/>
              <a:pPr/>
              <a:t>2</a:t>
            </a:fld>
            <a:endParaRPr lang="es-ES"/>
          </a:p>
        </p:txBody>
      </p:sp>
    </p:spTree>
    <p:extLst>
      <p:ext uri="{BB962C8B-B14F-4D97-AF65-F5344CB8AC3E}">
        <p14:creationId xmlns:p14="http://schemas.microsoft.com/office/powerpoint/2010/main" val="53543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the last </a:t>
            </a:r>
            <a:r>
              <a:rPr lang="it-IT" dirty="0" err="1"/>
              <a:t>decades</a:t>
            </a:r>
            <a:r>
              <a:rPr lang="it-IT" dirty="0"/>
              <a:t>, </a:t>
            </a:r>
            <a:r>
              <a:rPr lang="it-IT" dirty="0" err="1"/>
              <a:t>many</a:t>
            </a:r>
            <a:r>
              <a:rPr lang="it-IT" dirty="0"/>
              <a:t> </a:t>
            </a:r>
            <a:r>
              <a:rPr lang="it-IT" dirty="0" err="1"/>
              <a:t>dimensionality</a:t>
            </a:r>
            <a:r>
              <a:rPr lang="it-IT" dirty="0"/>
              <a:t> </a:t>
            </a:r>
            <a:r>
              <a:rPr lang="it-IT" dirty="0" err="1"/>
              <a:t>reduction</a:t>
            </a:r>
            <a:r>
              <a:rPr lang="it-IT" dirty="0"/>
              <a:t> </a:t>
            </a:r>
            <a:r>
              <a:rPr lang="it-IT" dirty="0" err="1"/>
              <a:t>methods</a:t>
            </a:r>
            <a:r>
              <a:rPr lang="it-IT" dirty="0"/>
              <a:t> </a:t>
            </a:r>
            <a:r>
              <a:rPr lang="it-IT" dirty="0" err="1"/>
              <a:t>have</a:t>
            </a:r>
            <a:r>
              <a:rPr lang="it-IT" dirty="0"/>
              <a:t> </a:t>
            </a:r>
            <a:r>
              <a:rPr lang="it-IT" dirty="0" err="1"/>
              <a:t>been</a:t>
            </a:r>
            <a:r>
              <a:rPr lang="it-IT" dirty="0"/>
              <a:t> </a:t>
            </a:r>
            <a:r>
              <a:rPr lang="it-IT" dirty="0" err="1"/>
              <a:t>proposed</a:t>
            </a:r>
            <a:r>
              <a:rPr lang="it-IT" dirty="0"/>
              <a:t> to model the common and </a:t>
            </a:r>
            <a:r>
              <a:rPr lang="it-IT" dirty="0" err="1"/>
              <a:t>distinctive</a:t>
            </a:r>
            <a:r>
              <a:rPr lang="it-IT" dirty="0"/>
              <a:t> </a:t>
            </a:r>
            <a:r>
              <a:rPr lang="it-IT" dirty="0" err="1"/>
              <a:t>components</a:t>
            </a:r>
            <a:r>
              <a:rPr lang="it-IT" dirty="0"/>
              <a:t> </a:t>
            </a:r>
            <a:r>
              <a:rPr lang="it-IT" dirty="0" err="1"/>
              <a:t>underlying</a:t>
            </a:r>
            <a:r>
              <a:rPr lang="it-IT" dirty="0"/>
              <a:t> the </a:t>
            </a:r>
            <a:r>
              <a:rPr lang="it-IT" dirty="0" err="1"/>
              <a:t>different</a:t>
            </a:r>
            <a:r>
              <a:rPr lang="it-IT" baseline="0" dirty="0"/>
              <a:t> data </a:t>
            </a:r>
            <a:r>
              <a:rPr lang="it-IT" baseline="0" dirty="0" err="1"/>
              <a:t>blocks</a:t>
            </a:r>
            <a:r>
              <a:rPr lang="it-IT" baseline="0" dirty="0"/>
              <a:t> under </a:t>
            </a:r>
            <a:r>
              <a:rPr lang="it-IT" baseline="0" dirty="0" err="1"/>
              <a:t>study</a:t>
            </a:r>
            <a:r>
              <a:rPr lang="it-IT" baseline="0" dirty="0"/>
              <a:t> </a:t>
            </a:r>
            <a:r>
              <a:rPr lang="it-IT" baseline="0" dirty="0" err="1"/>
              <a:t>when</a:t>
            </a:r>
            <a:r>
              <a:rPr lang="it-IT" baseline="0" dirty="0"/>
              <a:t> </a:t>
            </a:r>
            <a:r>
              <a:rPr lang="it-IT" baseline="0" dirty="0" err="1"/>
              <a:t>dealing</a:t>
            </a:r>
            <a:r>
              <a:rPr lang="it-IT" baseline="0" dirty="0"/>
              <a:t> with multi-set </a:t>
            </a:r>
            <a:r>
              <a:rPr lang="it-IT" baseline="0" dirty="0" err="1"/>
              <a:t>problems</a:t>
            </a:r>
            <a:r>
              <a:rPr lang="it-IT" baseline="0" dirty="0"/>
              <a:t>. </a:t>
            </a:r>
            <a:r>
              <a:rPr lang="it-IT" baseline="0" dirty="0" err="1"/>
              <a:t>This</a:t>
            </a:r>
            <a:r>
              <a:rPr lang="it-IT" baseline="0" dirty="0"/>
              <a:t> </a:t>
            </a:r>
            <a:r>
              <a:rPr lang="it-IT" baseline="0" dirty="0" err="1"/>
              <a:t>is</a:t>
            </a:r>
            <a:r>
              <a:rPr lang="it-IT" baseline="0" dirty="0"/>
              <a:t> a list of some of the </a:t>
            </a:r>
            <a:r>
              <a:rPr lang="it-IT" baseline="0" dirty="0" err="1"/>
              <a:t>most</a:t>
            </a:r>
            <a:r>
              <a:rPr lang="it-IT" baseline="0" dirty="0"/>
              <a:t> </a:t>
            </a:r>
            <a:r>
              <a:rPr lang="it-IT" baseline="0" dirty="0" err="1"/>
              <a:t>commonly</a:t>
            </a:r>
            <a:r>
              <a:rPr lang="it-IT" baseline="0" dirty="0"/>
              <a:t> </a:t>
            </a:r>
            <a:r>
              <a:rPr lang="it-IT" baseline="0" dirty="0" err="1"/>
              <a:t>used</a:t>
            </a:r>
            <a:r>
              <a:rPr lang="it-IT" baseline="0" dirty="0"/>
              <a:t> of </a:t>
            </a:r>
            <a:r>
              <a:rPr lang="it-IT" baseline="0" dirty="0" err="1"/>
              <a:t>these</a:t>
            </a:r>
            <a:r>
              <a:rPr lang="it-IT" baseline="0" dirty="0"/>
              <a:t> </a:t>
            </a:r>
            <a:r>
              <a:rPr lang="it-IT" baseline="0" dirty="0" err="1"/>
              <a:t>approaches</a:t>
            </a:r>
            <a:r>
              <a:rPr lang="it-IT" baseline="0" dirty="0"/>
              <a:t>, </a:t>
            </a:r>
            <a:r>
              <a:rPr lang="it-IT" baseline="0" dirty="0" err="1"/>
              <a:t>which</a:t>
            </a:r>
            <a:r>
              <a:rPr lang="it-IT" baseline="0" dirty="0"/>
              <a:t> </a:t>
            </a:r>
            <a:r>
              <a:rPr lang="it-IT" baseline="0" dirty="0" err="1"/>
              <a:t>have</a:t>
            </a:r>
            <a:r>
              <a:rPr lang="it-IT" baseline="0" dirty="0"/>
              <a:t> </a:t>
            </a:r>
            <a:r>
              <a:rPr lang="it-IT" baseline="0" dirty="0" err="1"/>
              <a:t>been</a:t>
            </a:r>
            <a:r>
              <a:rPr lang="it-IT" baseline="0" dirty="0"/>
              <a:t> </a:t>
            </a:r>
            <a:r>
              <a:rPr lang="it-IT" baseline="0" dirty="0" err="1"/>
              <a:t>recently</a:t>
            </a:r>
            <a:r>
              <a:rPr lang="it-IT" baseline="0" dirty="0"/>
              <a:t> </a:t>
            </a:r>
            <a:r>
              <a:rPr lang="it-IT" baseline="0" dirty="0" err="1"/>
              <a:t>compared</a:t>
            </a:r>
            <a:r>
              <a:rPr lang="it-IT" baseline="0" dirty="0"/>
              <a:t> by </a:t>
            </a:r>
            <a:r>
              <a:rPr lang="it-IT" baseline="0" dirty="0" err="1"/>
              <a:t>Katrijn</a:t>
            </a:r>
            <a:r>
              <a:rPr lang="it-IT" baseline="0" dirty="0"/>
              <a:t> in </a:t>
            </a:r>
            <a:r>
              <a:rPr lang="it-IT" baseline="0" dirty="0" err="1"/>
              <a:t>this</a:t>
            </a:r>
            <a:r>
              <a:rPr lang="it-IT" baseline="0" dirty="0"/>
              <a:t> </a:t>
            </a:r>
            <a:r>
              <a:rPr lang="it-IT" baseline="0" dirty="0" err="1"/>
              <a:t>article</a:t>
            </a:r>
            <a:r>
              <a:rPr lang="it-IT" baseline="0" dirty="0"/>
              <a:t>. </a:t>
            </a:r>
            <a:r>
              <a:rPr lang="it-IT" baseline="0" dirty="0" err="1"/>
              <a:t>These</a:t>
            </a:r>
            <a:r>
              <a:rPr lang="it-IT" baseline="0" dirty="0"/>
              <a:t> </a:t>
            </a:r>
            <a:r>
              <a:rPr lang="it-IT" baseline="0" dirty="0" err="1"/>
              <a:t>techniques</a:t>
            </a:r>
            <a:r>
              <a:rPr lang="it-IT" baseline="0" dirty="0"/>
              <a:t> can be </a:t>
            </a:r>
            <a:r>
              <a:rPr lang="it-IT" baseline="0" dirty="0" err="1"/>
              <a:t>classified</a:t>
            </a:r>
            <a:r>
              <a:rPr lang="it-IT" baseline="0" dirty="0"/>
              <a:t> </a:t>
            </a:r>
            <a:r>
              <a:rPr lang="it-IT" baseline="0" dirty="0" err="1"/>
              <a:t>according</a:t>
            </a:r>
            <a:r>
              <a:rPr lang="it-IT" baseline="0" dirty="0"/>
              <a:t> to </a:t>
            </a:r>
            <a:r>
              <a:rPr lang="it-IT" baseline="0" dirty="0" err="1"/>
              <a:t>their</a:t>
            </a:r>
            <a:r>
              <a:rPr lang="it-IT" baseline="0" dirty="0"/>
              <a:t> </a:t>
            </a:r>
            <a:r>
              <a:rPr lang="it-IT" baseline="0" dirty="0" err="1"/>
              <a:t>capability</a:t>
            </a:r>
            <a:r>
              <a:rPr lang="it-IT" baseline="0" dirty="0"/>
              <a:t> of </a:t>
            </a:r>
            <a:r>
              <a:rPr lang="it-IT" baseline="0" dirty="0" err="1"/>
              <a:t>handling</a:t>
            </a:r>
            <a:r>
              <a:rPr lang="it-IT" baseline="0" dirty="0"/>
              <a:t> </a:t>
            </a:r>
            <a:r>
              <a:rPr lang="it-IT" baseline="0" dirty="0" err="1"/>
              <a:t>either</a:t>
            </a:r>
            <a:r>
              <a:rPr lang="it-IT" baseline="0" dirty="0"/>
              <a:t> </a:t>
            </a:r>
            <a:r>
              <a:rPr lang="it-IT" baseline="0" dirty="0" err="1"/>
              <a:t>object-wise</a:t>
            </a:r>
            <a:r>
              <a:rPr lang="it-IT" baseline="0" dirty="0"/>
              <a:t> or </a:t>
            </a:r>
            <a:r>
              <a:rPr lang="it-IT" baseline="0" dirty="0" err="1"/>
              <a:t>variable-wise</a:t>
            </a:r>
            <a:r>
              <a:rPr lang="it-IT" baseline="0" dirty="0"/>
              <a:t> </a:t>
            </a:r>
            <a:r>
              <a:rPr lang="it-IT" baseline="0" dirty="0" err="1"/>
              <a:t>linked</a:t>
            </a:r>
            <a:r>
              <a:rPr lang="it-IT" baseline="0" dirty="0"/>
              <a:t> data </a:t>
            </a:r>
            <a:r>
              <a:rPr lang="it-IT" baseline="0" dirty="0" err="1"/>
              <a:t>structures</a:t>
            </a:r>
            <a:r>
              <a:rPr lang="it-IT" baseline="0" dirty="0"/>
              <a:t> or </a:t>
            </a:r>
            <a:r>
              <a:rPr lang="it-IT" baseline="0" dirty="0" err="1"/>
              <a:t>retrieving</a:t>
            </a:r>
            <a:r>
              <a:rPr lang="it-IT" baseline="0" dirty="0"/>
              <a:t> or </a:t>
            </a:r>
            <a:r>
              <a:rPr lang="it-IT" baseline="0" dirty="0" err="1"/>
              <a:t>not</a:t>
            </a:r>
            <a:r>
              <a:rPr lang="it-IT" baseline="0" dirty="0"/>
              <a:t> the </a:t>
            </a:r>
            <a:r>
              <a:rPr lang="it-IT" baseline="0" dirty="0" err="1"/>
              <a:t>distinctive</a:t>
            </a:r>
            <a:r>
              <a:rPr lang="it-IT" baseline="0" dirty="0"/>
              <a:t> </a:t>
            </a:r>
            <a:r>
              <a:rPr lang="it-IT" baseline="0" dirty="0" err="1"/>
              <a:t>components</a:t>
            </a:r>
            <a:r>
              <a:rPr lang="it-IT" baseline="0" dirty="0"/>
              <a:t> </a:t>
            </a:r>
            <a:r>
              <a:rPr lang="it-IT" baseline="0" dirty="0" err="1"/>
              <a:t>affecting</a:t>
            </a:r>
            <a:r>
              <a:rPr lang="it-IT" baseline="0" dirty="0"/>
              <a:t> the </a:t>
            </a:r>
            <a:r>
              <a:rPr lang="it-IT" baseline="0" dirty="0" err="1"/>
              <a:t>variability</a:t>
            </a:r>
            <a:r>
              <a:rPr lang="it-IT" baseline="0" dirty="0"/>
              <a:t> of </a:t>
            </a:r>
            <a:r>
              <a:rPr lang="it-IT" baseline="0" dirty="0" err="1"/>
              <a:t>only</a:t>
            </a:r>
            <a:r>
              <a:rPr lang="it-IT" baseline="0" dirty="0"/>
              <a:t> </a:t>
            </a:r>
            <a:r>
              <a:rPr lang="it-IT" baseline="0" dirty="0" err="1"/>
              <a:t>several</a:t>
            </a:r>
            <a:r>
              <a:rPr lang="it-IT" baseline="0" dirty="0"/>
              <a:t> of the </a:t>
            </a:r>
            <a:r>
              <a:rPr lang="it-IT" baseline="0" dirty="0" err="1"/>
              <a:t>concerned</a:t>
            </a:r>
            <a:r>
              <a:rPr lang="it-IT" baseline="0" dirty="0"/>
              <a:t> data </a:t>
            </a:r>
            <a:r>
              <a:rPr lang="it-IT" baseline="0" dirty="0" err="1"/>
              <a:t>blocks</a:t>
            </a:r>
            <a:r>
              <a:rPr lang="it-IT" baseline="0" dirty="0"/>
              <a:t>. </a:t>
            </a:r>
            <a:r>
              <a:rPr lang="it-IT" baseline="0" dirty="0" err="1"/>
              <a:t>However</a:t>
            </a:r>
            <a:r>
              <a:rPr lang="it-IT" baseline="0" dirty="0"/>
              <a:t>, </a:t>
            </a:r>
            <a:r>
              <a:rPr lang="it-IT" baseline="0" dirty="0" err="1"/>
              <a:t>they</a:t>
            </a:r>
            <a:r>
              <a:rPr lang="it-IT" baseline="0" dirty="0"/>
              <a:t> </a:t>
            </a:r>
            <a:r>
              <a:rPr lang="it-IT" baseline="0" dirty="0" err="1"/>
              <a:t>all</a:t>
            </a:r>
            <a:r>
              <a:rPr lang="it-IT" baseline="0" dirty="0"/>
              <a:t> share the </a:t>
            </a:r>
            <a:r>
              <a:rPr lang="it-IT" baseline="0" dirty="0" err="1"/>
              <a:t>same</a:t>
            </a:r>
            <a:r>
              <a:rPr lang="it-IT" baseline="0" dirty="0"/>
              <a:t> </a:t>
            </a:r>
            <a:r>
              <a:rPr lang="it-IT" baseline="0" dirty="0" err="1"/>
              <a:t>limitation</a:t>
            </a:r>
            <a:r>
              <a:rPr lang="it-IT" baseline="0" dirty="0"/>
              <a:t>: none of </a:t>
            </a:r>
            <a:r>
              <a:rPr lang="it-IT" baseline="0" dirty="0" err="1"/>
              <a:t>them</a:t>
            </a:r>
            <a:r>
              <a:rPr lang="it-IT" baseline="0" dirty="0"/>
              <a:t> </a:t>
            </a:r>
            <a:r>
              <a:rPr lang="it-IT" baseline="0" dirty="0" err="1"/>
              <a:t>encompasses</a:t>
            </a:r>
            <a:r>
              <a:rPr lang="it-IT" baseline="0" dirty="0"/>
              <a:t> </a:t>
            </a:r>
            <a:r>
              <a:rPr lang="it-IT" baseline="0" dirty="0" err="1"/>
              <a:t>preliminary</a:t>
            </a:r>
            <a:r>
              <a:rPr lang="it-IT" baseline="0" dirty="0"/>
              <a:t> </a:t>
            </a:r>
            <a:r>
              <a:rPr lang="it-IT" baseline="0" dirty="0" err="1"/>
              <a:t>computational</a:t>
            </a:r>
            <a:r>
              <a:rPr lang="it-IT" baseline="0" dirty="0"/>
              <a:t> </a:t>
            </a:r>
            <a:r>
              <a:rPr lang="it-IT" baseline="0" dirty="0" err="1"/>
              <a:t>steps</a:t>
            </a:r>
            <a:r>
              <a:rPr lang="it-IT" baseline="0" dirty="0"/>
              <a:t> </a:t>
            </a:r>
            <a:r>
              <a:rPr lang="it-IT" baseline="0" dirty="0" err="1"/>
              <a:t>aimed</a:t>
            </a:r>
            <a:r>
              <a:rPr lang="it-IT" baseline="0" dirty="0"/>
              <a:t> </a:t>
            </a:r>
            <a:r>
              <a:rPr lang="it-IT" baseline="0" dirty="0" err="1"/>
              <a:t>at</a:t>
            </a:r>
            <a:r>
              <a:rPr lang="it-IT" baseline="0" dirty="0"/>
              <a:t> </a:t>
            </a:r>
            <a:r>
              <a:rPr lang="it-IT" baseline="0" dirty="0" err="1"/>
              <a:t>identifying</a:t>
            </a:r>
            <a:r>
              <a:rPr lang="it-IT" baseline="0" dirty="0"/>
              <a:t> the </a:t>
            </a:r>
            <a:r>
              <a:rPr lang="it-IT" baseline="0" dirty="0" err="1"/>
              <a:t>number</a:t>
            </a:r>
            <a:r>
              <a:rPr lang="it-IT" baseline="0" dirty="0"/>
              <a:t> of </a:t>
            </a:r>
            <a:r>
              <a:rPr lang="it-IT" baseline="0" dirty="0" err="1"/>
              <a:t>such</a:t>
            </a:r>
            <a:r>
              <a:rPr lang="it-IT" baseline="0" dirty="0"/>
              <a:t> common and </a:t>
            </a:r>
            <a:r>
              <a:rPr lang="it-IT" baseline="0" dirty="0" err="1"/>
              <a:t>distinctive</a:t>
            </a:r>
            <a:r>
              <a:rPr lang="it-IT" baseline="0" dirty="0"/>
              <a:t> </a:t>
            </a:r>
            <a:r>
              <a:rPr lang="it-IT" baseline="0" dirty="0" err="1"/>
              <a:t>components</a:t>
            </a:r>
            <a:r>
              <a:rPr lang="it-IT" baseline="0" dirty="0"/>
              <a:t>, </a:t>
            </a:r>
            <a:r>
              <a:rPr lang="it-IT" baseline="0" dirty="0" err="1"/>
              <a:t>which</a:t>
            </a:r>
            <a:r>
              <a:rPr lang="it-IT" baseline="0" dirty="0"/>
              <a:t> in </a:t>
            </a:r>
            <a:r>
              <a:rPr lang="it-IT" baseline="0" dirty="0" err="1"/>
              <a:t>most</a:t>
            </a:r>
            <a:r>
              <a:rPr lang="it-IT" baseline="0" dirty="0"/>
              <a:t> </a:t>
            </a:r>
            <a:r>
              <a:rPr lang="it-IT" baseline="0" dirty="0" err="1"/>
              <a:t>cases</a:t>
            </a:r>
            <a:r>
              <a:rPr lang="it-IT" baseline="0" dirty="0"/>
              <a:t>, can </a:t>
            </a:r>
            <a:r>
              <a:rPr lang="it-IT" baseline="0" dirty="0" err="1"/>
              <a:t>jeopardise</a:t>
            </a:r>
            <a:r>
              <a:rPr lang="it-IT" baseline="0" dirty="0"/>
              <a:t> the </a:t>
            </a:r>
            <a:r>
              <a:rPr lang="it-IT" baseline="0" dirty="0" err="1"/>
              <a:t>stability</a:t>
            </a:r>
            <a:r>
              <a:rPr lang="it-IT" baseline="0" dirty="0"/>
              <a:t> and </a:t>
            </a:r>
            <a:r>
              <a:rPr lang="it-IT" baseline="0" dirty="0" err="1"/>
              <a:t>therefore</a:t>
            </a:r>
            <a:r>
              <a:rPr lang="it-IT" baseline="0" dirty="0"/>
              <a:t> the </a:t>
            </a:r>
            <a:r>
              <a:rPr lang="it-IT" baseline="0" dirty="0" err="1"/>
              <a:t>interpretation</a:t>
            </a:r>
            <a:r>
              <a:rPr lang="it-IT" baseline="0" dirty="0"/>
              <a:t> of the </a:t>
            </a:r>
            <a:r>
              <a:rPr lang="it-IT" baseline="0" dirty="0" err="1"/>
              <a:t>final</a:t>
            </a:r>
            <a:r>
              <a:rPr lang="it-IT" baseline="0" dirty="0"/>
              <a:t> </a:t>
            </a:r>
            <a:r>
              <a:rPr lang="it-IT" baseline="0" dirty="0" err="1"/>
              <a:t>results</a:t>
            </a:r>
            <a:r>
              <a:rPr lang="it-IT" baseline="0" dirty="0"/>
              <a:t>. </a:t>
            </a:r>
            <a:r>
              <a:rPr lang="it-IT" baseline="0" dirty="0" err="1"/>
              <a:t>Is</a:t>
            </a:r>
            <a:r>
              <a:rPr lang="it-IT" baseline="0" dirty="0"/>
              <a:t> </a:t>
            </a:r>
            <a:r>
              <a:rPr lang="it-IT" baseline="0" dirty="0" err="1"/>
              <a:t>there</a:t>
            </a:r>
            <a:r>
              <a:rPr lang="it-IT" baseline="0" dirty="0"/>
              <a:t> </a:t>
            </a:r>
            <a:r>
              <a:rPr lang="it-IT" baseline="0" dirty="0" err="1"/>
              <a:t>then</a:t>
            </a:r>
            <a:r>
              <a:rPr lang="it-IT" baseline="0" dirty="0"/>
              <a:t> a way to </a:t>
            </a:r>
            <a:r>
              <a:rPr lang="it-IT" baseline="0" dirty="0" err="1"/>
              <a:t>get</a:t>
            </a:r>
            <a:r>
              <a:rPr lang="it-IT" baseline="0" dirty="0"/>
              <a:t> an </a:t>
            </a:r>
            <a:r>
              <a:rPr lang="it-IT" baseline="0" dirty="0" err="1"/>
              <a:t>at</a:t>
            </a:r>
            <a:r>
              <a:rPr lang="it-IT" baseline="0" dirty="0"/>
              <a:t> </a:t>
            </a:r>
            <a:r>
              <a:rPr lang="it-IT" baseline="0" dirty="0" err="1"/>
              <a:t>least</a:t>
            </a:r>
            <a:r>
              <a:rPr lang="it-IT" baseline="0" dirty="0"/>
              <a:t> indicative idea of </a:t>
            </a:r>
            <a:r>
              <a:rPr lang="it-IT" baseline="0" dirty="0" err="1"/>
              <a:t>such</a:t>
            </a:r>
            <a:r>
              <a:rPr lang="it-IT" baseline="0" dirty="0"/>
              <a:t> a </a:t>
            </a:r>
            <a:r>
              <a:rPr lang="it-IT" baseline="0" dirty="0" err="1"/>
              <a:t>number</a:t>
            </a:r>
            <a:r>
              <a:rPr lang="it-IT" baseline="0" dirty="0"/>
              <a:t>?</a:t>
            </a:r>
            <a:endParaRPr lang="it-IT" dirty="0"/>
          </a:p>
        </p:txBody>
      </p:sp>
      <p:sp>
        <p:nvSpPr>
          <p:cNvPr id="4" name="Segnaposto numero diapositiva 3"/>
          <p:cNvSpPr>
            <a:spLocks noGrp="1"/>
          </p:cNvSpPr>
          <p:nvPr>
            <p:ph type="sldNum" sz="quarter" idx="10"/>
          </p:nvPr>
        </p:nvSpPr>
        <p:spPr/>
        <p:txBody>
          <a:bodyPr/>
          <a:lstStyle/>
          <a:p>
            <a:fld id="{8A9FFE6D-10CA-4CDD-B0E4-D73DC88ADAF6}" type="slidenum">
              <a:rPr lang="es-ES" smtClean="0"/>
              <a:pPr/>
              <a:t>3</a:t>
            </a:fld>
            <a:endParaRPr lang="es-ES"/>
          </a:p>
        </p:txBody>
      </p:sp>
    </p:spTree>
    <p:extLst>
      <p:ext uri="{BB962C8B-B14F-4D97-AF65-F5344CB8AC3E}">
        <p14:creationId xmlns:p14="http://schemas.microsoft.com/office/powerpoint/2010/main" val="616877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0" dirty="0"/>
              <a:t>This</a:t>
            </a:r>
            <a:r>
              <a:rPr lang="en-US" b="0" baseline="0" dirty="0"/>
              <a:t> is our proposal. Suppose we want to recover the information associated to the common and distinctive components of two data blocks sharing the row dimension, say </a:t>
            </a:r>
            <a:r>
              <a:rPr lang="en-US" b="1" baseline="0" dirty="0"/>
              <a:t>X</a:t>
            </a:r>
            <a:r>
              <a:rPr lang="en-US" b="0" baseline="-25000" dirty="0"/>
              <a:t>1</a:t>
            </a:r>
            <a:r>
              <a:rPr lang="en-US" b="0" baseline="0" dirty="0"/>
              <a:t> and </a:t>
            </a:r>
            <a:r>
              <a:rPr lang="en-US" b="1" baseline="0" dirty="0"/>
              <a:t>X</a:t>
            </a:r>
            <a:r>
              <a:rPr lang="en-US" b="0" baseline="-25000" dirty="0"/>
              <a:t>2</a:t>
            </a:r>
            <a:r>
              <a:rPr lang="en-US" b="0" baseline="0" dirty="0"/>
              <a:t>. Under the assumption that the common components are those showing the highest between-block correlation (either positive or negative), their number can be tentatively identified by Canonical Correlation Analysis. Specifically, by a permutation test-based approach based on Canonical Correlation Analysis, that I am going to present in the next slides. Unfortunately, CCA suffers from severe limitations when the number of rows of </a:t>
            </a:r>
            <a:r>
              <a:rPr lang="en-US" b="1" baseline="0" dirty="0"/>
              <a:t>X</a:t>
            </a:r>
            <a:r>
              <a:rPr lang="en-US" b="0" baseline="-25000" dirty="0"/>
              <a:t>1 </a:t>
            </a:r>
            <a:r>
              <a:rPr lang="en-US" b="0" baseline="0" dirty="0"/>
              <a:t>and </a:t>
            </a:r>
            <a:r>
              <a:rPr lang="en-US" b="1" baseline="0" dirty="0"/>
              <a:t>X</a:t>
            </a:r>
            <a:r>
              <a:rPr lang="en-US" b="0" baseline="-25000" dirty="0"/>
              <a:t>2 </a:t>
            </a:r>
            <a:r>
              <a:rPr lang="en-US" b="0" baseline="0" dirty="0"/>
              <a:t>is lower than the number of their columns. In order to overcome such limitations, CCA can be directly run on the scores proceeding from a preliminary PCA decomposition of </a:t>
            </a:r>
            <a:r>
              <a:rPr lang="en-US" b="1" baseline="0" dirty="0"/>
              <a:t>X</a:t>
            </a:r>
            <a:r>
              <a:rPr lang="en-US" b="0" baseline="-25000" dirty="0"/>
              <a:t>1 </a:t>
            </a:r>
            <a:r>
              <a:rPr lang="en-US" b="0" baseline="0" dirty="0"/>
              <a:t>and </a:t>
            </a:r>
            <a:r>
              <a:rPr lang="en-US" b="1" baseline="0" dirty="0"/>
              <a:t>X</a:t>
            </a:r>
            <a:r>
              <a:rPr lang="en-US" b="0" baseline="-25000" dirty="0"/>
              <a:t>2</a:t>
            </a:r>
            <a:r>
              <a:rPr lang="en-US" b="0" baseline="0" dirty="0"/>
              <a:t>. But to this end, the effective rank of these two matrices has to be precisely determined to prevent noisy components to be involved in the CCA computational procedure, which might lead to detect spurious correlations between </a:t>
            </a:r>
            <a:r>
              <a:rPr lang="en-US" b="1" baseline="0" dirty="0"/>
              <a:t>X</a:t>
            </a:r>
            <a:r>
              <a:rPr lang="en-US" b="0" baseline="-25000" dirty="0"/>
              <a:t>1 </a:t>
            </a:r>
            <a:r>
              <a:rPr lang="en-US" b="0" baseline="0" dirty="0"/>
              <a:t>and </a:t>
            </a:r>
            <a:r>
              <a:rPr lang="en-US" b="1" baseline="0" dirty="0"/>
              <a:t>X</a:t>
            </a:r>
            <a:r>
              <a:rPr lang="en-US" b="0" baseline="-25000" dirty="0"/>
              <a:t>2</a:t>
            </a:r>
            <a:r>
              <a:rPr lang="en-US" b="0" baseline="0" dirty="0"/>
              <a:t>. A permutation test-based strategy is also proposed to address such a task. Once determined the number of common components, their profiles can be retrieved by one of the aforementioned techniques. Here, the focus will not be on how to model such components, but on how to determine their number. Nevertheless, to get some insights into the information they carry, we tried to use a pseudo-O2PLS methodology, by which these common factors are extracted by executing a truncated Singular Value Decomposition of the between-block covariance matrix </a:t>
            </a:r>
            <a:r>
              <a:rPr lang="en-US" b="1" baseline="0" dirty="0"/>
              <a:t>X</a:t>
            </a:r>
            <a:r>
              <a:rPr lang="en-US" b="0" baseline="-25000" dirty="0"/>
              <a:t>1</a:t>
            </a:r>
            <a:r>
              <a:rPr lang="en-US" b="0" baseline="30000" dirty="0"/>
              <a:t>T</a:t>
            </a:r>
            <a:r>
              <a:rPr lang="en-US" b="1" baseline="0" dirty="0"/>
              <a:t>X</a:t>
            </a:r>
            <a:r>
              <a:rPr lang="en-US" b="0" baseline="-25000" dirty="0"/>
              <a:t>2</a:t>
            </a:r>
            <a:r>
              <a:rPr lang="en-US" b="0" baseline="0" dirty="0"/>
              <a:t>. The distinctive components can be then explored by performing PCA by SVD separately on </a:t>
            </a:r>
            <a:r>
              <a:rPr lang="en-US" b="1" baseline="0" dirty="0"/>
              <a:t>X</a:t>
            </a:r>
            <a:r>
              <a:rPr lang="en-US" b="0" baseline="-25000" dirty="0"/>
              <a:t>1 </a:t>
            </a:r>
            <a:r>
              <a:rPr lang="en-US" b="0" baseline="0" dirty="0"/>
              <a:t>and </a:t>
            </a:r>
            <a:r>
              <a:rPr lang="en-US" b="1" baseline="0" dirty="0"/>
              <a:t>X</a:t>
            </a:r>
            <a:r>
              <a:rPr lang="en-US" b="0" baseline="-25000" dirty="0"/>
              <a:t>2</a:t>
            </a:r>
            <a:r>
              <a:rPr lang="en-US" b="0" baseline="0" dirty="0"/>
              <a:t> after deflating the common ones. Also their number can be identified by the same method used before for the effective rank determination of the single data blocks. I want to stress once again that here the focus is on the determination of the number of common and distinctive components underlying </a:t>
            </a:r>
            <a:r>
              <a:rPr lang="en-US" b="1" baseline="0" dirty="0"/>
              <a:t>X</a:t>
            </a:r>
            <a:r>
              <a:rPr lang="en-US" b="0" baseline="-25000" dirty="0"/>
              <a:t>1</a:t>
            </a:r>
            <a:r>
              <a:rPr lang="en-US" b="0" baseline="0" dirty="0"/>
              <a:t> and </a:t>
            </a:r>
            <a:r>
              <a:rPr lang="en-US" b="1" baseline="0" dirty="0"/>
              <a:t>X</a:t>
            </a:r>
            <a:r>
              <a:rPr lang="en-US" b="0" baseline="-25000" dirty="0"/>
              <a:t>2</a:t>
            </a:r>
            <a:r>
              <a:rPr lang="en-US" b="0" baseline="0" dirty="0"/>
              <a:t> not on the retrieval of their profiles and that the described pseudo-O2PLS methodology represents just an easy way to get a very general idea of the intrinsic information they carry and on the actual power of the developed strategy.</a:t>
            </a:r>
            <a:endParaRPr lang="en-US" b="0" baseline="-25000" dirty="0"/>
          </a:p>
        </p:txBody>
      </p:sp>
      <p:sp>
        <p:nvSpPr>
          <p:cNvPr id="4" name="Slide Number Placeholder 3"/>
          <p:cNvSpPr>
            <a:spLocks noGrp="1"/>
          </p:cNvSpPr>
          <p:nvPr>
            <p:ph type="sldNum" sz="quarter" idx="10"/>
          </p:nvPr>
        </p:nvSpPr>
        <p:spPr/>
        <p:txBody>
          <a:bodyPr/>
          <a:lstStyle/>
          <a:p>
            <a:fld id="{391D19FE-36B6-7D47-8755-E5E75B85C66A}" type="slidenum">
              <a:rPr lang="en-US" smtClean="0"/>
              <a:t>4</a:t>
            </a:fld>
            <a:endParaRPr lang="en-US"/>
          </a:p>
        </p:txBody>
      </p:sp>
    </p:spTree>
    <p:extLst>
      <p:ext uri="{BB962C8B-B14F-4D97-AF65-F5344CB8AC3E}">
        <p14:creationId xmlns:p14="http://schemas.microsoft.com/office/powerpoint/2010/main" val="3709408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test the feasibility</a:t>
            </a:r>
            <a:r>
              <a:rPr lang="en-US" baseline="0" dirty="0"/>
              <a:t> of this novel approach for a real-world application, </a:t>
            </a:r>
            <a:r>
              <a:rPr lang="en-US" dirty="0"/>
              <a:t>we decided to apply it to a dataset related to a Shell 6-stage chemical</a:t>
            </a:r>
            <a:r>
              <a:rPr lang="en-US" baseline="0" dirty="0"/>
              <a:t> batch process and consisting of a certain number of variables (mainly temperatures, pressures and flow rates) recorded over time during the evolution of different batch runs. Prior to the analysis, variable trajectory </a:t>
            </a:r>
            <a:r>
              <a:rPr lang="en-US" baseline="0" dirty="0" err="1"/>
              <a:t>synchronisation</a:t>
            </a:r>
            <a:r>
              <a:rPr lang="en-US" baseline="0" dirty="0"/>
              <a:t> was performed by a recently proposed algorithm, Multi-synchro, to guarantee all such runs had the same evolution pace. The complete three-way array was then unfolded batch-wise into a matrix whose rows contain the whole time evolution of all the concerned variables for the various batches.</a:t>
            </a:r>
            <a:endParaRPr lang="en-US" dirty="0"/>
          </a:p>
        </p:txBody>
      </p:sp>
      <p:sp>
        <p:nvSpPr>
          <p:cNvPr id="4" name="Slide Number Placeholder 3"/>
          <p:cNvSpPr>
            <a:spLocks noGrp="1"/>
          </p:cNvSpPr>
          <p:nvPr>
            <p:ph type="sldNum" sz="quarter" idx="10"/>
          </p:nvPr>
        </p:nvSpPr>
        <p:spPr/>
        <p:txBody>
          <a:bodyPr/>
          <a:lstStyle/>
          <a:p>
            <a:fld id="{855170DE-F13F-7A48-A76A-A22B8B1C9C97}" type="slidenum">
              <a:rPr lang="en-US" smtClean="0"/>
              <a:t>5</a:t>
            </a:fld>
            <a:endParaRPr lang="en-US"/>
          </a:p>
        </p:txBody>
      </p:sp>
    </p:spTree>
    <p:extLst>
      <p:ext uri="{BB962C8B-B14F-4D97-AF65-F5344CB8AC3E}">
        <p14:creationId xmlns:p14="http://schemas.microsoft.com/office/powerpoint/2010/main" val="3895093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Afterwards</a:t>
            </a:r>
            <a:r>
              <a:rPr lang="it-IT" dirty="0"/>
              <a:t>,</a:t>
            </a:r>
            <a:r>
              <a:rPr lang="it-IT" baseline="0" dirty="0"/>
              <a:t> the </a:t>
            </a:r>
            <a:r>
              <a:rPr lang="it-IT" baseline="0" dirty="0" err="1"/>
              <a:t>unfolded</a:t>
            </a:r>
            <a:r>
              <a:rPr lang="it-IT" baseline="0" dirty="0"/>
              <a:t> data </a:t>
            </a:r>
            <a:r>
              <a:rPr lang="it-IT" baseline="0" dirty="0" err="1"/>
              <a:t>matrix</a:t>
            </a:r>
            <a:r>
              <a:rPr lang="it-IT" baseline="0" dirty="0"/>
              <a:t> </a:t>
            </a:r>
            <a:r>
              <a:rPr lang="it-IT" baseline="0" dirty="0" err="1"/>
              <a:t>was</a:t>
            </a:r>
            <a:r>
              <a:rPr lang="it-IT" baseline="0" dirty="0"/>
              <a:t> split </a:t>
            </a:r>
            <a:r>
              <a:rPr lang="it-IT" baseline="0" dirty="0" err="1"/>
              <a:t>into</a:t>
            </a:r>
            <a:r>
              <a:rPr lang="it-IT" baseline="0" dirty="0"/>
              <a:t> 2 </a:t>
            </a:r>
            <a:r>
              <a:rPr lang="it-IT" baseline="0" dirty="0" err="1"/>
              <a:t>different</a:t>
            </a:r>
            <a:r>
              <a:rPr lang="it-IT" baseline="0" dirty="0"/>
              <a:t> </a:t>
            </a:r>
            <a:r>
              <a:rPr lang="it-IT" baseline="0" dirty="0" err="1"/>
              <a:t>blocks</a:t>
            </a:r>
            <a:r>
              <a:rPr lang="it-IT" baseline="0" dirty="0"/>
              <a:t>, </a:t>
            </a:r>
            <a:r>
              <a:rPr lang="it-IT" baseline="0" dirty="0" err="1"/>
              <a:t>namely</a:t>
            </a:r>
            <a:r>
              <a:rPr lang="it-IT" baseline="0" dirty="0"/>
              <a:t> </a:t>
            </a:r>
            <a:r>
              <a:rPr lang="it-IT" b="1" baseline="0" dirty="0"/>
              <a:t>X</a:t>
            </a:r>
            <a:r>
              <a:rPr lang="it-IT" b="0" baseline="-25000" dirty="0"/>
              <a:t>1</a:t>
            </a:r>
            <a:r>
              <a:rPr lang="it-IT" b="0" baseline="0" dirty="0"/>
              <a:t> and </a:t>
            </a:r>
            <a:r>
              <a:rPr lang="it-IT" b="1" baseline="0" dirty="0"/>
              <a:t>X</a:t>
            </a:r>
            <a:r>
              <a:rPr lang="it-IT" b="0" baseline="-25000" dirty="0"/>
              <a:t>2</a:t>
            </a:r>
            <a:r>
              <a:rPr lang="it-IT" b="0" baseline="0" dirty="0"/>
              <a:t>. </a:t>
            </a:r>
            <a:r>
              <a:rPr lang="it-IT" b="1" baseline="0" dirty="0"/>
              <a:t>X</a:t>
            </a:r>
            <a:r>
              <a:rPr lang="it-IT" b="0" baseline="-25000" dirty="0"/>
              <a:t>1 </a:t>
            </a:r>
            <a:r>
              <a:rPr lang="it-IT" b="0" baseline="0" dirty="0" err="1"/>
              <a:t>contained</a:t>
            </a:r>
            <a:r>
              <a:rPr lang="it-IT" b="0" baseline="0" dirty="0"/>
              <a:t> information </a:t>
            </a:r>
            <a:r>
              <a:rPr lang="it-IT" b="0" baseline="0" dirty="0" err="1"/>
              <a:t>associated</a:t>
            </a:r>
            <a:r>
              <a:rPr lang="it-IT" b="0" baseline="0" dirty="0"/>
              <a:t> to </a:t>
            </a:r>
            <a:r>
              <a:rPr lang="it-IT" b="0" baseline="0" dirty="0" err="1"/>
              <a:t>batches</a:t>
            </a:r>
            <a:r>
              <a:rPr lang="it-IT" b="0" baseline="0" dirty="0"/>
              <a:t> </a:t>
            </a:r>
            <a:r>
              <a:rPr lang="it-IT" b="0" baseline="0" dirty="0" err="1"/>
              <a:t>which</a:t>
            </a:r>
            <a:r>
              <a:rPr lang="it-IT" b="0" baseline="0" dirty="0"/>
              <a:t> </a:t>
            </a:r>
            <a:r>
              <a:rPr lang="it-IT" b="0" baseline="0" dirty="0" err="1"/>
              <a:t>evolved</a:t>
            </a:r>
            <a:r>
              <a:rPr lang="it-IT" b="0" baseline="0" dirty="0"/>
              <a:t> under </a:t>
            </a:r>
            <a:r>
              <a:rPr lang="it-IT" b="0" baseline="0" dirty="0" err="1"/>
              <a:t>Normal</a:t>
            </a:r>
            <a:r>
              <a:rPr lang="it-IT" b="0" baseline="0" dirty="0"/>
              <a:t> Operating </a:t>
            </a:r>
            <a:r>
              <a:rPr lang="it-IT" b="0" baseline="0" dirty="0" err="1"/>
              <a:t>Conditions</a:t>
            </a:r>
            <a:r>
              <a:rPr lang="it-IT" b="0" baseline="0" dirty="0"/>
              <a:t>. On the </a:t>
            </a:r>
            <a:r>
              <a:rPr lang="it-IT" b="0" baseline="0" dirty="0" err="1"/>
              <a:t>other</a:t>
            </a:r>
            <a:r>
              <a:rPr lang="it-IT" b="0" baseline="0" dirty="0"/>
              <a:t> </a:t>
            </a:r>
            <a:r>
              <a:rPr lang="it-IT" b="0" baseline="0" dirty="0" err="1"/>
              <a:t>hand</a:t>
            </a:r>
            <a:r>
              <a:rPr lang="it-IT" b="0" baseline="0" dirty="0"/>
              <a:t>, the </a:t>
            </a:r>
            <a:r>
              <a:rPr lang="it-IT" b="0" baseline="0" dirty="0" err="1"/>
              <a:t>runs</a:t>
            </a:r>
            <a:r>
              <a:rPr lang="it-IT" b="0" baseline="0" dirty="0"/>
              <a:t> in </a:t>
            </a:r>
            <a:r>
              <a:rPr lang="it-IT" b="1" baseline="0" dirty="0"/>
              <a:t>X</a:t>
            </a:r>
            <a:r>
              <a:rPr lang="it-IT" b="0" baseline="-25000" dirty="0"/>
              <a:t>2 </a:t>
            </a:r>
            <a:r>
              <a:rPr lang="it-IT" b="0" baseline="0" dirty="0" err="1"/>
              <a:t>were</a:t>
            </a:r>
            <a:r>
              <a:rPr lang="it-IT" b="0" baseline="0" dirty="0"/>
              <a:t> </a:t>
            </a:r>
            <a:r>
              <a:rPr lang="it-IT" b="0" baseline="0" dirty="0" err="1"/>
              <a:t>found</a:t>
            </a:r>
            <a:r>
              <a:rPr lang="it-IT" b="0" baseline="0" dirty="0"/>
              <a:t> to </a:t>
            </a:r>
            <a:r>
              <a:rPr lang="it-IT" b="0" baseline="0" dirty="0" err="1"/>
              <a:t>lead</a:t>
            </a:r>
            <a:r>
              <a:rPr lang="it-IT" b="0" baseline="0" dirty="0"/>
              <a:t> to </a:t>
            </a:r>
            <a:r>
              <a:rPr lang="it-IT" b="0" baseline="0" dirty="0" err="1"/>
              <a:t>products</a:t>
            </a:r>
            <a:r>
              <a:rPr lang="it-IT" b="0" baseline="0" dirty="0"/>
              <a:t> with a </a:t>
            </a:r>
            <a:r>
              <a:rPr lang="it-IT" b="0" baseline="0" dirty="0" err="1"/>
              <a:t>gradually</a:t>
            </a:r>
            <a:r>
              <a:rPr lang="it-IT" b="0" baseline="0" dirty="0"/>
              <a:t> </a:t>
            </a:r>
            <a:r>
              <a:rPr lang="it-IT" b="0" baseline="0" dirty="0" err="1"/>
              <a:t>lower</a:t>
            </a:r>
            <a:r>
              <a:rPr lang="it-IT" b="0" baseline="0" dirty="0"/>
              <a:t> and </a:t>
            </a:r>
            <a:r>
              <a:rPr lang="it-IT" b="0" baseline="0" dirty="0" err="1"/>
              <a:t>fluctuating</a:t>
            </a:r>
            <a:r>
              <a:rPr lang="it-IT" b="0" baseline="0" dirty="0"/>
              <a:t> </a:t>
            </a:r>
            <a:r>
              <a:rPr lang="it-IT" b="0" baseline="0" dirty="0" err="1"/>
              <a:t>quality</a:t>
            </a:r>
            <a:r>
              <a:rPr lang="it-IT" b="0" baseline="0" dirty="0"/>
              <a:t>. </a:t>
            </a:r>
            <a:r>
              <a:rPr lang="it-IT" b="0" baseline="0" dirty="0" err="1"/>
              <a:t>What</a:t>
            </a:r>
            <a:r>
              <a:rPr lang="it-IT" b="0" baseline="0" dirty="0"/>
              <a:t> do </a:t>
            </a:r>
            <a:r>
              <a:rPr lang="it-IT" b="0" baseline="0" dirty="0" err="1"/>
              <a:t>we</a:t>
            </a:r>
            <a:r>
              <a:rPr lang="it-IT" b="0" baseline="0" dirty="0"/>
              <a:t> </a:t>
            </a:r>
            <a:r>
              <a:rPr lang="it-IT" b="0" baseline="0" dirty="0" err="1"/>
              <a:t>want</a:t>
            </a:r>
            <a:r>
              <a:rPr lang="it-IT" b="0" baseline="0" dirty="0"/>
              <a:t> to </a:t>
            </a:r>
            <a:r>
              <a:rPr lang="it-IT" b="0" baseline="0" dirty="0" err="1"/>
              <a:t>find</a:t>
            </a:r>
            <a:r>
              <a:rPr lang="it-IT" b="0" baseline="0" dirty="0"/>
              <a:t> out </a:t>
            </a:r>
            <a:r>
              <a:rPr lang="it-IT" b="0" baseline="0" dirty="0" err="1"/>
              <a:t>here</a:t>
            </a:r>
            <a:r>
              <a:rPr lang="it-IT" b="0" baseline="0" dirty="0"/>
              <a:t>? </a:t>
            </a:r>
            <a:r>
              <a:rPr lang="it-IT" b="0" baseline="0" dirty="0" err="1"/>
              <a:t>Well</a:t>
            </a:r>
            <a:r>
              <a:rPr lang="it-IT" b="0" baseline="0" dirty="0"/>
              <a:t>, </a:t>
            </a:r>
            <a:r>
              <a:rPr lang="it-IT" b="0" baseline="0" dirty="0" err="1"/>
              <a:t>assuming</a:t>
            </a:r>
            <a:r>
              <a:rPr lang="it-IT" b="0" baseline="0" dirty="0"/>
              <a:t> </a:t>
            </a:r>
            <a:r>
              <a:rPr lang="it-IT" b="0" baseline="0" dirty="0" err="1"/>
              <a:t>that</a:t>
            </a:r>
            <a:r>
              <a:rPr lang="it-IT" b="0" baseline="0" dirty="0"/>
              <a:t> the </a:t>
            </a:r>
            <a:r>
              <a:rPr lang="it-IT" b="0" baseline="0" dirty="0" err="1"/>
              <a:t>distinctive</a:t>
            </a:r>
            <a:r>
              <a:rPr lang="it-IT" b="0" baseline="0" dirty="0"/>
              <a:t> </a:t>
            </a:r>
            <a:r>
              <a:rPr lang="it-IT" b="0" baseline="0" dirty="0" err="1"/>
              <a:t>variation</a:t>
            </a:r>
            <a:r>
              <a:rPr lang="it-IT" b="0" baseline="0" dirty="0"/>
              <a:t> in </a:t>
            </a:r>
            <a:r>
              <a:rPr lang="it-IT" b="1" baseline="0" dirty="0"/>
              <a:t>X</a:t>
            </a:r>
            <a:r>
              <a:rPr lang="it-IT" b="0" baseline="-25000" dirty="0"/>
              <a:t>2</a:t>
            </a:r>
            <a:r>
              <a:rPr lang="it-IT" b="0" baseline="0" dirty="0"/>
              <a:t> </a:t>
            </a:r>
            <a:r>
              <a:rPr lang="it-IT" b="0" baseline="0" dirty="0" err="1"/>
              <a:t>is</a:t>
            </a:r>
            <a:r>
              <a:rPr lang="it-IT" b="0" baseline="0" dirty="0"/>
              <a:t> due to a </a:t>
            </a:r>
            <a:r>
              <a:rPr lang="it-IT" b="0" baseline="0" dirty="0" err="1"/>
              <a:t>possible</a:t>
            </a:r>
            <a:r>
              <a:rPr lang="it-IT" b="0" baseline="0" dirty="0"/>
              <a:t> </a:t>
            </a:r>
            <a:r>
              <a:rPr lang="it-IT" b="0" baseline="0" dirty="0" err="1"/>
              <a:t>deviation</a:t>
            </a:r>
            <a:r>
              <a:rPr lang="it-IT" b="0" baseline="0" dirty="0"/>
              <a:t> from NOC, the idea </a:t>
            </a:r>
            <a:r>
              <a:rPr lang="it-IT" b="0" baseline="0" dirty="0" err="1"/>
              <a:t>is</a:t>
            </a:r>
            <a:r>
              <a:rPr lang="it-IT" b="0" baseline="0" dirty="0"/>
              <a:t> to first </a:t>
            </a:r>
            <a:r>
              <a:rPr lang="it-IT" b="0" baseline="0" dirty="0" err="1"/>
              <a:t>identify</a:t>
            </a:r>
            <a:r>
              <a:rPr lang="it-IT" b="0" baseline="0" dirty="0"/>
              <a:t> the </a:t>
            </a:r>
            <a:r>
              <a:rPr lang="it-IT" b="0" baseline="0" dirty="0" err="1"/>
              <a:t>number</a:t>
            </a:r>
            <a:r>
              <a:rPr lang="it-IT" b="0" baseline="0" dirty="0"/>
              <a:t> of common </a:t>
            </a:r>
            <a:r>
              <a:rPr lang="it-IT" b="0" baseline="0" dirty="0" err="1"/>
              <a:t>components</a:t>
            </a:r>
            <a:r>
              <a:rPr lang="it-IT" b="0" baseline="0" dirty="0"/>
              <a:t> </a:t>
            </a:r>
            <a:r>
              <a:rPr lang="it-IT" b="0" baseline="0" dirty="0" err="1"/>
              <a:t>shared</a:t>
            </a:r>
            <a:r>
              <a:rPr lang="it-IT" b="0" baseline="0" dirty="0"/>
              <a:t> by </a:t>
            </a:r>
            <a:r>
              <a:rPr lang="it-IT" b="1" baseline="0" dirty="0"/>
              <a:t>X</a:t>
            </a:r>
            <a:r>
              <a:rPr lang="it-IT" b="0" baseline="-25000" dirty="0"/>
              <a:t>1 </a:t>
            </a:r>
            <a:r>
              <a:rPr lang="it-IT" b="0" baseline="0" dirty="0"/>
              <a:t>and </a:t>
            </a:r>
            <a:r>
              <a:rPr lang="it-IT" b="1" baseline="0" dirty="0"/>
              <a:t>X</a:t>
            </a:r>
            <a:r>
              <a:rPr lang="it-IT" b="0" baseline="-25000" dirty="0"/>
              <a:t>2 </a:t>
            </a:r>
            <a:r>
              <a:rPr lang="it-IT" b="0" baseline="0" dirty="0"/>
              <a:t>and </a:t>
            </a:r>
            <a:r>
              <a:rPr lang="it-IT" b="0" baseline="0" dirty="0" err="1"/>
              <a:t>supposedly</a:t>
            </a:r>
            <a:r>
              <a:rPr lang="it-IT" b="0" baseline="0" dirty="0"/>
              <a:t> </a:t>
            </a:r>
            <a:r>
              <a:rPr lang="it-IT" b="0" baseline="0" dirty="0" err="1"/>
              <a:t>describing</a:t>
            </a:r>
            <a:r>
              <a:rPr lang="it-IT" b="0" baseline="0" dirty="0"/>
              <a:t> the </a:t>
            </a:r>
            <a:r>
              <a:rPr lang="it-IT" b="0" i="1" baseline="0" dirty="0"/>
              <a:t>in</a:t>
            </a:r>
            <a:r>
              <a:rPr lang="it-IT" b="0" i="0" baseline="0" dirty="0"/>
              <a:t>-</a:t>
            </a:r>
            <a:r>
              <a:rPr lang="it-IT" b="0" i="1" baseline="0" dirty="0"/>
              <a:t>control </a:t>
            </a:r>
            <a:r>
              <a:rPr lang="it-IT" b="0" i="0" baseline="0" dirty="0" err="1"/>
              <a:t>variability</a:t>
            </a:r>
            <a:r>
              <a:rPr lang="it-IT" b="0" i="0" baseline="0" dirty="0"/>
              <a:t> of the </a:t>
            </a:r>
            <a:r>
              <a:rPr lang="it-IT" b="0" i="0" baseline="0" dirty="0" err="1"/>
              <a:t>process</a:t>
            </a:r>
            <a:r>
              <a:rPr lang="it-IT" b="0" i="0" baseline="0" dirty="0"/>
              <a:t>, </a:t>
            </a:r>
            <a:r>
              <a:rPr lang="it-IT" b="0" i="0" baseline="0" dirty="0" err="1"/>
              <a:t>filter</a:t>
            </a:r>
            <a:r>
              <a:rPr lang="it-IT" b="0" i="0" baseline="0" dirty="0"/>
              <a:t> </a:t>
            </a:r>
            <a:r>
              <a:rPr lang="it-IT" b="0" i="0" baseline="0" dirty="0" err="1"/>
              <a:t>them</a:t>
            </a:r>
            <a:r>
              <a:rPr lang="it-IT" b="0" i="0" baseline="0" dirty="0"/>
              <a:t> from </a:t>
            </a:r>
            <a:r>
              <a:rPr lang="it-IT" b="1" i="0" baseline="0" dirty="0"/>
              <a:t>X</a:t>
            </a:r>
            <a:r>
              <a:rPr lang="it-IT" b="0" i="0" baseline="-25000" dirty="0"/>
              <a:t>2 </a:t>
            </a:r>
            <a:r>
              <a:rPr lang="it-IT" b="0" i="0" baseline="0" dirty="0"/>
              <a:t>and </a:t>
            </a:r>
            <a:r>
              <a:rPr lang="it-IT" b="0" i="0" baseline="0" dirty="0" err="1"/>
              <a:t>then</a:t>
            </a:r>
            <a:r>
              <a:rPr lang="it-IT" b="0" i="0" baseline="0" dirty="0"/>
              <a:t> </a:t>
            </a:r>
            <a:r>
              <a:rPr lang="it-IT" b="0" i="0" baseline="0" dirty="0" err="1"/>
              <a:t>try</a:t>
            </a:r>
            <a:r>
              <a:rPr lang="it-IT" b="0" i="0" baseline="0" dirty="0"/>
              <a:t> to </a:t>
            </a:r>
            <a:r>
              <a:rPr lang="it-IT" b="0" i="0" baseline="0" dirty="0" err="1"/>
              <a:t>determine</a:t>
            </a:r>
            <a:r>
              <a:rPr lang="it-IT" b="0" i="0" baseline="0" dirty="0"/>
              <a:t> the </a:t>
            </a:r>
            <a:r>
              <a:rPr lang="it-IT" b="0" i="0" baseline="0" dirty="0" err="1"/>
              <a:t>root</a:t>
            </a:r>
            <a:r>
              <a:rPr lang="it-IT" b="0" i="0" baseline="0" dirty="0"/>
              <a:t> </a:t>
            </a:r>
            <a:r>
              <a:rPr lang="it-IT" b="0" i="0" baseline="0" dirty="0" err="1"/>
              <a:t>causes</a:t>
            </a:r>
            <a:r>
              <a:rPr lang="it-IT" b="0" i="0" baseline="0" dirty="0"/>
              <a:t> of </a:t>
            </a:r>
            <a:r>
              <a:rPr lang="it-IT" b="0" i="0" baseline="0" dirty="0" err="1"/>
              <a:t>such</a:t>
            </a:r>
            <a:r>
              <a:rPr lang="it-IT" b="0" i="0" baseline="0" dirty="0"/>
              <a:t> a </a:t>
            </a:r>
            <a:r>
              <a:rPr lang="it-IT" b="0" i="0" baseline="0" dirty="0" err="1"/>
              <a:t>deviation</a:t>
            </a:r>
            <a:r>
              <a:rPr lang="it-IT" b="0" i="0" baseline="0" dirty="0"/>
              <a:t> </a:t>
            </a:r>
            <a:r>
              <a:rPr lang="it-IT" b="0" i="0" baseline="0" dirty="0" err="1"/>
              <a:t>exploring</a:t>
            </a:r>
            <a:r>
              <a:rPr lang="it-IT" b="0" i="0" baseline="0" dirty="0"/>
              <a:t> </a:t>
            </a:r>
            <a:r>
              <a:rPr lang="it-IT" b="0" i="0" baseline="0" dirty="0" err="1"/>
              <a:t>it</a:t>
            </a:r>
            <a:r>
              <a:rPr lang="it-IT" b="1" i="0" baseline="0" dirty="0"/>
              <a:t> </a:t>
            </a:r>
            <a:r>
              <a:rPr lang="it-IT" b="0" i="0" baseline="0" dirty="0" err="1"/>
              <a:t>after</a:t>
            </a:r>
            <a:r>
              <a:rPr lang="it-IT" b="0" i="0" baseline="0" dirty="0"/>
              <a:t> </a:t>
            </a:r>
            <a:r>
              <a:rPr lang="it-IT" b="0" i="0" baseline="0" dirty="0" err="1"/>
              <a:t>its</a:t>
            </a:r>
            <a:r>
              <a:rPr lang="it-IT" b="0" i="0" baseline="0" dirty="0"/>
              <a:t> </a:t>
            </a:r>
            <a:r>
              <a:rPr lang="it-IT" b="0" i="0" baseline="0" dirty="0" err="1"/>
              <a:t>deflation</a:t>
            </a:r>
            <a:r>
              <a:rPr lang="it-IT" b="0" i="0" baseline="0" dirty="0"/>
              <a:t>. </a:t>
            </a:r>
            <a:r>
              <a:rPr lang="it-IT" b="0" i="0" baseline="0" dirty="0" err="1"/>
              <a:t>As</a:t>
            </a:r>
            <a:r>
              <a:rPr lang="it-IT" b="0" i="0" baseline="0" dirty="0"/>
              <a:t> </a:t>
            </a:r>
            <a:r>
              <a:rPr lang="it-IT" b="0" i="0" baseline="0" dirty="0" err="1"/>
              <a:t>here</a:t>
            </a:r>
            <a:r>
              <a:rPr lang="it-IT" b="0" i="0" baseline="0" dirty="0"/>
              <a:t> the common </a:t>
            </a:r>
            <a:r>
              <a:rPr lang="it-IT" b="0" i="0" baseline="0" dirty="0" err="1"/>
              <a:t>dimension</a:t>
            </a:r>
            <a:r>
              <a:rPr lang="it-IT" b="0" i="0" baseline="0" dirty="0"/>
              <a:t> </a:t>
            </a:r>
            <a:r>
              <a:rPr lang="it-IT" b="0" i="0" baseline="0" dirty="0" err="1"/>
              <a:t>between</a:t>
            </a:r>
            <a:r>
              <a:rPr lang="it-IT" b="0" i="0" baseline="0" dirty="0"/>
              <a:t> the </a:t>
            </a:r>
            <a:r>
              <a:rPr lang="it-IT" b="0" i="0" baseline="0" dirty="0" err="1"/>
              <a:t>two</a:t>
            </a:r>
            <a:r>
              <a:rPr lang="it-IT" b="0" i="0" baseline="0" dirty="0"/>
              <a:t> data </a:t>
            </a:r>
            <a:r>
              <a:rPr lang="it-IT" b="0" i="0" baseline="0" dirty="0" err="1"/>
              <a:t>blocks</a:t>
            </a:r>
            <a:r>
              <a:rPr lang="it-IT" b="0" i="0" baseline="0" dirty="0"/>
              <a:t> </a:t>
            </a:r>
            <a:r>
              <a:rPr lang="it-IT" b="0" i="0" baseline="0" dirty="0" err="1"/>
              <a:t>is</a:t>
            </a:r>
            <a:r>
              <a:rPr lang="it-IT" b="0" i="0" baseline="0" dirty="0"/>
              <a:t> the </a:t>
            </a:r>
            <a:r>
              <a:rPr lang="it-IT" b="0" i="0" baseline="0" dirty="0" err="1"/>
              <a:t>column</a:t>
            </a:r>
            <a:r>
              <a:rPr lang="it-IT" b="0" i="0" baseline="0" dirty="0"/>
              <a:t> </a:t>
            </a:r>
            <a:r>
              <a:rPr lang="it-IT" b="0" i="0" baseline="0" dirty="0" err="1"/>
              <a:t>one</a:t>
            </a:r>
            <a:r>
              <a:rPr lang="it-IT" b="0" i="0" baseline="0" dirty="0"/>
              <a:t>, the </a:t>
            </a:r>
            <a:r>
              <a:rPr lang="it-IT" b="0" i="0" baseline="0" dirty="0" err="1"/>
              <a:t>analysis</a:t>
            </a:r>
            <a:r>
              <a:rPr lang="it-IT" b="0" i="0" baseline="0" dirty="0"/>
              <a:t> </a:t>
            </a:r>
            <a:r>
              <a:rPr lang="it-IT" b="0" i="0" baseline="0" dirty="0" err="1"/>
              <a:t>was</a:t>
            </a:r>
            <a:r>
              <a:rPr lang="it-IT" b="0" i="0" baseline="0" dirty="0"/>
              <a:t> </a:t>
            </a:r>
            <a:r>
              <a:rPr lang="it-IT" b="0" i="0" baseline="0" dirty="0" err="1"/>
              <a:t>carried</a:t>
            </a:r>
            <a:r>
              <a:rPr lang="it-IT" b="0" i="0" baseline="0" dirty="0"/>
              <a:t> out by </a:t>
            </a:r>
            <a:r>
              <a:rPr lang="it-IT" b="0" i="0" baseline="0" dirty="0" err="1"/>
              <a:t>transposing</a:t>
            </a:r>
            <a:r>
              <a:rPr lang="it-IT" b="0" i="0" baseline="0" dirty="0"/>
              <a:t> </a:t>
            </a:r>
            <a:r>
              <a:rPr lang="it-IT" b="1" i="0" baseline="0" dirty="0"/>
              <a:t>X</a:t>
            </a:r>
            <a:r>
              <a:rPr lang="it-IT" b="0" i="0" baseline="-25000" dirty="0"/>
              <a:t>1</a:t>
            </a:r>
            <a:r>
              <a:rPr lang="it-IT" b="0" i="0" baseline="0" dirty="0"/>
              <a:t> and </a:t>
            </a:r>
            <a:r>
              <a:rPr lang="it-IT" b="1" i="0" baseline="0" dirty="0"/>
              <a:t>X</a:t>
            </a:r>
            <a:r>
              <a:rPr lang="it-IT" b="0" i="0" baseline="-25000" dirty="0"/>
              <a:t>2 </a:t>
            </a:r>
            <a:r>
              <a:rPr lang="it-IT" b="0" i="0" baseline="0" dirty="0" err="1"/>
              <a:t>after</a:t>
            </a:r>
            <a:r>
              <a:rPr lang="it-IT" b="0" i="0" baseline="0" dirty="0"/>
              <a:t> </a:t>
            </a:r>
            <a:r>
              <a:rPr lang="it-IT" b="0" i="0" baseline="0" dirty="0" err="1"/>
              <a:t>preprocessing</a:t>
            </a:r>
            <a:r>
              <a:rPr lang="it-IT" b="0" i="0" baseline="0" dirty="0"/>
              <a:t>.</a:t>
            </a:r>
            <a:endParaRPr lang="it-IT" b="0" baseline="-25000" dirty="0"/>
          </a:p>
        </p:txBody>
      </p:sp>
      <p:sp>
        <p:nvSpPr>
          <p:cNvPr id="4" name="Segnaposto numero diapositiva 3"/>
          <p:cNvSpPr>
            <a:spLocks noGrp="1"/>
          </p:cNvSpPr>
          <p:nvPr>
            <p:ph type="sldNum" sz="quarter" idx="10"/>
          </p:nvPr>
        </p:nvSpPr>
        <p:spPr/>
        <p:txBody>
          <a:bodyPr/>
          <a:lstStyle/>
          <a:p>
            <a:fld id="{8A9FFE6D-10CA-4CDD-B0E4-D73DC88ADAF6}" type="slidenum">
              <a:rPr lang="es-ES" smtClean="0"/>
              <a:pPr/>
              <a:t>6</a:t>
            </a:fld>
            <a:endParaRPr lang="es-ES"/>
          </a:p>
        </p:txBody>
      </p:sp>
    </p:spTree>
    <p:extLst>
      <p:ext uri="{BB962C8B-B14F-4D97-AF65-F5344CB8AC3E}">
        <p14:creationId xmlns:p14="http://schemas.microsoft.com/office/powerpoint/2010/main" val="1534757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2</a:t>
            </a:r>
            <a:r>
              <a:rPr lang="it-IT" baseline="0" dirty="0"/>
              <a:t> and 5 </a:t>
            </a:r>
            <a:r>
              <a:rPr lang="it-IT" baseline="0" dirty="0" err="1"/>
              <a:t>components</a:t>
            </a:r>
            <a:r>
              <a:rPr lang="it-IT" baseline="0" dirty="0"/>
              <a:t> </a:t>
            </a:r>
            <a:r>
              <a:rPr lang="it-IT" baseline="0" dirty="0" err="1"/>
              <a:t>were</a:t>
            </a:r>
            <a:r>
              <a:rPr lang="it-IT" baseline="0" dirty="0"/>
              <a:t> </a:t>
            </a:r>
            <a:r>
              <a:rPr lang="it-IT" baseline="0" dirty="0" err="1"/>
              <a:t>isolated</a:t>
            </a:r>
            <a:r>
              <a:rPr lang="it-IT" baseline="0" dirty="0"/>
              <a:t> from </a:t>
            </a:r>
            <a:r>
              <a:rPr lang="it-IT" b="1" baseline="0" dirty="0"/>
              <a:t>X</a:t>
            </a:r>
            <a:r>
              <a:rPr lang="it-IT" baseline="-25000" dirty="0"/>
              <a:t>1</a:t>
            </a:r>
            <a:r>
              <a:rPr lang="it-IT" baseline="0" dirty="0"/>
              <a:t> and </a:t>
            </a:r>
            <a:r>
              <a:rPr lang="it-IT" b="1" baseline="0" dirty="0"/>
              <a:t>X</a:t>
            </a:r>
            <a:r>
              <a:rPr lang="it-IT" baseline="-25000" dirty="0"/>
              <a:t>2</a:t>
            </a:r>
            <a:r>
              <a:rPr lang="it-IT" baseline="0" dirty="0"/>
              <a:t>, </a:t>
            </a:r>
            <a:r>
              <a:rPr lang="it-IT" baseline="0" dirty="0" err="1"/>
              <a:t>respectively</a:t>
            </a:r>
            <a:r>
              <a:rPr lang="it-IT" baseline="0" dirty="0"/>
              <a:t>. A single common component </a:t>
            </a:r>
            <a:r>
              <a:rPr lang="it-IT" baseline="0" dirty="0" err="1"/>
              <a:t>was</a:t>
            </a:r>
            <a:r>
              <a:rPr lang="it-IT" baseline="0" dirty="0"/>
              <a:t> </a:t>
            </a:r>
            <a:r>
              <a:rPr lang="it-IT" baseline="0" dirty="0" err="1"/>
              <a:t>detected</a:t>
            </a:r>
            <a:r>
              <a:rPr lang="it-IT" baseline="0" dirty="0"/>
              <a:t> by the CCA-</a:t>
            </a:r>
            <a:r>
              <a:rPr lang="it-IT" baseline="0" dirty="0" err="1"/>
              <a:t>based</a:t>
            </a:r>
            <a:r>
              <a:rPr lang="it-IT" baseline="0" dirty="0"/>
              <a:t> </a:t>
            </a:r>
            <a:r>
              <a:rPr lang="it-IT" baseline="0" dirty="0" err="1"/>
              <a:t>permutation</a:t>
            </a:r>
            <a:r>
              <a:rPr lang="it-IT" baseline="0" dirty="0"/>
              <a:t> test.</a:t>
            </a:r>
            <a:endParaRPr lang="it-IT" dirty="0"/>
          </a:p>
        </p:txBody>
      </p:sp>
      <p:sp>
        <p:nvSpPr>
          <p:cNvPr id="4" name="Segnaposto numero diapositiva 3"/>
          <p:cNvSpPr>
            <a:spLocks noGrp="1"/>
          </p:cNvSpPr>
          <p:nvPr>
            <p:ph type="sldNum" sz="quarter" idx="10"/>
          </p:nvPr>
        </p:nvSpPr>
        <p:spPr/>
        <p:txBody>
          <a:bodyPr/>
          <a:lstStyle/>
          <a:p>
            <a:fld id="{8A9FFE6D-10CA-4CDD-B0E4-D73DC88ADAF6}" type="slidenum">
              <a:rPr lang="es-ES" smtClean="0"/>
              <a:pPr/>
              <a:t>7</a:t>
            </a:fld>
            <a:endParaRPr lang="es-ES"/>
          </a:p>
        </p:txBody>
      </p:sp>
    </p:spTree>
    <p:extLst>
      <p:ext uri="{BB962C8B-B14F-4D97-AF65-F5344CB8AC3E}">
        <p14:creationId xmlns:p14="http://schemas.microsoft.com/office/powerpoint/2010/main" val="2052650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Since</a:t>
            </a:r>
            <a:r>
              <a:rPr lang="it-IT" dirty="0"/>
              <a:t> the </a:t>
            </a:r>
            <a:r>
              <a:rPr lang="it-IT" dirty="0" err="1"/>
              <a:t>attention</a:t>
            </a:r>
            <a:r>
              <a:rPr lang="it-IT" dirty="0"/>
              <a:t> </a:t>
            </a:r>
            <a:r>
              <a:rPr lang="it-IT" dirty="0" err="1"/>
              <a:t>is</a:t>
            </a:r>
            <a:r>
              <a:rPr lang="it-IT" dirty="0"/>
              <a:t> </a:t>
            </a:r>
            <a:r>
              <a:rPr lang="it-IT" dirty="0" err="1"/>
              <a:t>focused</a:t>
            </a:r>
            <a:r>
              <a:rPr lang="it-IT" dirty="0"/>
              <a:t> on the </a:t>
            </a:r>
            <a:r>
              <a:rPr lang="it-IT" dirty="0" err="1"/>
              <a:t>distinctive</a:t>
            </a:r>
            <a:r>
              <a:rPr lang="it-IT" dirty="0"/>
              <a:t> </a:t>
            </a:r>
            <a:r>
              <a:rPr lang="it-IT" dirty="0" err="1"/>
              <a:t>variability</a:t>
            </a:r>
            <a:r>
              <a:rPr lang="it-IT" dirty="0"/>
              <a:t> of </a:t>
            </a:r>
            <a:r>
              <a:rPr lang="it-IT" b="1" dirty="0"/>
              <a:t>X</a:t>
            </a:r>
            <a:r>
              <a:rPr lang="it-IT" baseline="-25000" dirty="0"/>
              <a:t>2</a:t>
            </a:r>
            <a:r>
              <a:rPr lang="it-IT" baseline="0" dirty="0"/>
              <a:t>, the figure </a:t>
            </a:r>
            <a:r>
              <a:rPr lang="it-IT" baseline="0" dirty="0" err="1"/>
              <a:t>displays</a:t>
            </a:r>
            <a:r>
              <a:rPr lang="it-IT" baseline="0" dirty="0"/>
              <a:t> the </a:t>
            </a:r>
            <a:r>
              <a:rPr lang="it-IT" baseline="0" dirty="0" err="1"/>
              <a:t>loadings</a:t>
            </a:r>
            <a:r>
              <a:rPr lang="it-IT" baseline="0" dirty="0"/>
              <a:t> of the first </a:t>
            </a:r>
            <a:r>
              <a:rPr lang="it-IT" baseline="0" dirty="0" err="1"/>
              <a:t>distinctive</a:t>
            </a:r>
            <a:r>
              <a:rPr lang="it-IT" baseline="0" dirty="0"/>
              <a:t> component for </a:t>
            </a:r>
            <a:r>
              <a:rPr lang="it-IT" baseline="0" dirty="0" err="1"/>
              <a:t>this</a:t>
            </a:r>
            <a:r>
              <a:rPr lang="it-IT" baseline="0" dirty="0"/>
              <a:t> </a:t>
            </a:r>
            <a:r>
              <a:rPr lang="it-IT" baseline="0" dirty="0" err="1"/>
              <a:t>block</a:t>
            </a:r>
            <a:r>
              <a:rPr lang="it-IT" baseline="0" dirty="0"/>
              <a:t> (</a:t>
            </a:r>
            <a:r>
              <a:rPr lang="it-IT" baseline="0" dirty="0" err="1"/>
              <a:t>found</a:t>
            </a:r>
            <a:r>
              <a:rPr lang="it-IT" baseline="0" dirty="0"/>
              <a:t> to be </a:t>
            </a:r>
            <a:r>
              <a:rPr lang="it-IT" baseline="0" dirty="0" err="1"/>
              <a:t>statistically</a:t>
            </a:r>
            <a:r>
              <a:rPr lang="it-IT" baseline="0" dirty="0"/>
              <a:t> </a:t>
            </a:r>
            <a:r>
              <a:rPr lang="it-IT" baseline="0" dirty="0" err="1"/>
              <a:t>significant</a:t>
            </a:r>
            <a:r>
              <a:rPr lang="it-IT" baseline="0" dirty="0"/>
              <a:t> </a:t>
            </a:r>
            <a:r>
              <a:rPr lang="it-IT" baseline="0" dirty="0" err="1"/>
              <a:t>after</a:t>
            </a:r>
            <a:r>
              <a:rPr lang="it-IT" baseline="0" dirty="0"/>
              <a:t> </a:t>
            </a:r>
            <a:r>
              <a:rPr lang="it-IT" baseline="0" dirty="0" err="1"/>
              <a:t>running</a:t>
            </a:r>
            <a:r>
              <a:rPr lang="it-IT" baseline="0" dirty="0"/>
              <a:t> </a:t>
            </a:r>
            <a:r>
              <a:rPr lang="it-IT" baseline="0" dirty="0" err="1"/>
              <a:t>again</a:t>
            </a:r>
            <a:r>
              <a:rPr lang="it-IT" baseline="0" dirty="0"/>
              <a:t> the </a:t>
            </a:r>
            <a:r>
              <a:rPr lang="it-IT" baseline="0" dirty="0" err="1"/>
              <a:t>permutation-based</a:t>
            </a:r>
            <a:r>
              <a:rPr lang="it-IT" baseline="0" dirty="0"/>
              <a:t> </a:t>
            </a:r>
            <a:r>
              <a:rPr lang="it-IT" baseline="0" dirty="0" err="1"/>
              <a:t>effective</a:t>
            </a:r>
            <a:r>
              <a:rPr lang="it-IT" baseline="0" dirty="0"/>
              <a:t> </a:t>
            </a:r>
            <a:r>
              <a:rPr lang="it-IT" baseline="0" dirty="0" err="1"/>
              <a:t>rank</a:t>
            </a:r>
            <a:r>
              <a:rPr lang="it-IT" baseline="0" dirty="0"/>
              <a:t> </a:t>
            </a:r>
            <a:r>
              <a:rPr lang="it-IT" baseline="0" dirty="0" err="1"/>
              <a:t>estimation</a:t>
            </a:r>
            <a:r>
              <a:rPr lang="it-IT" baseline="0" dirty="0"/>
              <a:t> test). The </a:t>
            </a:r>
            <a:r>
              <a:rPr lang="it-IT" baseline="0" dirty="0" err="1"/>
              <a:t>loadings</a:t>
            </a:r>
            <a:r>
              <a:rPr lang="it-IT" baseline="0" dirty="0"/>
              <a:t> are </a:t>
            </a:r>
            <a:r>
              <a:rPr lang="it-IT" baseline="0" dirty="0" err="1"/>
              <a:t>divided</a:t>
            </a:r>
            <a:r>
              <a:rPr lang="it-IT" baseline="0" dirty="0"/>
              <a:t> in </a:t>
            </a:r>
            <a:r>
              <a:rPr lang="it-IT" baseline="0" dirty="0" err="1"/>
              <a:t>distinct</a:t>
            </a:r>
            <a:r>
              <a:rPr lang="it-IT" baseline="0" dirty="0"/>
              <a:t> </a:t>
            </a:r>
            <a:r>
              <a:rPr lang="it-IT" baseline="0" dirty="0" err="1"/>
              <a:t>subplots</a:t>
            </a:r>
            <a:r>
              <a:rPr lang="it-IT" baseline="0" dirty="0"/>
              <a:t>, </a:t>
            </a:r>
            <a:r>
              <a:rPr lang="it-IT" baseline="0" dirty="0" err="1"/>
              <a:t>each</a:t>
            </a:r>
            <a:r>
              <a:rPr lang="it-IT" baseline="0" dirty="0"/>
              <a:t> </a:t>
            </a:r>
            <a:r>
              <a:rPr lang="it-IT" baseline="0" dirty="0" err="1"/>
              <a:t>related</a:t>
            </a:r>
            <a:r>
              <a:rPr lang="it-IT" baseline="0" dirty="0"/>
              <a:t> to the </a:t>
            </a:r>
            <a:r>
              <a:rPr lang="it-IT" baseline="0" dirty="0" err="1"/>
              <a:t>evolution</a:t>
            </a:r>
            <a:r>
              <a:rPr lang="it-IT" baseline="0" dirty="0"/>
              <a:t> of </a:t>
            </a:r>
            <a:r>
              <a:rPr lang="it-IT" baseline="0" dirty="0" err="1"/>
              <a:t>one</a:t>
            </a:r>
            <a:r>
              <a:rPr lang="it-IT" baseline="0" dirty="0"/>
              <a:t> of the 21 </a:t>
            </a:r>
            <a:r>
              <a:rPr lang="it-IT" baseline="0" dirty="0" err="1"/>
              <a:t>measured</a:t>
            </a:r>
            <a:r>
              <a:rPr lang="it-IT" baseline="0" dirty="0"/>
              <a:t> </a:t>
            </a:r>
            <a:r>
              <a:rPr lang="it-IT" baseline="0" dirty="0" err="1"/>
              <a:t>variables</a:t>
            </a:r>
            <a:r>
              <a:rPr lang="it-IT" baseline="0" dirty="0"/>
              <a:t> over time. The </a:t>
            </a:r>
            <a:r>
              <a:rPr lang="it-IT" baseline="0" dirty="0" err="1"/>
              <a:t>vertical</a:t>
            </a:r>
            <a:r>
              <a:rPr lang="it-IT" baseline="0" dirty="0"/>
              <a:t> </a:t>
            </a:r>
            <a:r>
              <a:rPr lang="it-IT" baseline="0" dirty="0" err="1"/>
              <a:t>dotted</a:t>
            </a:r>
            <a:r>
              <a:rPr lang="it-IT" baseline="0" dirty="0"/>
              <a:t> </a:t>
            </a:r>
            <a:r>
              <a:rPr lang="it-IT" baseline="0" dirty="0" err="1"/>
              <a:t>lines</a:t>
            </a:r>
            <a:r>
              <a:rPr lang="it-IT" baseline="0" dirty="0"/>
              <a:t> separate the 6 </a:t>
            </a:r>
            <a:r>
              <a:rPr lang="it-IT" baseline="0" dirty="0" err="1"/>
              <a:t>stages</a:t>
            </a:r>
            <a:r>
              <a:rPr lang="it-IT" baseline="0" dirty="0"/>
              <a:t> of the </a:t>
            </a:r>
            <a:r>
              <a:rPr lang="it-IT" baseline="0" dirty="0" err="1"/>
              <a:t>process</a:t>
            </a:r>
            <a:r>
              <a:rPr lang="it-IT" baseline="0" dirty="0"/>
              <a:t>. </a:t>
            </a:r>
            <a:r>
              <a:rPr lang="it-IT" baseline="0" dirty="0" err="1"/>
              <a:t>Not</a:t>
            </a:r>
            <a:r>
              <a:rPr lang="it-IT" baseline="0" dirty="0"/>
              <a:t> </a:t>
            </a:r>
            <a:r>
              <a:rPr lang="it-IT" baseline="0" dirty="0" err="1"/>
              <a:t>all</a:t>
            </a:r>
            <a:r>
              <a:rPr lang="it-IT" baseline="0" dirty="0"/>
              <a:t> the </a:t>
            </a:r>
            <a:r>
              <a:rPr lang="it-IT" baseline="0" dirty="0" err="1"/>
              <a:t>variables</a:t>
            </a:r>
            <a:r>
              <a:rPr lang="it-IT" baseline="0" dirty="0"/>
              <a:t> </a:t>
            </a:r>
            <a:r>
              <a:rPr lang="it-IT" baseline="0" dirty="0" err="1"/>
              <a:t>were</a:t>
            </a:r>
            <a:r>
              <a:rPr lang="it-IT" baseline="0" dirty="0"/>
              <a:t> </a:t>
            </a:r>
            <a:r>
              <a:rPr lang="it-IT" baseline="0" dirty="0" err="1"/>
              <a:t>active</a:t>
            </a:r>
            <a:r>
              <a:rPr lang="it-IT" baseline="0" dirty="0"/>
              <a:t> in </a:t>
            </a:r>
            <a:r>
              <a:rPr lang="it-IT" baseline="0" dirty="0" err="1"/>
              <a:t>these</a:t>
            </a:r>
            <a:r>
              <a:rPr lang="it-IT" baseline="0" dirty="0"/>
              <a:t> </a:t>
            </a:r>
            <a:r>
              <a:rPr lang="it-IT" baseline="0" dirty="0" err="1"/>
              <a:t>stages</a:t>
            </a:r>
            <a:r>
              <a:rPr lang="it-IT" baseline="0" dirty="0"/>
              <a:t>, </a:t>
            </a:r>
            <a:r>
              <a:rPr lang="it-IT" baseline="0" dirty="0" err="1"/>
              <a:t>that’s</a:t>
            </a:r>
            <a:r>
              <a:rPr lang="it-IT" baseline="0" dirty="0"/>
              <a:t> </a:t>
            </a:r>
            <a:r>
              <a:rPr lang="it-IT" baseline="0" dirty="0" err="1"/>
              <a:t>why</a:t>
            </a:r>
            <a:r>
              <a:rPr lang="it-IT" baseline="0" dirty="0"/>
              <a:t> part of some </a:t>
            </a:r>
            <a:r>
              <a:rPr lang="it-IT" baseline="0" dirty="0" err="1"/>
              <a:t>loadings</a:t>
            </a:r>
            <a:r>
              <a:rPr lang="it-IT" baseline="0" dirty="0"/>
              <a:t> </a:t>
            </a:r>
            <a:r>
              <a:rPr lang="it-IT" baseline="0" dirty="0" err="1"/>
              <a:t>trajectories</a:t>
            </a:r>
            <a:r>
              <a:rPr lang="it-IT" baseline="0" dirty="0"/>
              <a:t> </a:t>
            </a:r>
            <a:r>
              <a:rPr lang="it-IT" baseline="0" dirty="0" err="1"/>
              <a:t>is</a:t>
            </a:r>
            <a:r>
              <a:rPr lang="it-IT" baseline="0" dirty="0"/>
              <a:t> </a:t>
            </a:r>
            <a:r>
              <a:rPr lang="it-IT" baseline="0" dirty="0" err="1"/>
              <a:t>missing</a:t>
            </a:r>
            <a:r>
              <a:rPr lang="it-IT" baseline="0" dirty="0"/>
              <a:t>. </a:t>
            </a:r>
            <a:r>
              <a:rPr lang="it-IT" baseline="0" dirty="0" err="1"/>
              <a:t>Among</a:t>
            </a:r>
            <a:r>
              <a:rPr lang="it-IT" baseline="0" dirty="0"/>
              <a:t> </a:t>
            </a:r>
            <a:r>
              <a:rPr lang="it-IT" baseline="0" dirty="0" err="1"/>
              <a:t>those</a:t>
            </a:r>
            <a:r>
              <a:rPr lang="it-IT" baseline="0" dirty="0"/>
              <a:t> </a:t>
            </a:r>
            <a:r>
              <a:rPr lang="it-IT" baseline="0" dirty="0" err="1"/>
              <a:t>showing</a:t>
            </a:r>
            <a:r>
              <a:rPr lang="it-IT" baseline="0" dirty="0"/>
              <a:t> a </a:t>
            </a:r>
            <a:r>
              <a:rPr lang="it-IT" baseline="0" dirty="0" err="1"/>
              <a:t>consistent</a:t>
            </a:r>
            <a:r>
              <a:rPr lang="it-IT" baseline="0" dirty="0"/>
              <a:t> non-zero </a:t>
            </a:r>
            <a:r>
              <a:rPr lang="it-IT" baseline="0" dirty="0" err="1"/>
              <a:t>temporal</a:t>
            </a:r>
            <a:r>
              <a:rPr lang="it-IT" baseline="0" dirty="0"/>
              <a:t> trend and </a:t>
            </a:r>
            <a:r>
              <a:rPr lang="it-IT" baseline="0" dirty="0" err="1"/>
              <a:t>then</a:t>
            </a:r>
            <a:r>
              <a:rPr lang="it-IT" baseline="0" dirty="0"/>
              <a:t> a </a:t>
            </a:r>
            <a:r>
              <a:rPr lang="it-IT" baseline="0" dirty="0" err="1"/>
              <a:t>consistent</a:t>
            </a:r>
            <a:r>
              <a:rPr lang="it-IT" baseline="0" dirty="0"/>
              <a:t> </a:t>
            </a:r>
            <a:r>
              <a:rPr lang="it-IT" baseline="0" dirty="0" err="1"/>
              <a:t>contribution</a:t>
            </a:r>
            <a:r>
              <a:rPr lang="it-IT" baseline="0" dirty="0"/>
              <a:t> to </a:t>
            </a:r>
            <a:r>
              <a:rPr lang="it-IT" baseline="0" dirty="0" err="1"/>
              <a:t>this</a:t>
            </a:r>
            <a:r>
              <a:rPr lang="it-IT" baseline="0" dirty="0"/>
              <a:t> component, </a:t>
            </a:r>
            <a:r>
              <a:rPr lang="it-IT" baseline="0" dirty="0" err="1"/>
              <a:t>variables</a:t>
            </a:r>
            <a:r>
              <a:rPr lang="it-IT" baseline="0" dirty="0"/>
              <a:t> #1, #12, #13 and #14 </a:t>
            </a:r>
            <a:r>
              <a:rPr lang="it-IT" baseline="0" dirty="0" err="1"/>
              <a:t>exhibited</a:t>
            </a:r>
            <a:r>
              <a:rPr lang="it-IT" baseline="0" dirty="0"/>
              <a:t> </a:t>
            </a:r>
            <a:r>
              <a:rPr lang="it-IT" baseline="0" dirty="0" err="1"/>
              <a:t>both</a:t>
            </a:r>
            <a:r>
              <a:rPr lang="it-IT" baseline="0" dirty="0"/>
              <a:t> a </a:t>
            </a:r>
            <a:r>
              <a:rPr lang="it-IT" baseline="0" dirty="0" err="1"/>
              <a:t>higher</a:t>
            </a:r>
            <a:r>
              <a:rPr lang="it-IT" baseline="0" dirty="0"/>
              <a:t> </a:t>
            </a:r>
            <a:r>
              <a:rPr lang="it-IT" baseline="0" dirty="0" err="1"/>
              <a:t>variability</a:t>
            </a:r>
            <a:r>
              <a:rPr lang="it-IT" baseline="0" dirty="0"/>
              <a:t> and a </a:t>
            </a:r>
            <a:r>
              <a:rPr lang="it-IT" baseline="0" dirty="0" err="1"/>
              <a:t>higher</a:t>
            </a:r>
            <a:r>
              <a:rPr lang="it-IT" baseline="0" dirty="0"/>
              <a:t> </a:t>
            </a:r>
            <a:r>
              <a:rPr lang="it-IT" baseline="0" dirty="0" err="1"/>
              <a:t>average</a:t>
            </a:r>
            <a:r>
              <a:rPr lang="it-IT" baseline="0" dirty="0"/>
              <a:t> </a:t>
            </a:r>
            <a:r>
              <a:rPr lang="it-IT" baseline="0" dirty="0" err="1"/>
              <a:t>level</a:t>
            </a:r>
            <a:r>
              <a:rPr lang="it-IT" baseline="0" dirty="0"/>
              <a:t> in the </a:t>
            </a:r>
            <a:r>
              <a:rPr lang="it-IT" i="1" baseline="0" dirty="0"/>
              <a:t>out</a:t>
            </a:r>
            <a:r>
              <a:rPr lang="it-IT" i="0" baseline="0" dirty="0"/>
              <a:t>-</a:t>
            </a:r>
            <a:r>
              <a:rPr lang="it-IT" i="1" baseline="0" dirty="0"/>
              <a:t>of</a:t>
            </a:r>
            <a:r>
              <a:rPr lang="it-IT" i="0" baseline="0" dirty="0"/>
              <a:t>-</a:t>
            </a:r>
            <a:r>
              <a:rPr lang="it-IT" i="1" baseline="0" dirty="0"/>
              <a:t>control </a:t>
            </a:r>
            <a:r>
              <a:rPr lang="it-IT" i="0" baseline="0" dirty="0" err="1"/>
              <a:t>batches</a:t>
            </a:r>
            <a:r>
              <a:rPr lang="it-IT" i="0" baseline="0" dirty="0"/>
              <a:t> </a:t>
            </a:r>
            <a:r>
              <a:rPr lang="it-IT" i="0" baseline="0" dirty="0" err="1"/>
              <a:t>than</a:t>
            </a:r>
            <a:r>
              <a:rPr lang="it-IT" i="0" baseline="0" dirty="0"/>
              <a:t> in the </a:t>
            </a:r>
            <a:r>
              <a:rPr lang="it-IT" i="1" baseline="0" dirty="0"/>
              <a:t>in</a:t>
            </a:r>
            <a:r>
              <a:rPr lang="it-IT" i="0" baseline="0" dirty="0"/>
              <a:t>-</a:t>
            </a:r>
            <a:r>
              <a:rPr lang="it-IT" i="1" baseline="0" dirty="0"/>
              <a:t>control </a:t>
            </a:r>
            <a:r>
              <a:rPr lang="it-IT" i="0" baseline="0" dirty="0" err="1"/>
              <a:t>ones</a:t>
            </a:r>
            <a:r>
              <a:rPr lang="it-IT" i="0" baseline="0" dirty="0"/>
              <a:t>. </a:t>
            </a:r>
            <a:r>
              <a:rPr lang="it-IT" i="0" baseline="0" dirty="0" err="1"/>
              <a:t>These</a:t>
            </a:r>
            <a:r>
              <a:rPr lang="it-IT" i="0" baseline="0" dirty="0"/>
              <a:t> </a:t>
            </a:r>
            <a:r>
              <a:rPr lang="it-IT" i="0" baseline="0" dirty="0" err="1"/>
              <a:t>were</a:t>
            </a:r>
            <a:r>
              <a:rPr lang="it-IT" i="0" baseline="0" dirty="0"/>
              <a:t> </a:t>
            </a:r>
            <a:r>
              <a:rPr lang="it-IT" i="0" baseline="0" dirty="0" err="1"/>
              <a:t>also</a:t>
            </a:r>
            <a:r>
              <a:rPr lang="it-IT" i="0" baseline="0" dirty="0"/>
              <a:t> </a:t>
            </a:r>
            <a:r>
              <a:rPr lang="it-IT" i="0" baseline="0" dirty="0" err="1"/>
              <a:t>pointed</a:t>
            </a:r>
            <a:r>
              <a:rPr lang="it-IT" i="0" baseline="0" dirty="0"/>
              <a:t> out </a:t>
            </a:r>
            <a:r>
              <a:rPr lang="it-IT" i="0" baseline="0" dirty="0" err="1"/>
              <a:t>as</a:t>
            </a:r>
            <a:r>
              <a:rPr lang="it-IT" i="0" baseline="0" dirty="0"/>
              <a:t> </a:t>
            </a:r>
            <a:r>
              <a:rPr lang="it-IT" i="0" baseline="0" dirty="0" err="1"/>
              <a:t>those</a:t>
            </a:r>
            <a:r>
              <a:rPr lang="it-IT" i="0" baseline="0" dirty="0"/>
              <a:t> </a:t>
            </a:r>
            <a:r>
              <a:rPr lang="it-IT" i="0" baseline="0" dirty="0" err="1"/>
              <a:t>most</a:t>
            </a:r>
            <a:r>
              <a:rPr lang="it-IT" i="0" baseline="0" dirty="0"/>
              <a:t> </a:t>
            </a:r>
            <a:r>
              <a:rPr lang="it-IT" i="0" baseline="0" dirty="0" err="1"/>
              <a:t>affected</a:t>
            </a:r>
            <a:r>
              <a:rPr lang="it-IT" i="0" baseline="0" dirty="0"/>
              <a:t> by a </a:t>
            </a:r>
            <a:r>
              <a:rPr lang="it-IT" i="0" baseline="0" dirty="0" err="1"/>
              <a:t>possible</a:t>
            </a:r>
            <a:r>
              <a:rPr lang="it-IT" i="0" baseline="0" dirty="0"/>
              <a:t> </a:t>
            </a:r>
            <a:r>
              <a:rPr lang="it-IT" i="0" baseline="0" dirty="0" err="1"/>
              <a:t>ongoing</a:t>
            </a:r>
            <a:r>
              <a:rPr lang="it-IT" i="0" baseline="0" dirty="0"/>
              <a:t> fault </a:t>
            </a:r>
            <a:r>
              <a:rPr lang="it-IT" i="0" baseline="0" dirty="0" err="1"/>
              <a:t>using</a:t>
            </a:r>
            <a:r>
              <a:rPr lang="it-IT" i="0" baseline="0" dirty="0"/>
              <a:t> </a:t>
            </a:r>
            <a:r>
              <a:rPr lang="it-IT" i="0" baseline="0" dirty="0" err="1"/>
              <a:t>different</a:t>
            </a:r>
            <a:r>
              <a:rPr lang="it-IT" i="0" baseline="0" dirty="0"/>
              <a:t> </a:t>
            </a:r>
            <a:r>
              <a:rPr lang="it-IT" i="0" baseline="0" dirty="0" err="1"/>
              <a:t>diagnostic</a:t>
            </a:r>
            <a:r>
              <a:rPr lang="it-IT" i="0" baseline="0" dirty="0"/>
              <a:t> </a:t>
            </a:r>
            <a:r>
              <a:rPr lang="it-IT" i="0" baseline="0" dirty="0" err="1"/>
              <a:t>tools</a:t>
            </a:r>
            <a:r>
              <a:rPr lang="it-IT" i="0" baseline="0" dirty="0"/>
              <a:t> in a </a:t>
            </a:r>
            <a:r>
              <a:rPr lang="it-IT" i="0" baseline="0" dirty="0" err="1"/>
              <a:t>preliminary</a:t>
            </a:r>
            <a:r>
              <a:rPr lang="it-IT" i="0" baseline="0" dirty="0"/>
              <a:t> </a:t>
            </a:r>
            <a:r>
              <a:rPr lang="it-IT" i="0" baseline="0" dirty="0" err="1"/>
              <a:t>exploratory</a:t>
            </a:r>
            <a:r>
              <a:rPr lang="it-IT" i="0" baseline="0" dirty="0"/>
              <a:t> </a:t>
            </a:r>
            <a:r>
              <a:rPr lang="it-IT" i="0" baseline="0" dirty="0" err="1"/>
              <a:t>analysis</a:t>
            </a:r>
            <a:r>
              <a:rPr lang="it-IT" i="0" baseline="0" dirty="0"/>
              <a:t> of </a:t>
            </a:r>
            <a:r>
              <a:rPr lang="it-IT" i="0" baseline="0" dirty="0" err="1"/>
              <a:t>such</a:t>
            </a:r>
            <a:r>
              <a:rPr lang="it-IT" i="0" baseline="0" dirty="0"/>
              <a:t> data.</a:t>
            </a:r>
            <a:endParaRPr lang="it-IT" baseline="-25000" dirty="0"/>
          </a:p>
        </p:txBody>
      </p:sp>
      <p:sp>
        <p:nvSpPr>
          <p:cNvPr id="4" name="Segnaposto numero diapositiva 3"/>
          <p:cNvSpPr>
            <a:spLocks noGrp="1"/>
          </p:cNvSpPr>
          <p:nvPr>
            <p:ph type="sldNum" sz="quarter" idx="10"/>
          </p:nvPr>
        </p:nvSpPr>
        <p:spPr/>
        <p:txBody>
          <a:bodyPr/>
          <a:lstStyle/>
          <a:p>
            <a:fld id="{8A9FFE6D-10CA-4CDD-B0E4-D73DC88ADAF6}" type="slidenum">
              <a:rPr lang="es-ES" smtClean="0"/>
              <a:pPr/>
              <a:t>8</a:t>
            </a:fld>
            <a:endParaRPr lang="es-ES"/>
          </a:p>
        </p:txBody>
      </p:sp>
    </p:spTree>
    <p:extLst>
      <p:ext uri="{BB962C8B-B14F-4D97-AF65-F5344CB8AC3E}">
        <p14:creationId xmlns:p14="http://schemas.microsoft.com/office/powerpoint/2010/main" val="1392406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What</a:t>
            </a:r>
            <a:r>
              <a:rPr lang="it-IT" dirty="0"/>
              <a:t> </a:t>
            </a:r>
            <a:r>
              <a:rPr lang="it-IT" dirty="0" err="1"/>
              <a:t>if</a:t>
            </a:r>
            <a:r>
              <a:rPr lang="it-IT" dirty="0"/>
              <a:t> more </a:t>
            </a:r>
            <a:r>
              <a:rPr lang="it-IT" dirty="0" err="1"/>
              <a:t>than</a:t>
            </a:r>
            <a:r>
              <a:rPr lang="it-IT" baseline="0" dirty="0"/>
              <a:t> </a:t>
            </a:r>
            <a:r>
              <a:rPr lang="it-IT" baseline="0" dirty="0" err="1"/>
              <a:t>two</a:t>
            </a:r>
            <a:r>
              <a:rPr lang="it-IT" baseline="0" dirty="0"/>
              <a:t> </a:t>
            </a:r>
            <a:r>
              <a:rPr lang="it-IT" baseline="0" dirty="0" err="1"/>
              <a:t>datasets</a:t>
            </a:r>
            <a:r>
              <a:rPr lang="it-IT" baseline="0" dirty="0"/>
              <a:t> </a:t>
            </a:r>
            <a:r>
              <a:rPr lang="it-IT" baseline="0" dirty="0" err="1"/>
              <a:t>have</a:t>
            </a:r>
            <a:r>
              <a:rPr lang="it-IT" baseline="0" dirty="0"/>
              <a:t> to be </a:t>
            </a:r>
            <a:r>
              <a:rPr lang="it-IT" baseline="0" dirty="0" err="1"/>
              <a:t>dealt</a:t>
            </a:r>
            <a:r>
              <a:rPr lang="it-IT" baseline="0" dirty="0"/>
              <a:t> with? </a:t>
            </a:r>
            <a:r>
              <a:rPr lang="it-IT" baseline="0" dirty="0" err="1"/>
              <a:t>What</a:t>
            </a:r>
            <a:r>
              <a:rPr lang="it-IT" baseline="0" dirty="0"/>
              <a:t> </a:t>
            </a:r>
            <a:r>
              <a:rPr lang="it-IT" baseline="0" dirty="0" err="1"/>
              <a:t>we</a:t>
            </a:r>
            <a:r>
              <a:rPr lang="it-IT" baseline="0" dirty="0"/>
              <a:t> </a:t>
            </a:r>
            <a:r>
              <a:rPr lang="it-IT" baseline="0" dirty="0" err="1"/>
              <a:t>tried</a:t>
            </a:r>
            <a:r>
              <a:rPr lang="it-IT" baseline="0" dirty="0"/>
              <a:t> to do </a:t>
            </a:r>
            <a:r>
              <a:rPr lang="it-IT" baseline="0" dirty="0" err="1"/>
              <a:t>was</a:t>
            </a:r>
            <a:r>
              <a:rPr lang="it-IT" baseline="0" dirty="0"/>
              <a:t> to </a:t>
            </a:r>
            <a:r>
              <a:rPr lang="it-IT" baseline="0" dirty="0" err="1"/>
              <a:t>extend</a:t>
            </a:r>
            <a:r>
              <a:rPr lang="it-IT" baseline="0" dirty="0"/>
              <a:t> the </a:t>
            </a:r>
            <a:r>
              <a:rPr lang="it-IT" baseline="0" dirty="0" err="1"/>
              <a:t>developed</a:t>
            </a:r>
            <a:r>
              <a:rPr lang="it-IT" baseline="0" dirty="0"/>
              <a:t> </a:t>
            </a:r>
            <a:r>
              <a:rPr lang="it-IT" baseline="0" dirty="0" err="1"/>
              <a:t>approach</a:t>
            </a:r>
            <a:r>
              <a:rPr lang="it-IT" baseline="0" dirty="0"/>
              <a:t> for </a:t>
            </a:r>
            <a:r>
              <a:rPr lang="it-IT" baseline="0" dirty="0" err="1"/>
              <a:t>hierarchical</a:t>
            </a:r>
            <a:r>
              <a:rPr lang="it-IT" baseline="0" dirty="0"/>
              <a:t> common and </a:t>
            </a:r>
            <a:r>
              <a:rPr lang="it-IT" baseline="0" dirty="0" err="1"/>
              <a:t>distinctive</a:t>
            </a:r>
            <a:r>
              <a:rPr lang="it-IT" baseline="0" dirty="0"/>
              <a:t> component </a:t>
            </a:r>
            <a:r>
              <a:rPr lang="it-IT" baseline="0" dirty="0" err="1"/>
              <a:t>identification</a:t>
            </a:r>
            <a:r>
              <a:rPr lang="it-IT" baseline="0" dirty="0"/>
              <a:t>. The </a:t>
            </a:r>
            <a:r>
              <a:rPr lang="it-IT" baseline="0" dirty="0" err="1"/>
              <a:t>product</a:t>
            </a:r>
            <a:r>
              <a:rPr lang="it-IT" baseline="0" dirty="0"/>
              <a:t> </a:t>
            </a:r>
            <a:r>
              <a:rPr lang="it-IT" baseline="0" dirty="0" err="1"/>
              <a:t>quality</a:t>
            </a:r>
            <a:r>
              <a:rPr lang="it-IT" baseline="0" dirty="0"/>
              <a:t> </a:t>
            </a:r>
            <a:r>
              <a:rPr lang="it-IT" baseline="0" dirty="0" err="1"/>
              <a:t>issue</a:t>
            </a:r>
            <a:r>
              <a:rPr lang="it-IT" baseline="0" dirty="0"/>
              <a:t> </a:t>
            </a:r>
            <a:r>
              <a:rPr lang="it-IT" baseline="0" dirty="0" err="1"/>
              <a:t>was</a:t>
            </a:r>
            <a:r>
              <a:rPr lang="it-IT" baseline="0" dirty="0"/>
              <a:t> </a:t>
            </a:r>
            <a:r>
              <a:rPr lang="it-IT" baseline="0" dirty="0" err="1"/>
              <a:t>actually</a:t>
            </a:r>
            <a:r>
              <a:rPr lang="it-IT" baseline="0" dirty="0"/>
              <a:t> a bit more </a:t>
            </a:r>
            <a:r>
              <a:rPr lang="it-IT" baseline="0" dirty="0" err="1"/>
              <a:t>complicated</a:t>
            </a:r>
            <a:r>
              <a:rPr lang="it-IT" baseline="0" dirty="0"/>
              <a:t> </a:t>
            </a:r>
            <a:r>
              <a:rPr lang="it-IT" baseline="0" dirty="0" err="1"/>
              <a:t>than</a:t>
            </a:r>
            <a:r>
              <a:rPr lang="it-IT" baseline="0" dirty="0"/>
              <a:t> </a:t>
            </a:r>
            <a:r>
              <a:rPr lang="it-IT" baseline="0" dirty="0" err="1"/>
              <a:t>as</a:t>
            </a:r>
            <a:r>
              <a:rPr lang="it-IT" baseline="0" dirty="0"/>
              <a:t> </a:t>
            </a:r>
            <a:r>
              <a:rPr lang="it-IT" baseline="0" dirty="0" err="1"/>
              <a:t>described</a:t>
            </a:r>
            <a:r>
              <a:rPr lang="it-IT" baseline="0" dirty="0"/>
              <a:t> </a:t>
            </a:r>
            <a:r>
              <a:rPr lang="it-IT" baseline="0" dirty="0" err="1"/>
              <a:t>before</a:t>
            </a:r>
            <a:r>
              <a:rPr lang="it-IT" baseline="0" dirty="0"/>
              <a:t>. </a:t>
            </a:r>
            <a:r>
              <a:rPr lang="it-IT" baseline="0" dirty="0" err="1"/>
              <a:t>Such</a:t>
            </a:r>
            <a:r>
              <a:rPr lang="it-IT" baseline="0" dirty="0"/>
              <a:t> a </a:t>
            </a:r>
            <a:r>
              <a:rPr lang="it-IT" baseline="0" dirty="0" err="1"/>
              <a:t>product</a:t>
            </a:r>
            <a:r>
              <a:rPr lang="it-IT" baseline="0" dirty="0"/>
              <a:t> in </a:t>
            </a:r>
            <a:r>
              <a:rPr lang="it-IT" baseline="0" dirty="0" err="1"/>
              <a:t>fact</a:t>
            </a:r>
            <a:r>
              <a:rPr lang="it-IT" baseline="0" dirty="0"/>
              <a:t> </a:t>
            </a:r>
            <a:r>
              <a:rPr lang="it-IT" baseline="0" dirty="0" err="1"/>
              <a:t>is</a:t>
            </a:r>
            <a:r>
              <a:rPr lang="it-IT" baseline="0" dirty="0"/>
              <a:t> </a:t>
            </a:r>
            <a:r>
              <a:rPr lang="it-IT" baseline="0" dirty="0" err="1"/>
              <a:t>produced</a:t>
            </a:r>
            <a:r>
              <a:rPr lang="it-IT" baseline="0" dirty="0"/>
              <a:t> in </a:t>
            </a:r>
            <a:r>
              <a:rPr lang="it-IT" baseline="0" dirty="0" err="1"/>
              <a:t>two</a:t>
            </a:r>
            <a:r>
              <a:rPr lang="it-IT" baseline="0" dirty="0"/>
              <a:t> </a:t>
            </a:r>
            <a:r>
              <a:rPr lang="it-IT" baseline="0" dirty="0" err="1"/>
              <a:t>different</a:t>
            </a:r>
            <a:r>
              <a:rPr lang="it-IT" baseline="0" dirty="0"/>
              <a:t> </a:t>
            </a:r>
            <a:r>
              <a:rPr lang="it-IT" baseline="0" dirty="0" err="1"/>
              <a:t>reacting</a:t>
            </a:r>
            <a:r>
              <a:rPr lang="it-IT" baseline="0" dirty="0"/>
              <a:t> </a:t>
            </a:r>
            <a:r>
              <a:rPr lang="it-IT" baseline="0" dirty="0" err="1"/>
              <a:t>units</a:t>
            </a:r>
            <a:r>
              <a:rPr lang="it-IT" baseline="0" dirty="0"/>
              <a:t> and </a:t>
            </a:r>
            <a:r>
              <a:rPr lang="it-IT" baseline="0" dirty="0" err="1"/>
              <a:t>then</a:t>
            </a:r>
            <a:r>
              <a:rPr lang="it-IT" baseline="0" dirty="0"/>
              <a:t> </a:t>
            </a:r>
            <a:r>
              <a:rPr lang="it-IT" baseline="0" dirty="0" err="1"/>
              <a:t>stored</a:t>
            </a:r>
            <a:r>
              <a:rPr lang="it-IT" baseline="0" dirty="0"/>
              <a:t> in a single container </a:t>
            </a:r>
            <a:r>
              <a:rPr lang="it-IT" baseline="0" dirty="0" err="1"/>
              <a:t>before</a:t>
            </a:r>
            <a:r>
              <a:rPr lang="it-IT" baseline="0" dirty="0"/>
              <a:t> </a:t>
            </a:r>
            <a:r>
              <a:rPr lang="it-IT" baseline="0" dirty="0" err="1"/>
              <a:t>being</a:t>
            </a:r>
            <a:r>
              <a:rPr lang="it-IT" baseline="0" dirty="0"/>
              <a:t> </a:t>
            </a:r>
            <a:r>
              <a:rPr lang="it-IT" baseline="0" dirty="0" err="1"/>
              <a:t>sold</a:t>
            </a:r>
            <a:r>
              <a:rPr lang="it-IT" baseline="0" dirty="0"/>
              <a:t>. </a:t>
            </a:r>
            <a:r>
              <a:rPr lang="it-IT" baseline="0" dirty="0" err="1"/>
              <a:t>As</a:t>
            </a:r>
            <a:r>
              <a:rPr lang="it-IT" baseline="0" dirty="0"/>
              <a:t> the </a:t>
            </a:r>
            <a:r>
              <a:rPr lang="it-IT" baseline="0" dirty="0" err="1"/>
              <a:t>same</a:t>
            </a:r>
            <a:r>
              <a:rPr lang="it-IT" baseline="0" dirty="0"/>
              <a:t> data </a:t>
            </a:r>
            <a:r>
              <a:rPr lang="it-IT" baseline="0" dirty="0" err="1"/>
              <a:t>structure</a:t>
            </a:r>
            <a:r>
              <a:rPr lang="it-IT" baseline="0" dirty="0"/>
              <a:t> </a:t>
            </a:r>
            <a:r>
              <a:rPr lang="it-IT" baseline="0" dirty="0" err="1"/>
              <a:t>was</a:t>
            </a:r>
            <a:r>
              <a:rPr lang="it-IT" baseline="0" dirty="0"/>
              <a:t> </a:t>
            </a:r>
            <a:r>
              <a:rPr lang="it-IT" baseline="0" dirty="0" err="1"/>
              <a:t>available</a:t>
            </a:r>
            <a:r>
              <a:rPr lang="it-IT" baseline="0" dirty="0"/>
              <a:t> for </a:t>
            </a:r>
            <a:r>
              <a:rPr lang="it-IT" baseline="0" dirty="0" err="1"/>
              <a:t>both</a:t>
            </a:r>
            <a:r>
              <a:rPr lang="it-IT" baseline="0" dirty="0"/>
              <a:t> </a:t>
            </a:r>
            <a:r>
              <a:rPr lang="it-IT" baseline="0" dirty="0" err="1"/>
              <a:t>these</a:t>
            </a:r>
            <a:r>
              <a:rPr lang="it-IT" baseline="0" dirty="0"/>
              <a:t> </a:t>
            </a:r>
            <a:r>
              <a:rPr lang="it-IT" baseline="0" dirty="0" err="1"/>
              <a:t>reacting</a:t>
            </a:r>
            <a:r>
              <a:rPr lang="it-IT" baseline="0" dirty="0"/>
              <a:t> </a:t>
            </a:r>
            <a:r>
              <a:rPr lang="it-IT" baseline="0" dirty="0" err="1"/>
              <a:t>units</a:t>
            </a:r>
            <a:r>
              <a:rPr lang="it-IT" baseline="0" dirty="0"/>
              <a:t>, </a:t>
            </a:r>
            <a:r>
              <a:rPr lang="it-IT" baseline="0" dirty="0" err="1"/>
              <a:t>apart</a:t>
            </a:r>
            <a:r>
              <a:rPr lang="it-IT" baseline="0" dirty="0"/>
              <a:t> from </a:t>
            </a:r>
            <a:r>
              <a:rPr lang="it-IT" baseline="0" dirty="0" err="1"/>
              <a:t>evaluating</a:t>
            </a:r>
            <a:r>
              <a:rPr lang="it-IT" baseline="0" dirty="0"/>
              <a:t> the nature of the common and </a:t>
            </a:r>
            <a:r>
              <a:rPr lang="it-IT" baseline="0" dirty="0" err="1"/>
              <a:t>distinctive</a:t>
            </a:r>
            <a:r>
              <a:rPr lang="it-IT" baseline="0" dirty="0"/>
              <a:t> </a:t>
            </a:r>
            <a:r>
              <a:rPr lang="it-IT" baseline="0" dirty="0" err="1"/>
              <a:t>components</a:t>
            </a:r>
            <a:r>
              <a:rPr lang="it-IT" baseline="0" dirty="0"/>
              <a:t> </a:t>
            </a:r>
            <a:r>
              <a:rPr lang="it-IT" baseline="0" dirty="0" err="1"/>
              <a:t>within</a:t>
            </a:r>
            <a:r>
              <a:rPr lang="it-IT" baseline="0" dirty="0"/>
              <a:t> </a:t>
            </a:r>
            <a:r>
              <a:rPr lang="it-IT" baseline="0" dirty="0" err="1"/>
              <a:t>every</a:t>
            </a:r>
            <a:r>
              <a:rPr lang="it-IT" baseline="0" dirty="0"/>
              <a:t> </a:t>
            </a:r>
            <a:r>
              <a:rPr lang="it-IT" baseline="0" dirty="0" err="1"/>
              <a:t>one</a:t>
            </a:r>
            <a:r>
              <a:rPr lang="it-IT" baseline="0" dirty="0"/>
              <a:t> of </a:t>
            </a:r>
            <a:r>
              <a:rPr lang="it-IT" baseline="0" dirty="0" err="1"/>
              <a:t>them</a:t>
            </a:r>
            <a:r>
              <a:rPr lang="it-IT" baseline="0" dirty="0"/>
              <a:t>, </a:t>
            </a:r>
            <a:r>
              <a:rPr lang="it-IT" baseline="0" dirty="0" err="1"/>
              <a:t>it</a:t>
            </a:r>
            <a:r>
              <a:rPr lang="it-IT" baseline="0" dirty="0"/>
              <a:t> </a:t>
            </a:r>
            <a:r>
              <a:rPr lang="it-IT" baseline="0" dirty="0" err="1"/>
              <a:t>would</a:t>
            </a:r>
            <a:r>
              <a:rPr lang="it-IT" baseline="0" dirty="0"/>
              <a:t> be </a:t>
            </a:r>
            <a:r>
              <a:rPr lang="it-IT" baseline="0" dirty="0" err="1"/>
              <a:t>also</a:t>
            </a:r>
            <a:r>
              <a:rPr lang="it-IT" baseline="0" dirty="0"/>
              <a:t> </a:t>
            </a:r>
            <a:r>
              <a:rPr lang="it-IT" baseline="0" dirty="0" err="1"/>
              <a:t>interesting</a:t>
            </a:r>
            <a:r>
              <a:rPr lang="it-IT" baseline="0" dirty="0"/>
              <a:t> to </a:t>
            </a:r>
            <a:r>
              <a:rPr lang="it-IT" baseline="0" dirty="0" err="1"/>
              <a:t>assess</a:t>
            </a:r>
            <a:r>
              <a:rPr lang="it-IT" baseline="0" dirty="0"/>
              <a:t> </a:t>
            </a:r>
            <a:r>
              <a:rPr lang="it-IT" baseline="0" dirty="0" err="1"/>
              <a:t>whether</a:t>
            </a:r>
            <a:r>
              <a:rPr lang="it-IT" baseline="0" dirty="0"/>
              <a:t> the </a:t>
            </a:r>
            <a:r>
              <a:rPr lang="it-IT" baseline="0" dirty="0" err="1"/>
              <a:t>distinctive</a:t>
            </a:r>
            <a:r>
              <a:rPr lang="it-IT" baseline="0" dirty="0"/>
              <a:t> </a:t>
            </a:r>
            <a:r>
              <a:rPr lang="it-IT" baseline="0" dirty="0" err="1"/>
              <a:t>variability</a:t>
            </a:r>
            <a:r>
              <a:rPr lang="it-IT" baseline="0" dirty="0"/>
              <a:t> for </a:t>
            </a:r>
            <a:r>
              <a:rPr lang="it-IT" b="1" baseline="0" dirty="0"/>
              <a:t>X</a:t>
            </a:r>
            <a:r>
              <a:rPr lang="it-IT" baseline="-25000" dirty="0"/>
              <a:t>2</a:t>
            </a:r>
            <a:r>
              <a:rPr lang="it-IT" baseline="0" dirty="0"/>
              <a:t> in Unit 1 and the </a:t>
            </a:r>
            <a:r>
              <a:rPr lang="it-IT" baseline="0" dirty="0" err="1"/>
              <a:t>distinctive</a:t>
            </a:r>
            <a:r>
              <a:rPr lang="it-IT" baseline="0" dirty="0"/>
              <a:t> </a:t>
            </a:r>
            <a:r>
              <a:rPr lang="it-IT" baseline="0" dirty="0" err="1"/>
              <a:t>variability</a:t>
            </a:r>
            <a:r>
              <a:rPr lang="it-IT" baseline="0" dirty="0"/>
              <a:t> for </a:t>
            </a:r>
            <a:r>
              <a:rPr lang="it-IT" b="1" baseline="0" dirty="0"/>
              <a:t>X</a:t>
            </a:r>
            <a:r>
              <a:rPr lang="it-IT" baseline="-25000" dirty="0"/>
              <a:t>2</a:t>
            </a:r>
            <a:r>
              <a:rPr lang="it-IT" baseline="0" dirty="0"/>
              <a:t> in Unit 2, </a:t>
            </a:r>
            <a:r>
              <a:rPr lang="it-IT" baseline="0" dirty="0" err="1"/>
              <a:t>which</a:t>
            </a:r>
            <a:r>
              <a:rPr lang="it-IT" baseline="0" dirty="0"/>
              <a:t> are </a:t>
            </a:r>
            <a:r>
              <a:rPr lang="it-IT" baseline="0" dirty="0" err="1"/>
              <a:t>both</a:t>
            </a:r>
            <a:r>
              <a:rPr lang="it-IT" baseline="0" dirty="0"/>
              <a:t> </a:t>
            </a:r>
            <a:r>
              <a:rPr lang="it-IT" baseline="0" dirty="0" err="1"/>
              <a:t>plausibly</a:t>
            </a:r>
            <a:r>
              <a:rPr lang="it-IT" baseline="0" dirty="0"/>
              <a:t> </a:t>
            </a:r>
            <a:r>
              <a:rPr lang="it-IT" baseline="0" dirty="0" err="1"/>
              <a:t>related</a:t>
            </a:r>
            <a:r>
              <a:rPr lang="it-IT" baseline="0" dirty="0"/>
              <a:t> to a </a:t>
            </a:r>
            <a:r>
              <a:rPr lang="it-IT" baseline="0" dirty="0" err="1"/>
              <a:t>possible</a:t>
            </a:r>
            <a:r>
              <a:rPr lang="it-IT" baseline="0" dirty="0"/>
              <a:t> </a:t>
            </a:r>
            <a:r>
              <a:rPr lang="it-IT" baseline="0" dirty="0" err="1"/>
              <a:t>deviation</a:t>
            </a:r>
            <a:r>
              <a:rPr lang="it-IT" baseline="0" dirty="0"/>
              <a:t> from NOC, share </a:t>
            </a:r>
            <a:r>
              <a:rPr lang="it-IT" baseline="0" dirty="0" err="1"/>
              <a:t>something</a:t>
            </a:r>
            <a:r>
              <a:rPr lang="it-IT" baseline="0" dirty="0"/>
              <a:t> or </a:t>
            </a:r>
            <a:r>
              <a:rPr lang="it-IT" baseline="0" dirty="0" err="1"/>
              <a:t>not</a:t>
            </a:r>
            <a:r>
              <a:rPr lang="it-IT" baseline="0" dirty="0"/>
              <a:t>. </a:t>
            </a:r>
            <a:r>
              <a:rPr lang="it-IT" baseline="0" dirty="0" err="1"/>
              <a:t>As</a:t>
            </a:r>
            <a:r>
              <a:rPr lang="it-IT" baseline="0" dirty="0"/>
              <a:t> </a:t>
            </a:r>
            <a:r>
              <a:rPr lang="it-IT" baseline="0" dirty="0" err="1"/>
              <a:t>interesting</a:t>
            </a:r>
            <a:r>
              <a:rPr lang="it-IT" baseline="0" dirty="0"/>
              <a:t> </a:t>
            </a:r>
            <a:r>
              <a:rPr lang="it-IT" baseline="0" dirty="0" err="1"/>
              <a:t>would</a:t>
            </a:r>
            <a:r>
              <a:rPr lang="it-IT" baseline="0" dirty="0"/>
              <a:t> be to </a:t>
            </a:r>
            <a:r>
              <a:rPr lang="it-IT" baseline="0" dirty="0" err="1"/>
              <a:t>additionally</a:t>
            </a:r>
            <a:r>
              <a:rPr lang="it-IT" baseline="0" dirty="0"/>
              <a:t> </a:t>
            </a:r>
            <a:r>
              <a:rPr lang="it-IT" baseline="0" dirty="0" err="1"/>
              <a:t>assess</a:t>
            </a:r>
            <a:r>
              <a:rPr lang="it-IT" baseline="0" dirty="0"/>
              <a:t> </a:t>
            </a:r>
            <a:r>
              <a:rPr lang="it-IT" baseline="0" dirty="0" err="1"/>
              <a:t>what</a:t>
            </a:r>
            <a:r>
              <a:rPr lang="it-IT" baseline="0" dirty="0"/>
              <a:t> </a:t>
            </a:r>
            <a:r>
              <a:rPr lang="it-IT" baseline="0" dirty="0" err="1"/>
              <a:t>is</a:t>
            </a:r>
            <a:r>
              <a:rPr lang="it-IT" baseline="0" dirty="0"/>
              <a:t> </a:t>
            </a:r>
            <a:r>
              <a:rPr lang="it-IT" baseline="0" dirty="0" err="1"/>
              <a:t>unique</a:t>
            </a:r>
            <a:r>
              <a:rPr lang="it-IT" baseline="0" dirty="0"/>
              <a:t> in </a:t>
            </a:r>
            <a:r>
              <a:rPr lang="it-IT" baseline="0" dirty="0" err="1"/>
              <a:t>such</a:t>
            </a:r>
            <a:r>
              <a:rPr lang="it-IT" baseline="0" dirty="0"/>
              <a:t> </a:t>
            </a:r>
            <a:r>
              <a:rPr lang="it-IT" baseline="0" dirty="0" err="1"/>
              <a:t>distinctive</a:t>
            </a:r>
            <a:r>
              <a:rPr lang="it-IT" baseline="0" dirty="0"/>
              <a:t> </a:t>
            </a:r>
            <a:r>
              <a:rPr lang="it-IT" baseline="0" dirty="0" err="1"/>
              <a:t>variations</a:t>
            </a:r>
            <a:r>
              <a:rPr lang="it-IT" baseline="0" dirty="0"/>
              <a:t>. </a:t>
            </a:r>
            <a:endParaRPr lang="it-IT" dirty="0"/>
          </a:p>
        </p:txBody>
      </p:sp>
      <p:sp>
        <p:nvSpPr>
          <p:cNvPr id="4" name="Segnaposto numero diapositiva 3"/>
          <p:cNvSpPr>
            <a:spLocks noGrp="1"/>
          </p:cNvSpPr>
          <p:nvPr>
            <p:ph type="sldNum" sz="quarter" idx="10"/>
          </p:nvPr>
        </p:nvSpPr>
        <p:spPr/>
        <p:txBody>
          <a:bodyPr/>
          <a:lstStyle/>
          <a:p>
            <a:fld id="{8A9FFE6D-10CA-4CDD-B0E4-D73DC88ADAF6}" type="slidenum">
              <a:rPr lang="es-ES" smtClean="0"/>
              <a:pPr/>
              <a:t>9</a:t>
            </a:fld>
            <a:endParaRPr lang="es-ES"/>
          </a:p>
        </p:txBody>
      </p:sp>
    </p:spTree>
    <p:extLst>
      <p:ext uri="{BB962C8B-B14F-4D97-AF65-F5344CB8AC3E}">
        <p14:creationId xmlns:p14="http://schemas.microsoft.com/office/powerpoint/2010/main" val="1088798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Rectángulo redondeado"/>
          <p:cNvSpPr/>
          <p:nvPr userDrawn="1"/>
        </p:nvSpPr>
        <p:spPr>
          <a:xfrm>
            <a:off x="215516" y="1052736"/>
            <a:ext cx="8712968" cy="1872208"/>
          </a:xfrm>
          <a:prstGeom prst="roundRect">
            <a:avLst/>
          </a:prstGeom>
          <a:solidFill>
            <a:srgbClr val="0000FF"/>
          </a:solidFill>
          <a:ln>
            <a:noFill/>
          </a:ln>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0" dirty="0">
              <a:latin typeface="Calibri" pitchFamily="34" charset="0"/>
            </a:endParaRPr>
          </a:p>
        </p:txBody>
      </p:sp>
      <p:sp>
        <p:nvSpPr>
          <p:cNvPr id="3" name="2 Subtítulo"/>
          <p:cNvSpPr>
            <a:spLocks noGrp="1"/>
          </p:cNvSpPr>
          <p:nvPr>
            <p:ph type="subTitle" idx="1"/>
          </p:nvPr>
        </p:nvSpPr>
        <p:spPr>
          <a:xfrm>
            <a:off x="1371600" y="3356992"/>
            <a:ext cx="6400800" cy="1512168"/>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modificar el estilo de subtítulo del patrón</a:t>
            </a:r>
          </a:p>
        </p:txBody>
      </p:sp>
      <p:pic>
        <p:nvPicPr>
          <p:cNvPr id="12291" name="Picture 3" descr="C:\Users\MI PC\Dropbox\GIEM - licenses\GIEM_logo_color.jpg"/>
          <p:cNvPicPr>
            <a:picLocks noChangeAspect="1" noChangeArrowheads="1"/>
          </p:cNvPicPr>
          <p:nvPr userDrawn="1"/>
        </p:nvPicPr>
        <p:blipFill>
          <a:blip r:embed="rId2" cstate="print"/>
          <a:srcRect/>
          <a:stretch>
            <a:fillRect/>
          </a:stretch>
        </p:blipFill>
        <p:spPr bwMode="auto">
          <a:xfrm>
            <a:off x="6192688" y="5848601"/>
            <a:ext cx="2771800" cy="820759"/>
          </a:xfrm>
          <a:prstGeom prst="rect">
            <a:avLst/>
          </a:prstGeom>
          <a:noFill/>
        </p:spPr>
      </p:pic>
      <p:sp>
        <p:nvSpPr>
          <p:cNvPr id="2" name="1 Título"/>
          <p:cNvSpPr>
            <a:spLocks noGrp="1"/>
          </p:cNvSpPr>
          <p:nvPr>
            <p:ph type="ctrTitle"/>
          </p:nvPr>
        </p:nvSpPr>
        <p:spPr>
          <a:xfrm>
            <a:off x="685800" y="1238895"/>
            <a:ext cx="7772400" cy="1470025"/>
          </a:xfrm>
        </p:spPr>
        <p:txBody>
          <a:bodyPr/>
          <a:lstStyle>
            <a:lvl1pPr>
              <a:defRPr b="0">
                <a:solidFill>
                  <a:schemeClr val="bg1"/>
                </a:solidFill>
              </a:defRPr>
            </a:lvl1pPr>
          </a:lstStyle>
          <a:p>
            <a:r>
              <a:rPr lang="es-ES" dirty="0"/>
              <a:t>Haga clic para modificar el estilo de título del patrón</a:t>
            </a:r>
          </a:p>
        </p:txBody>
      </p:sp>
      <p:pic>
        <p:nvPicPr>
          <p:cNvPr id="8" name="Picture 2" descr="http://www.upv.es/perfiles/pas-pdi/imagenes/marca_UPV_principal_negro150.png"/>
          <p:cNvPicPr>
            <a:picLocks noChangeAspect="1" noChangeArrowheads="1"/>
          </p:cNvPicPr>
          <p:nvPr userDrawn="1"/>
        </p:nvPicPr>
        <p:blipFill>
          <a:blip r:embed="rId3" cstate="print"/>
          <a:srcRect/>
          <a:stretch>
            <a:fillRect/>
          </a:stretch>
        </p:blipFill>
        <p:spPr bwMode="auto">
          <a:xfrm>
            <a:off x="199228" y="5805264"/>
            <a:ext cx="2323671" cy="82080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8" name="7 Rectángulo"/>
          <p:cNvSpPr/>
          <p:nvPr userDrawn="1"/>
        </p:nvSpPr>
        <p:spPr>
          <a:xfrm>
            <a:off x="0" y="0"/>
            <a:ext cx="9144000" cy="864096"/>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a:xfrm>
            <a:off x="251520" y="-18256"/>
            <a:ext cx="8568952" cy="998984"/>
          </a:xfrm>
        </p:spPr>
        <p:txBody>
          <a:bodyPr>
            <a:noAutofit/>
          </a:bodyPr>
          <a:lstStyle>
            <a:lvl1pPr algn="l">
              <a:defRPr sz="3000">
                <a:solidFill>
                  <a:schemeClr val="bg1"/>
                </a:solidFill>
              </a:defRPr>
            </a:lvl1pPr>
          </a:lstStyle>
          <a:p>
            <a:r>
              <a:rPr lang="es-ES" dirty="0"/>
              <a:t>Haga clic para modificar el estilo de título del patrón</a:t>
            </a:r>
          </a:p>
        </p:txBody>
      </p:sp>
      <p:sp>
        <p:nvSpPr>
          <p:cNvPr id="3" name="2 Marcador de contenido"/>
          <p:cNvSpPr>
            <a:spLocks noGrp="1"/>
          </p:cNvSpPr>
          <p:nvPr>
            <p:ph idx="1"/>
          </p:nvPr>
        </p:nvSpPr>
        <p:spPr>
          <a:xfrm>
            <a:off x="457200" y="1340768"/>
            <a:ext cx="8229600" cy="4785395"/>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32" name="4 Marcador de pie de página"/>
          <p:cNvSpPr>
            <a:spLocks noGrp="1"/>
          </p:cNvSpPr>
          <p:nvPr>
            <p:ph type="ftr" sz="quarter" idx="3"/>
          </p:nvPr>
        </p:nvSpPr>
        <p:spPr>
          <a:xfrm>
            <a:off x="3124200" y="6381328"/>
            <a:ext cx="2895600" cy="365125"/>
          </a:xfrm>
          <a:prstGeom prst="rect">
            <a:avLst/>
          </a:prstGeom>
        </p:spPr>
        <p:txBody>
          <a:bodyPr vert="horz" lIns="91440" tIns="45720" rIns="91440" bIns="45720" rtlCol="0" anchor="ctr"/>
          <a:lstStyle>
            <a:lvl1pPr algn="ctr">
              <a:defRPr sz="1600" b="1">
                <a:solidFill>
                  <a:schemeClr val="tx1"/>
                </a:solidFill>
              </a:defRPr>
            </a:lvl1pPr>
          </a:lstStyle>
          <a:p>
            <a:r>
              <a:rPr lang="es-ES" dirty="0"/>
              <a:t>Raffaele </a:t>
            </a:r>
            <a:r>
              <a:rPr lang="es-ES" dirty="0" err="1"/>
              <a:t>Vitale</a:t>
            </a:r>
            <a:endParaRPr lang="es-ES" dirty="0"/>
          </a:p>
        </p:txBody>
      </p:sp>
      <p:pic>
        <p:nvPicPr>
          <p:cNvPr id="6146" name="Picture 2" descr="http://www.upv.es/perfiles/pas-pdi/imagenes/marca_UPV_principal_negro150.png"/>
          <p:cNvPicPr>
            <a:picLocks noChangeAspect="1" noChangeArrowheads="1"/>
          </p:cNvPicPr>
          <p:nvPr userDrawn="1"/>
        </p:nvPicPr>
        <p:blipFill>
          <a:blip r:embed="rId2" cstate="print"/>
          <a:srcRect/>
          <a:stretch>
            <a:fillRect/>
          </a:stretch>
        </p:blipFill>
        <p:spPr bwMode="auto">
          <a:xfrm>
            <a:off x="-36512" y="6309320"/>
            <a:ext cx="1426974" cy="504056"/>
          </a:xfrm>
          <a:prstGeom prst="rect">
            <a:avLst/>
          </a:prstGeom>
          <a:noFill/>
        </p:spPr>
      </p:pic>
      <p:pic>
        <p:nvPicPr>
          <p:cNvPr id="1026" name="Picture 2" descr="C:\Users\MI PC\Dropbox\GIEM - licenses\GIEM_logo_negro.jpg"/>
          <p:cNvPicPr>
            <a:picLocks noChangeAspect="1" noChangeArrowheads="1"/>
          </p:cNvPicPr>
          <p:nvPr userDrawn="1"/>
        </p:nvPicPr>
        <p:blipFill>
          <a:blip r:embed="rId3" cstate="print"/>
          <a:srcRect/>
          <a:stretch>
            <a:fillRect/>
          </a:stretch>
        </p:blipFill>
        <p:spPr bwMode="auto">
          <a:xfrm>
            <a:off x="7380312" y="6309320"/>
            <a:ext cx="1702065" cy="504000"/>
          </a:xfrm>
          <a:prstGeom prst="rect">
            <a:avLst/>
          </a:prstGeom>
          <a:noFill/>
        </p:spPr>
      </p:pic>
      <p:cxnSp>
        <p:nvCxnSpPr>
          <p:cNvPr id="12" name="11 Conector recto"/>
          <p:cNvCxnSpPr/>
          <p:nvPr userDrawn="1"/>
        </p:nvCxnSpPr>
        <p:spPr>
          <a:xfrm>
            <a:off x="0" y="6237312"/>
            <a:ext cx="91440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Autor o presentación</a:t>
            </a:r>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DC244A-FD3A-419A-A739-5D41D453BABC}" type="slidenum">
              <a:rPr lang="es-ES" smtClean="0"/>
              <a:pPr/>
              <a:t>‹N›</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9.emf"/><Relationship Id="rId7"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23.emf"/></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13.emf"/><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5.emf"/><Relationship Id="rId7"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6.emf"/><Relationship Id="rId9"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287524" y="3356992"/>
            <a:ext cx="8568952" cy="1512168"/>
          </a:xfrm>
        </p:spPr>
        <p:txBody>
          <a:bodyPr/>
          <a:lstStyle/>
          <a:p>
            <a:r>
              <a:rPr lang="es-ES_tradnl" dirty="0"/>
              <a:t>Raffaele </a:t>
            </a:r>
            <a:r>
              <a:rPr lang="es-ES_tradnl" dirty="0" err="1"/>
              <a:t>Vitale</a:t>
            </a:r>
            <a:r>
              <a:rPr lang="es-ES_tradnl" dirty="0"/>
              <a:t>, </a:t>
            </a:r>
            <a:r>
              <a:rPr lang="es-ES_tradnl" dirty="0" err="1"/>
              <a:t>Onno</a:t>
            </a:r>
            <a:r>
              <a:rPr lang="es-ES_tradnl" dirty="0"/>
              <a:t> E. de </a:t>
            </a:r>
            <a:r>
              <a:rPr lang="es-ES_tradnl" dirty="0" err="1"/>
              <a:t>Noord</a:t>
            </a:r>
            <a:r>
              <a:rPr lang="es-ES_tradnl" dirty="0"/>
              <a:t>, Johan A. </a:t>
            </a:r>
            <a:r>
              <a:rPr lang="es-ES_tradnl" dirty="0" err="1"/>
              <a:t>Westerhuis</a:t>
            </a:r>
            <a:r>
              <a:rPr lang="es-ES_tradnl" dirty="0"/>
              <a:t>, Age K. </a:t>
            </a:r>
            <a:r>
              <a:rPr lang="es-ES_tradnl" dirty="0" err="1"/>
              <a:t>Smilde</a:t>
            </a:r>
            <a:r>
              <a:rPr lang="es-ES_tradnl" dirty="0"/>
              <a:t>, Alberto Ferrer</a:t>
            </a:r>
          </a:p>
        </p:txBody>
      </p:sp>
      <p:sp>
        <p:nvSpPr>
          <p:cNvPr id="3" name="2 Título"/>
          <p:cNvSpPr>
            <a:spLocks noGrp="1"/>
          </p:cNvSpPr>
          <p:nvPr>
            <p:ph type="ctrTitle"/>
          </p:nvPr>
        </p:nvSpPr>
        <p:spPr/>
        <p:txBody>
          <a:bodyPr>
            <a:noAutofit/>
          </a:bodyPr>
          <a:lstStyle/>
          <a:p>
            <a:r>
              <a:rPr lang="es-ES_tradnl" sz="3200" dirty="0"/>
              <a:t>A novel multi-set data </a:t>
            </a:r>
            <a:r>
              <a:rPr lang="es-ES_tradnl" sz="3200" dirty="0" err="1"/>
              <a:t>analysis</a:t>
            </a:r>
            <a:r>
              <a:rPr lang="es-ES_tradnl" sz="3200" dirty="0"/>
              <a:t> </a:t>
            </a:r>
            <a:r>
              <a:rPr lang="es-ES_tradnl" sz="3200" dirty="0" err="1"/>
              <a:t>approach</a:t>
            </a:r>
            <a:r>
              <a:rPr lang="es-ES_tradnl" sz="3200" dirty="0"/>
              <a:t> </a:t>
            </a:r>
            <a:r>
              <a:rPr lang="es-ES_tradnl" sz="3200" dirty="0" err="1"/>
              <a:t>for</a:t>
            </a:r>
            <a:r>
              <a:rPr lang="es-ES_tradnl" sz="3200" dirty="0"/>
              <a:t> </a:t>
            </a:r>
            <a:r>
              <a:rPr lang="es-ES_tradnl" sz="3200" dirty="0" err="1"/>
              <a:t>enhancing</a:t>
            </a:r>
            <a:r>
              <a:rPr lang="es-ES_tradnl" sz="3200" dirty="0"/>
              <a:t> industrial </a:t>
            </a:r>
            <a:r>
              <a:rPr lang="es-ES_tradnl" sz="3200" dirty="0" err="1"/>
              <a:t>process</a:t>
            </a:r>
            <a:r>
              <a:rPr lang="es-ES_tradnl" sz="3200" dirty="0"/>
              <a:t> </a:t>
            </a:r>
            <a:r>
              <a:rPr lang="es-ES_tradnl" sz="3200" dirty="0" err="1"/>
              <a:t>understanding</a:t>
            </a:r>
            <a:r>
              <a:rPr lang="es-ES_tradnl" sz="3200" dirty="0"/>
              <a:t> and </a:t>
            </a:r>
            <a:r>
              <a:rPr lang="es-ES_tradnl" sz="3200" dirty="0" err="1"/>
              <a:t>troubleshooting</a:t>
            </a:r>
            <a:r>
              <a:rPr lang="es-ES_tradnl" sz="3200" dirty="0"/>
              <a:t> </a:t>
            </a:r>
            <a:endParaRPr lang="es-ES" sz="3200" dirty="0"/>
          </a:p>
        </p:txBody>
      </p:sp>
      <p:grpSp>
        <p:nvGrpSpPr>
          <p:cNvPr id="6" name="Group 5"/>
          <p:cNvGrpSpPr/>
          <p:nvPr/>
        </p:nvGrpSpPr>
        <p:grpSpPr>
          <a:xfrm>
            <a:off x="2549260" y="5647278"/>
            <a:ext cx="3535297" cy="1098965"/>
            <a:chOff x="2798480" y="4786381"/>
            <a:chExt cx="3535297" cy="1098965"/>
          </a:xfrm>
        </p:grpSpPr>
        <p:pic>
          <p:nvPicPr>
            <p:cNvPr id="7" name="Picture 6" descr="Shell 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0197" y="4786381"/>
              <a:ext cx="660400" cy="609600"/>
            </a:xfrm>
            <a:prstGeom prst="rect">
              <a:avLst/>
            </a:prstGeom>
          </p:spPr>
        </p:pic>
        <p:pic>
          <p:nvPicPr>
            <p:cNvPr id="8" name="Picture 7" descr="uva®merken_ENG.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8480" y="5487968"/>
              <a:ext cx="3535297" cy="397378"/>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8" name="Gruppo 167"/>
          <p:cNvGrpSpPr/>
          <p:nvPr/>
        </p:nvGrpSpPr>
        <p:grpSpPr>
          <a:xfrm>
            <a:off x="150359" y="1033319"/>
            <a:ext cx="8541698" cy="5008990"/>
            <a:chOff x="179512" y="1045473"/>
            <a:chExt cx="8541698" cy="5008990"/>
          </a:xfrm>
        </p:grpSpPr>
        <p:grpSp>
          <p:nvGrpSpPr>
            <p:cNvPr id="143" name="Gruppo 142"/>
            <p:cNvGrpSpPr/>
            <p:nvPr/>
          </p:nvGrpSpPr>
          <p:grpSpPr>
            <a:xfrm>
              <a:off x="179512" y="1556792"/>
              <a:ext cx="3268573" cy="714401"/>
              <a:chOff x="464491" y="1680997"/>
              <a:chExt cx="4677751" cy="1022400"/>
            </a:xfrm>
          </p:grpSpPr>
          <p:sp>
            <p:nvSpPr>
              <p:cNvPr id="144" name="Rettangolo 10"/>
              <p:cNvSpPr/>
              <p:nvPr/>
            </p:nvSpPr>
            <p:spPr>
              <a:xfrm>
                <a:off x="464491" y="1680997"/>
                <a:ext cx="2234104" cy="667977"/>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solidFill>
                      <a:schemeClr val="tx1"/>
                    </a:solidFill>
                    <a:latin typeface="Helvetica" charset="0"/>
                    <a:ea typeface="Helvetica" charset="0"/>
                    <a:cs typeface="Helvetica" charset="0"/>
                  </a:rPr>
                  <a:t>X</a:t>
                </a:r>
                <a:r>
                  <a:rPr lang="it-IT" baseline="-25000" dirty="0">
                    <a:solidFill>
                      <a:schemeClr val="tx1"/>
                    </a:solidFill>
                    <a:latin typeface="Helvetica" charset="0"/>
                    <a:ea typeface="Helvetica" charset="0"/>
                    <a:cs typeface="Helvetica" charset="0"/>
                  </a:rPr>
                  <a:t>1</a:t>
                </a:r>
              </a:p>
            </p:txBody>
          </p:sp>
          <p:sp>
            <p:nvSpPr>
              <p:cNvPr id="145" name="Rettangolo 10"/>
              <p:cNvSpPr/>
              <p:nvPr/>
            </p:nvSpPr>
            <p:spPr>
              <a:xfrm>
                <a:off x="2906642" y="1680997"/>
                <a:ext cx="2235600" cy="10224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solidFill>
                      <a:schemeClr val="tx1"/>
                    </a:solidFill>
                    <a:latin typeface="Helvetica" charset="0"/>
                    <a:ea typeface="Helvetica" charset="0"/>
                    <a:cs typeface="Helvetica" charset="0"/>
                  </a:rPr>
                  <a:t>X</a:t>
                </a:r>
                <a:r>
                  <a:rPr lang="it-IT" baseline="-25000" dirty="0">
                    <a:solidFill>
                      <a:schemeClr val="tx1"/>
                    </a:solidFill>
                    <a:latin typeface="Helvetica" charset="0"/>
                    <a:ea typeface="Helvetica" charset="0"/>
                    <a:cs typeface="Helvetica" charset="0"/>
                  </a:rPr>
                  <a:t>2</a:t>
                </a:r>
              </a:p>
            </p:txBody>
          </p:sp>
        </p:grpSp>
        <p:grpSp>
          <p:nvGrpSpPr>
            <p:cNvPr id="146" name="Gruppo 145"/>
            <p:cNvGrpSpPr/>
            <p:nvPr/>
          </p:nvGrpSpPr>
          <p:grpSpPr>
            <a:xfrm>
              <a:off x="4548171" y="1556792"/>
              <a:ext cx="3268574" cy="537169"/>
              <a:chOff x="5539394" y="871958"/>
              <a:chExt cx="3268574" cy="537169"/>
            </a:xfrm>
          </p:grpSpPr>
          <p:sp>
            <p:nvSpPr>
              <p:cNvPr id="147" name="Rettangolo 10"/>
              <p:cNvSpPr/>
              <p:nvPr/>
            </p:nvSpPr>
            <p:spPr>
              <a:xfrm>
                <a:off x="5539394" y="871958"/>
                <a:ext cx="1561078" cy="537169"/>
              </a:xfrm>
              <a:prstGeom prst="rect">
                <a:avLst/>
              </a:prstGeom>
              <a:pattFill prst="pct50">
                <a:fgClr>
                  <a:srgbClr val="0000FF"/>
                </a:fgClr>
                <a:bgClr>
                  <a:schemeClr val="bg1"/>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solidFill>
                      <a:schemeClr val="tx1"/>
                    </a:solidFill>
                    <a:latin typeface="Helvetica" charset="0"/>
                    <a:ea typeface="Helvetica" charset="0"/>
                    <a:cs typeface="Helvetica" charset="0"/>
                  </a:rPr>
                  <a:t>X</a:t>
                </a:r>
                <a:r>
                  <a:rPr lang="it-IT" baseline="-25000" dirty="0">
                    <a:solidFill>
                      <a:schemeClr val="tx1"/>
                    </a:solidFill>
                    <a:latin typeface="Helvetica" charset="0"/>
                    <a:ea typeface="Helvetica" charset="0"/>
                    <a:cs typeface="Helvetica" charset="0"/>
                  </a:rPr>
                  <a:t>1</a:t>
                </a:r>
              </a:p>
            </p:txBody>
          </p:sp>
          <p:sp>
            <p:nvSpPr>
              <p:cNvPr id="148" name="Rettangolo 10"/>
              <p:cNvSpPr/>
              <p:nvPr/>
            </p:nvSpPr>
            <p:spPr>
              <a:xfrm>
                <a:off x="7245845" y="871958"/>
                <a:ext cx="1562123" cy="389123"/>
              </a:xfrm>
              <a:prstGeom prst="rect">
                <a:avLst/>
              </a:prstGeom>
              <a:pattFill prst="pct50">
                <a:fgClr>
                  <a:srgbClr val="FF0000"/>
                </a:fgClr>
                <a:bgClr>
                  <a:schemeClr val="bg1"/>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solidFill>
                      <a:schemeClr val="tx1"/>
                    </a:solidFill>
                    <a:latin typeface="Helvetica" charset="0"/>
                    <a:ea typeface="Helvetica" charset="0"/>
                    <a:cs typeface="Helvetica" charset="0"/>
                  </a:rPr>
                  <a:t>X</a:t>
                </a:r>
                <a:r>
                  <a:rPr lang="it-IT" baseline="-25000" dirty="0">
                    <a:solidFill>
                      <a:schemeClr val="tx1"/>
                    </a:solidFill>
                    <a:latin typeface="Helvetica" charset="0"/>
                    <a:ea typeface="Helvetica" charset="0"/>
                    <a:cs typeface="Helvetica" charset="0"/>
                  </a:rPr>
                  <a:t>2</a:t>
                </a:r>
              </a:p>
            </p:txBody>
          </p:sp>
        </p:grpSp>
        <p:cxnSp>
          <p:nvCxnSpPr>
            <p:cNvPr id="149" name="Connettore 2 148"/>
            <p:cNvCxnSpPr/>
            <p:nvPr/>
          </p:nvCxnSpPr>
          <p:spPr>
            <a:xfrm>
              <a:off x="960051" y="2149749"/>
              <a:ext cx="432597" cy="6585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Connettore 2 149"/>
            <p:cNvCxnSpPr/>
            <p:nvPr/>
          </p:nvCxnSpPr>
          <p:spPr>
            <a:xfrm flipH="1">
              <a:off x="2000031" y="2413180"/>
              <a:ext cx="666993" cy="39513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1" name="CasellaDiTesto 150"/>
            <p:cNvSpPr txBox="1"/>
            <p:nvPr/>
          </p:nvSpPr>
          <p:spPr>
            <a:xfrm>
              <a:off x="1311474" y="2910859"/>
              <a:ext cx="769731" cy="451623"/>
            </a:xfrm>
            <a:prstGeom prst="rect">
              <a:avLst/>
            </a:prstGeom>
            <a:noFill/>
          </p:spPr>
          <p:txBody>
            <a:bodyPr wrap="none" rtlCol="0">
              <a:spAutoFit/>
            </a:bodyPr>
            <a:lstStyle/>
            <a:p>
              <a:pPr algn="ctr"/>
              <a:r>
                <a:rPr lang="it-IT" dirty="0"/>
                <a:t>Common</a:t>
              </a:r>
            </a:p>
            <a:p>
              <a:pPr algn="ctr"/>
              <a:r>
                <a:rPr lang="it-IT" dirty="0" err="1"/>
                <a:t>variability</a:t>
              </a:r>
              <a:endParaRPr lang="it-IT" dirty="0"/>
            </a:p>
          </p:txBody>
        </p:sp>
        <p:cxnSp>
          <p:nvCxnSpPr>
            <p:cNvPr id="152" name="Connettore 2 151"/>
            <p:cNvCxnSpPr/>
            <p:nvPr/>
          </p:nvCxnSpPr>
          <p:spPr>
            <a:xfrm>
              <a:off x="2667024" y="2413180"/>
              <a:ext cx="397900" cy="11050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3" name="CasellaDiTesto 152"/>
            <p:cNvSpPr txBox="1"/>
            <p:nvPr/>
          </p:nvSpPr>
          <p:spPr>
            <a:xfrm>
              <a:off x="2667024" y="3541909"/>
              <a:ext cx="850512" cy="451623"/>
            </a:xfrm>
            <a:prstGeom prst="rect">
              <a:avLst/>
            </a:prstGeom>
            <a:noFill/>
          </p:spPr>
          <p:txBody>
            <a:bodyPr wrap="none" rtlCol="0">
              <a:spAutoFit/>
            </a:bodyPr>
            <a:lstStyle/>
            <a:p>
              <a:pPr algn="ctr"/>
              <a:r>
                <a:rPr lang="it-IT" dirty="0" err="1"/>
                <a:t>Distinctive</a:t>
              </a:r>
              <a:r>
                <a:rPr lang="it-IT" dirty="0"/>
                <a:t> </a:t>
              </a:r>
            </a:p>
            <a:p>
              <a:pPr algn="ctr"/>
              <a:r>
                <a:rPr lang="it-IT" dirty="0" err="1"/>
                <a:t>variability</a:t>
              </a:r>
              <a:endParaRPr lang="it-IT" dirty="0"/>
            </a:p>
          </p:txBody>
        </p:sp>
        <p:cxnSp>
          <p:nvCxnSpPr>
            <p:cNvPr id="154" name="Connettore 2 153"/>
            <p:cNvCxnSpPr/>
            <p:nvPr/>
          </p:nvCxnSpPr>
          <p:spPr>
            <a:xfrm>
              <a:off x="5318224" y="2149749"/>
              <a:ext cx="432597" cy="6585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Connettore 2 154"/>
            <p:cNvCxnSpPr/>
            <p:nvPr/>
          </p:nvCxnSpPr>
          <p:spPr>
            <a:xfrm flipH="1">
              <a:off x="6358204" y="2413180"/>
              <a:ext cx="666993" cy="39513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6" name="CasellaDiTesto 155"/>
            <p:cNvSpPr txBox="1"/>
            <p:nvPr/>
          </p:nvSpPr>
          <p:spPr>
            <a:xfrm>
              <a:off x="5669647" y="2910859"/>
              <a:ext cx="769731" cy="451623"/>
            </a:xfrm>
            <a:prstGeom prst="rect">
              <a:avLst/>
            </a:prstGeom>
            <a:noFill/>
          </p:spPr>
          <p:txBody>
            <a:bodyPr wrap="none" rtlCol="0">
              <a:spAutoFit/>
            </a:bodyPr>
            <a:lstStyle/>
            <a:p>
              <a:pPr algn="ctr"/>
              <a:r>
                <a:rPr lang="it-IT" dirty="0"/>
                <a:t>Common</a:t>
              </a:r>
            </a:p>
            <a:p>
              <a:pPr algn="ctr"/>
              <a:r>
                <a:rPr lang="it-IT" dirty="0" err="1"/>
                <a:t>variability</a:t>
              </a:r>
              <a:endParaRPr lang="it-IT" dirty="0"/>
            </a:p>
          </p:txBody>
        </p:sp>
        <p:cxnSp>
          <p:nvCxnSpPr>
            <p:cNvPr id="157" name="Connettore 2 156"/>
            <p:cNvCxnSpPr/>
            <p:nvPr/>
          </p:nvCxnSpPr>
          <p:spPr>
            <a:xfrm>
              <a:off x="7025197" y="2413180"/>
              <a:ext cx="397900" cy="11050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8" name="CasellaDiTesto 157"/>
            <p:cNvSpPr txBox="1"/>
            <p:nvPr/>
          </p:nvSpPr>
          <p:spPr>
            <a:xfrm>
              <a:off x="7025197" y="3541909"/>
              <a:ext cx="850512" cy="451623"/>
            </a:xfrm>
            <a:prstGeom prst="rect">
              <a:avLst/>
            </a:prstGeom>
            <a:noFill/>
          </p:spPr>
          <p:txBody>
            <a:bodyPr wrap="none" rtlCol="0">
              <a:spAutoFit/>
            </a:bodyPr>
            <a:lstStyle/>
            <a:p>
              <a:pPr algn="ctr"/>
              <a:r>
                <a:rPr lang="it-IT" dirty="0" err="1"/>
                <a:t>Distinctive</a:t>
              </a:r>
              <a:r>
                <a:rPr lang="it-IT" dirty="0"/>
                <a:t> </a:t>
              </a:r>
            </a:p>
            <a:p>
              <a:pPr algn="ctr"/>
              <a:r>
                <a:rPr lang="it-IT" dirty="0" err="1"/>
                <a:t>variability</a:t>
              </a:r>
              <a:endParaRPr lang="it-IT" dirty="0"/>
            </a:p>
          </p:txBody>
        </p:sp>
        <p:cxnSp>
          <p:nvCxnSpPr>
            <p:cNvPr id="159" name="Connettore 2 158"/>
            <p:cNvCxnSpPr/>
            <p:nvPr/>
          </p:nvCxnSpPr>
          <p:spPr>
            <a:xfrm>
              <a:off x="3064924" y="4252612"/>
              <a:ext cx="1719605" cy="5186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Connettore 2 159"/>
            <p:cNvCxnSpPr/>
            <p:nvPr/>
          </p:nvCxnSpPr>
          <p:spPr>
            <a:xfrm flipH="1">
              <a:off x="5318224" y="4252612"/>
              <a:ext cx="2104873" cy="5186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1" name="CasellaDiTesto 160"/>
            <p:cNvSpPr txBox="1"/>
            <p:nvPr/>
          </p:nvSpPr>
          <p:spPr>
            <a:xfrm>
              <a:off x="4158023" y="4865881"/>
              <a:ext cx="1786707" cy="923330"/>
            </a:xfrm>
            <a:prstGeom prst="rect">
              <a:avLst/>
            </a:prstGeom>
            <a:noFill/>
            <a:ln w="50800">
              <a:solidFill>
                <a:schemeClr val="tx1"/>
              </a:solidFill>
            </a:ln>
          </p:spPr>
          <p:txBody>
            <a:bodyPr wrap="none" rtlCol="0">
              <a:spAutoFit/>
            </a:bodyPr>
            <a:lstStyle/>
            <a:p>
              <a:pPr algn="ctr"/>
              <a:r>
                <a:rPr lang="it-IT" dirty="0"/>
                <a:t>Common </a:t>
              </a:r>
            </a:p>
            <a:p>
              <a:pPr algn="ctr"/>
              <a:r>
                <a:rPr lang="it-IT" i="1" dirty="0" err="1"/>
                <a:t>within-distinctive</a:t>
              </a:r>
              <a:endParaRPr lang="it-IT" i="1" dirty="0"/>
            </a:p>
            <a:p>
              <a:pPr algn="ctr"/>
              <a:r>
                <a:rPr lang="it-IT" dirty="0" err="1"/>
                <a:t>variability</a:t>
              </a:r>
              <a:endParaRPr lang="it-IT" dirty="0"/>
            </a:p>
          </p:txBody>
        </p:sp>
        <p:cxnSp>
          <p:nvCxnSpPr>
            <p:cNvPr id="162" name="Connettore 2 161"/>
            <p:cNvCxnSpPr/>
            <p:nvPr/>
          </p:nvCxnSpPr>
          <p:spPr>
            <a:xfrm flipH="1">
              <a:off x="2799051" y="4260500"/>
              <a:ext cx="265873" cy="83908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Connettore 2 162"/>
            <p:cNvCxnSpPr/>
            <p:nvPr/>
          </p:nvCxnSpPr>
          <p:spPr>
            <a:xfrm>
              <a:off x="7423097" y="4252612"/>
              <a:ext cx="265873" cy="83908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4" name="CasellaDiTesto 163"/>
            <p:cNvSpPr txBox="1"/>
            <p:nvPr/>
          </p:nvSpPr>
          <p:spPr>
            <a:xfrm>
              <a:off x="1766817" y="5131133"/>
              <a:ext cx="2064476" cy="923330"/>
            </a:xfrm>
            <a:prstGeom prst="rect">
              <a:avLst/>
            </a:prstGeom>
            <a:noFill/>
          </p:spPr>
          <p:txBody>
            <a:bodyPr wrap="none" rtlCol="0">
              <a:spAutoFit/>
            </a:bodyPr>
            <a:lstStyle/>
            <a:p>
              <a:pPr algn="ctr"/>
              <a:r>
                <a:rPr lang="it-IT" dirty="0" err="1"/>
                <a:t>Distinctive</a:t>
              </a:r>
              <a:r>
                <a:rPr lang="it-IT" dirty="0"/>
                <a:t> </a:t>
              </a:r>
            </a:p>
            <a:p>
              <a:pPr algn="ctr"/>
              <a:r>
                <a:rPr lang="it-IT" i="1" dirty="0" err="1"/>
                <a:t>between-distinctive</a:t>
              </a:r>
              <a:r>
                <a:rPr lang="it-IT" dirty="0"/>
                <a:t> </a:t>
              </a:r>
            </a:p>
            <a:p>
              <a:pPr algn="ctr"/>
              <a:r>
                <a:rPr lang="it-IT" dirty="0" err="1"/>
                <a:t>variability</a:t>
              </a:r>
              <a:endParaRPr lang="it-IT" dirty="0"/>
            </a:p>
          </p:txBody>
        </p:sp>
        <p:sp>
          <p:nvSpPr>
            <p:cNvPr id="165" name="CasellaDiTesto 164"/>
            <p:cNvSpPr txBox="1"/>
            <p:nvPr/>
          </p:nvSpPr>
          <p:spPr>
            <a:xfrm>
              <a:off x="6656735" y="5131132"/>
              <a:ext cx="2064475" cy="923330"/>
            </a:xfrm>
            <a:prstGeom prst="rect">
              <a:avLst/>
            </a:prstGeom>
            <a:noFill/>
          </p:spPr>
          <p:txBody>
            <a:bodyPr wrap="none" rtlCol="0">
              <a:spAutoFit/>
            </a:bodyPr>
            <a:lstStyle/>
            <a:p>
              <a:pPr algn="ctr"/>
              <a:r>
                <a:rPr lang="it-IT" dirty="0" err="1"/>
                <a:t>Distinctive</a:t>
              </a:r>
              <a:r>
                <a:rPr lang="it-IT" dirty="0"/>
                <a:t> </a:t>
              </a:r>
            </a:p>
            <a:p>
              <a:pPr algn="ctr"/>
              <a:r>
                <a:rPr lang="it-IT" i="1" dirty="0" err="1"/>
                <a:t>between-distinctive</a:t>
              </a:r>
              <a:r>
                <a:rPr lang="it-IT" dirty="0"/>
                <a:t> </a:t>
              </a:r>
            </a:p>
            <a:p>
              <a:pPr algn="ctr"/>
              <a:r>
                <a:rPr lang="it-IT" dirty="0" err="1"/>
                <a:t>variability</a:t>
              </a:r>
              <a:endParaRPr lang="it-IT" dirty="0"/>
            </a:p>
          </p:txBody>
        </p:sp>
        <p:sp>
          <p:nvSpPr>
            <p:cNvPr id="166" name="CasellaDiTesto 165"/>
            <p:cNvSpPr txBox="1"/>
            <p:nvPr/>
          </p:nvSpPr>
          <p:spPr>
            <a:xfrm>
              <a:off x="1429199" y="1045473"/>
              <a:ext cx="764954" cy="369332"/>
            </a:xfrm>
            <a:prstGeom prst="rect">
              <a:avLst/>
            </a:prstGeom>
            <a:noFill/>
          </p:spPr>
          <p:txBody>
            <a:bodyPr wrap="none" rtlCol="0">
              <a:spAutoFit/>
            </a:bodyPr>
            <a:lstStyle/>
            <a:p>
              <a:pPr algn="ctr"/>
              <a:r>
                <a:rPr lang="it-IT" b="1" dirty="0"/>
                <a:t>Unit 1</a:t>
              </a:r>
            </a:p>
          </p:txBody>
        </p:sp>
        <p:sp>
          <p:nvSpPr>
            <p:cNvPr id="167" name="CasellaDiTesto 166"/>
            <p:cNvSpPr txBox="1"/>
            <p:nvPr/>
          </p:nvSpPr>
          <p:spPr>
            <a:xfrm>
              <a:off x="5797895" y="1045473"/>
              <a:ext cx="764954" cy="369332"/>
            </a:xfrm>
            <a:prstGeom prst="rect">
              <a:avLst/>
            </a:prstGeom>
            <a:noFill/>
          </p:spPr>
          <p:txBody>
            <a:bodyPr wrap="none" rtlCol="0">
              <a:spAutoFit/>
            </a:bodyPr>
            <a:lstStyle/>
            <a:p>
              <a:pPr algn="ctr"/>
              <a:r>
                <a:rPr lang="it-IT" b="1" dirty="0"/>
                <a:t>Unit 2</a:t>
              </a:r>
            </a:p>
          </p:txBody>
        </p:sp>
      </p:grpSp>
      <p:sp>
        <p:nvSpPr>
          <p:cNvPr id="169" name="1 Título"/>
          <p:cNvSpPr>
            <a:spLocks noGrp="1"/>
          </p:cNvSpPr>
          <p:nvPr>
            <p:ph type="title"/>
          </p:nvPr>
        </p:nvSpPr>
        <p:spPr>
          <a:xfrm>
            <a:off x="251520" y="-18256"/>
            <a:ext cx="8568952" cy="998984"/>
          </a:xfrm>
        </p:spPr>
        <p:txBody>
          <a:bodyPr/>
          <a:lstStyle/>
          <a:p>
            <a:r>
              <a:rPr lang="es-ES_tradnl" dirty="0" err="1"/>
              <a:t>Combining</a:t>
            </a:r>
            <a:r>
              <a:rPr lang="es-ES_tradnl" dirty="0"/>
              <a:t> data </a:t>
            </a:r>
            <a:r>
              <a:rPr lang="es-ES_tradnl" dirty="0" err="1"/>
              <a:t>from</a:t>
            </a:r>
            <a:r>
              <a:rPr lang="es-ES_tradnl" dirty="0"/>
              <a:t> </a:t>
            </a:r>
            <a:r>
              <a:rPr lang="es-ES_tradnl" dirty="0" err="1"/>
              <a:t>two</a:t>
            </a:r>
            <a:r>
              <a:rPr lang="es-ES_tradnl" dirty="0"/>
              <a:t> </a:t>
            </a:r>
            <a:r>
              <a:rPr lang="es-ES_tradnl" dirty="0" err="1"/>
              <a:t>reacting</a:t>
            </a:r>
            <a:r>
              <a:rPr lang="es-ES_tradnl" dirty="0"/>
              <a:t> </a:t>
            </a:r>
            <a:r>
              <a:rPr lang="es-ES_tradnl" dirty="0" err="1"/>
              <a:t>units</a:t>
            </a:r>
            <a:endParaRPr lang="es-ES" dirty="0"/>
          </a:p>
        </p:txBody>
      </p:sp>
      <p:grpSp>
        <p:nvGrpSpPr>
          <p:cNvPr id="30" name="Group 10"/>
          <p:cNvGrpSpPr>
            <a:grpSpLocks noChangeAspect="1"/>
          </p:cNvGrpSpPr>
          <p:nvPr/>
        </p:nvGrpSpPr>
        <p:grpSpPr>
          <a:xfrm>
            <a:off x="2699468" y="6295509"/>
            <a:ext cx="3745064" cy="522801"/>
            <a:chOff x="4240197" y="4786381"/>
            <a:chExt cx="4366842" cy="609600"/>
          </a:xfrm>
        </p:grpSpPr>
        <p:pic>
          <p:nvPicPr>
            <p:cNvPr id="31" name="Picture 11" descr="Shell 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0197" y="4786381"/>
              <a:ext cx="660400" cy="609600"/>
            </a:xfrm>
            <a:prstGeom prst="rect">
              <a:avLst/>
            </a:prstGeom>
          </p:spPr>
        </p:pic>
        <p:pic>
          <p:nvPicPr>
            <p:cNvPr id="32" name="Picture 12" descr="uva®merken_ENG.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1742" y="4892005"/>
              <a:ext cx="3535297" cy="397378"/>
            </a:xfrm>
            <a:prstGeom prst="rect">
              <a:avLst/>
            </a:prstGeom>
          </p:spPr>
        </p:pic>
      </p:grpSp>
    </p:spTree>
    <p:extLst>
      <p:ext uri="{BB962C8B-B14F-4D97-AF65-F5344CB8AC3E}">
        <p14:creationId xmlns:p14="http://schemas.microsoft.com/office/powerpoint/2010/main" val="2350824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124744"/>
            <a:ext cx="4310023" cy="3240000"/>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977" y="1124744"/>
            <a:ext cx="4310023" cy="3240000"/>
          </a:xfrm>
          <a:prstGeom prst="rect">
            <a:avLst/>
          </a:prstGeom>
        </p:spPr>
      </p:pic>
      <p:sp>
        <p:nvSpPr>
          <p:cNvPr id="169" name="1 Título"/>
          <p:cNvSpPr>
            <a:spLocks noGrp="1"/>
          </p:cNvSpPr>
          <p:nvPr>
            <p:ph type="title"/>
          </p:nvPr>
        </p:nvSpPr>
        <p:spPr>
          <a:xfrm>
            <a:off x="251520" y="-18256"/>
            <a:ext cx="8568952" cy="998984"/>
          </a:xfrm>
        </p:spPr>
        <p:txBody>
          <a:bodyPr/>
          <a:lstStyle/>
          <a:p>
            <a:r>
              <a:rPr lang="es-ES_tradnl" sz="2800" dirty="0" err="1"/>
              <a:t>Unit</a:t>
            </a:r>
            <a:r>
              <a:rPr lang="es-ES_tradnl" sz="2800" dirty="0"/>
              <a:t> 1 + </a:t>
            </a:r>
            <a:r>
              <a:rPr lang="es-ES_tradnl" sz="2800" dirty="0" err="1"/>
              <a:t>Unit</a:t>
            </a:r>
            <a:r>
              <a:rPr lang="es-ES_tradnl" sz="2800" dirty="0"/>
              <a:t> 2: </a:t>
            </a:r>
            <a:r>
              <a:rPr lang="es-ES_tradnl" sz="2800" dirty="0" err="1"/>
              <a:t>common</a:t>
            </a:r>
            <a:r>
              <a:rPr lang="es-ES_tradnl" sz="2800" dirty="0"/>
              <a:t> </a:t>
            </a:r>
            <a:r>
              <a:rPr lang="es-ES_tradnl" sz="2800" i="1" dirty="0" err="1"/>
              <a:t>within-distinctive</a:t>
            </a:r>
            <a:r>
              <a:rPr lang="es-ES_tradnl" sz="2800" dirty="0"/>
              <a:t> </a:t>
            </a:r>
            <a:r>
              <a:rPr lang="es-ES_tradnl" sz="2800" dirty="0" err="1"/>
              <a:t>component</a:t>
            </a:r>
            <a:endParaRPr lang="es-ES" sz="2800" dirty="0"/>
          </a:p>
        </p:txBody>
      </p:sp>
      <p:sp>
        <p:nvSpPr>
          <p:cNvPr id="34" name="CasellaDiTesto 33"/>
          <p:cNvSpPr txBox="1"/>
          <p:nvPr/>
        </p:nvSpPr>
        <p:spPr>
          <a:xfrm>
            <a:off x="2034511" y="909089"/>
            <a:ext cx="764954" cy="369332"/>
          </a:xfrm>
          <a:prstGeom prst="rect">
            <a:avLst/>
          </a:prstGeom>
          <a:noFill/>
        </p:spPr>
        <p:txBody>
          <a:bodyPr wrap="none" rtlCol="0">
            <a:spAutoFit/>
          </a:bodyPr>
          <a:lstStyle/>
          <a:p>
            <a:pPr algn="ctr"/>
            <a:r>
              <a:rPr lang="it-IT" b="1" dirty="0"/>
              <a:t>Unit 1</a:t>
            </a:r>
          </a:p>
        </p:txBody>
      </p:sp>
      <p:sp>
        <p:nvSpPr>
          <p:cNvPr id="35" name="CasellaDiTesto 34"/>
          <p:cNvSpPr txBox="1"/>
          <p:nvPr/>
        </p:nvSpPr>
        <p:spPr>
          <a:xfrm>
            <a:off x="6344535" y="908720"/>
            <a:ext cx="764954" cy="369332"/>
          </a:xfrm>
          <a:prstGeom prst="rect">
            <a:avLst/>
          </a:prstGeom>
          <a:noFill/>
        </p:spPr>
        <p:txBody>
          <a:bodyPr wrap="none" rtlCol="0">
            <a:spAutoFit/>
          </a:bodyPr>
          <a:lstStyle/>
          <a:p>
            <a:pPr algn="ctr"/>
            <a:r>
              <a:rPr lang="it-IT" b="1" dirty="0"/>
              <a:t>Unit 2</a:t>
            </a:r>
          </a:p>
        </p:txBody>
      </p:sp>
      <p:sp>
        <p:nvSpPr>
          <p:cNvPr id="36" name="Rectangle 26"/>
          <p:cNvSpPr/>
          <p:nvPr/>
        </p:nvSpPr>
        <p:spPr>
          <a:xfrm>
            <a:off x="651353" y="1267208"/>
            <a:ext cx="807929" cy="629850"/>
          </a:xfrm>
          <a:prstGeom prst="rect">
            <a:avLst/>
          </a:prstGeom>
          <a:noFill/>
          <a:ln w="38100">
            <a:solidFill>
              <a:srgbClr val="35C13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26"/>
          <p:cNvSpPr/>
          <p:nvPr/>
        </p:nvSpPr>
        <p:spPr>
          <a:xfrm>
            <a:off x="4961377" y="1267208"/>
            <a:ext cx="807929" cy="629850"/>
          </a:xfrm>
          <a:prstGeom prst="rect">
            <a:avLst/>
          </a:prstGeom>
          <a:noFill/>
          <a:ln w="38100">
            <a:solidFill>
              <a:srgbClr val="35C13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10"/>
          <p:cNvGrpSpPr>
            <a:grpSpLocks noChangeAspect="1"/>
          </p:cNvGrpSpPr>
          <p:nvPr/>
        </p:nvGrpSpPr>
        <p:grpSpPr>
          <a:xfrm>
            <a:off x="2699468" y="6295509"/>
            <a:ext cx="3745064" cy="522801"/>
            <a:chOff x="4240197" y="4786381"/>
            <a:chExt cx="4366842" cy="609600"/>
          </a:xfrm>
        </p:grpSpPr>
        <p:pic>
          <p:nvPicPr>
            <p:cNvPr id="11" name="Picture 11" descr="Shell Logo.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0197" y="4786381"/>
              <a:ext cx="660400" cy="609600"/>
            </a:xfrm>
            <a:prstGeom prst="rect">
              <a:avLst/>
            </a:prstGeom>
          </p:spPr>
        </p:pic>
        <p:pic>
          <p:nvPicPr>
            <p:cNvPr id="12" name="Picture 12" descr="uva®merken_ENG.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1742" y="4892005"/>
              <a:ext cx="3535297" cy="397378"/>
            </a:xfrm>
            <a:prstGeom prst="rect">
              <a:avLst/>
            </a:prstGeom>
          </p:spPr>
        </p:pic>
      </p:grpSp>
      <p:pic>
        <p:nvPicPr>
          <p:cNvPr id="13" name="Picture 5" descr="figure1.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39482" y="4560894"/>
            <a:ext cx="2155012" cy="1620000"/>
          </a:xfrm>
          <a:prstGeom prst="rect">
            <a:avLst/>
          </a:prstGeom>
        </p:spPr>
      </p:pic>
      <p:pic>
        <p:nvPicPr>
          <p:cNvPr id="2" name="Immagin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49505" y="4560894"/>
            <a:ext cx="2155012" cy="1620000"/>
          </a:xfrm>
          <a:prstGeom prst="rect">
            <a:avLst/>
          </a:prstGeom>
        </p:spPr>
      </p:pic>
      <p:cxnSp>
        <p:nvCxnSpPr>
          <p:cNvPr id="14" name="Curved Connector 55"/>
          <p:cNvCxnSpPr>
            <a:stCxn id="36" idx="1"/>
            <a:endCxn id="13" idx="1"/>
          </p:cNvCxnSpPr>
          <p:nvPr/>
        </p:nvCxnSpPr>
        <p:spPr>
          <a:xfrm rot="10800000" flipH="1" flipV="1">
            <a:off x="651352" y="1582132"/>
            <a:ext cx="688129" cy="3788761"/>
          </a:xfrm>
          <a:prstGeom prst="curvedConnector3">
            <a:avLst>
              <a:gd name="adj1" fmla="val -33221"/>
            </a:avLst>
          </a:prstGeom>
          <a:ln w="44450">
            <a:solidFill>
              <a:srgbClr val="35C13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Curved Connector 55"/>
          <p:cNvCxnSpPr>
            <a:stCxn id="39" idx="1"/>
            <a:endCxn id="2" idx="1"/>
          </p:cNvCxnSpPr>
          <p:nvPr/>
        </p:nvCxnSpPr>
        <p:spPr>
          <a:xfrm rot="10800000" flipH="1" flipV="1">
            <a:off x="4961377" y="1582132"/>
            <a:ext cx="688128" cy="3788761"/>
          </a:xfrm>
          <a:prstGeom prst="curvedConnector3">
            <a:avLst>
              <a:gd name="adj1" fmla="val -33221"/>
            </a:avLst>
          </a:prstGeom>
          <a:ln w="44450">
            <a:solidFill>
              <a:srgbClr val="35C13C"/>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TextBox 170">
            <a:extLst>
              <a:ext uri="{FF2B5EF4-FFF2-40B4-BE49-F238E27FC236}">
                <a16:creationId xmlns:a16="http://schemas.microsoft.com/office/drawing/2014/main" id="{E3250EC3-A0AC-D6B7-E543-4EA41B11576F}"/>
              </a:ext>
            </a:extLst>
          </p:cNvPr>
          <p:cNvSpPr txBox="1"/>
          <p:nvPr/>
        </p:nvSpPr>
        <p:spPr>
          <a:xfrm>
            <a:off x="3552425" y="5934151"/>
            <a:ext cx="2039149" cy="307777"/>
          </a:xfrm>
          <a:prstGeom prst="rect">
            <a:avLst/>
          </a:prstGeom>
          <a:noFill/>
        </p:spPr>
        <p:txBody>
          <a:bodyPr wrap="none" rtlCol="0">
            <a:spAutoFit/>
          </a:bodyPr>
          <a:lstStyle/>
          <a:p>
            <a:pPr algn="ctr"/>
            <a:r>
              <a:rPr lang="en-US" sz="1400" b="1" dirty="0">
                <a:solidFill>
                  <a:srgbClr val="0000FF"/>
                </a:solidFill>
              </a:rPr>
              <a:t>in-control</a:t>
            </a:r>
            <a:r>
              <a:rPr lang="en-US" sz="1400" b="1" dirty="0"/>
              <a:t>; </a:t>
            </a:r>
            <a:r>
              <a:rPr lang="en-US" sz="1400" b="1" dirty="0">
                <a:solidFill>
                  <a:srgbClr val="FF0000"/>
                </a:solidFill>
              </a:rPr>
              <a:t>out-of-control</a:t>
            </a:r>
          </a:p>
        </p:txBody>
      </p:sp>
    </p:spTree>
    <p:extLst>
      <p:ext uri="{BB962C8B-B14F-4D97-AF65-F5344CB8AC3E}">
        <p14:creationId xmlns:p14="http://schemas.microsoft.com/office/powerpoint/2010/main" val="94120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1000"/>
                                        <p:tgtEl>
                                          <p:spTgt spid="3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1000"/>
                                        <p:tgtEl>
                                          <p:spTgt spid="39"/>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up)">
                                      <p:cBhvr>
                                        <p:cTn id="14" dur="1000"/>
                                        <p:tgtEl>
                                          <p:spTgt spid="14"/>
                                        </p:tgtEl>
                                      </p:cBhvr>
                                    </p:animEffect>
                                  </p:childTnLst>
                                </p:cTn>
                              </p:par>
                              <p:par>
                                <p:cTn id="15" presetID="22" presetClass="entr" presetSubtype="1"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1000"/>
                                        <p:tgtEl>
                                          <p:spTgt spid="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1000"/>
                                        <p:tgtEl>
                                          <p:spTgt spid="16"/>
                                        </p:tgtEl>
                                      </p:cBhvr>
                                    </p:animEffect>
                                  </p:childTnLst>
                                </p:cTn>
                              </p:par>
                              <p:par>
                                <p:cTn id="25" presetID="22" presetClass="entr" presetSubtype="1"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8" name="Gruppo 167"/>
          <p:cNvGrpSpPr/>
          <p:nvPr/>
        </p:nvGrpSpPr>
        <p:grpSpPr>
          <a:xfrm>
            <a:off x="150359" y="1033319"/>
            <a:ext cx="8541698" cy="5008990"/>
            <a:chOff x="179512" y="1045473"/>
            <a:chExt cx="8541698" cy="5008990"/>
          </a:xfrm>
        </p:grpSpPr>
        <p:grpSp>
          <p:nvGrpSpPr>
            <p:cNvPr id="143" name="Gruppo 142"/>
            <p:cNvGrpSpPr/>
            <p:nvPr/>
          </p:nvGrpSpPr>
          <p:grpSpPr>
            <a:xfrm>
              <a:off x="179512" y="1556792"/>
              <a:ext cx="3268573" cy="714401"/>
              <a:chOff x="464491" y="1680997"/>
              <a:chExt cx="4677751" cy="1022400"/>
            </a:xfrm>
          </p:grpSpPr>
          <p:sp>
            <p:nvSpPr>
              <p:cNvPr id="144" name="Rettangolo 10"/>
              <p:cNvSpPr/>
              <p:nvPr/>
            </p:nvSpPr>
            <p:spPr>
              <a:xfrm>
                <a:off x="464491" y="1680997"/>
                <a:ext cx="2234104" cy="667977"/>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solidFill>
                      <a:schemeClr val="tx1"/>
                    </a:solidFill>
                    <a:latin typeface="Helvetica" charset="0"/>
                    <a:ea typeface="Helvetica" charset="0"/>
                    <a:cs typeface="Helvetica" charset="0"/>
                  </a:rPr>
                  <a:t>X</a:t>
                </a:r>
                <a:r>
                  <a:rPr lang="it-IT" baseline="-25000" dirty="0">
                    <a:solidFill>
                      <a:schemeClr val="tx1"/>
                    </a:solidFill>
                    <a:latin typeface="Helvetica" charset="0"/>
                    <a:ea typeface="Helvetica" charset="0"/>
                    <a:cs typeface="Helvetica" charset="0"/>
                  </a:rPr>
                  <a:t>1</a:t>
                </a:r>
              </a:p>
            </p:txBody>
          </p:sp>
          <p:sp>
            <p:nvSpPr>
              <p:cNvPr id="145" name="Rettangolo 10"/>
              <p:cNvSpPr/>
              <p:nvPr/>
            </p:nvSpPr>
            <p:spPr>
              <a:xfrm>
                <a:off x="2906642" y="1680997"/>
                <a:ext cx="2235600" cy="10224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solidFill>
                      <a:schemeClr val="tx1"/>
                    </a:solidFill>
                    <a:latin typeface="Helvetica" charset="0"/>
                    <a:ea typeface="Helvetica" charset="0"/>
                    <a:cs typeface="Helvetica" charset="0"/>
                  </a:rPr>
                  <a:t>X</a:t>
                </a:r>
                <a:r>
                  <a:rPr lang="it-IT" baseline="-25000" dirty="0">
                    <a:solidFill>
                      <a:schemeClr val="tx1"/>
                    </a:solidFill>
                    <a:latin typeface="Helvetica" charset="0"/>
                    <a:ea typeface="Helvetica" charset="0"/>
                    <a:cs typeface="Helvetica" charset="0"/>
                  </a:rPr>
                  <a:t>2</a:t>
                </a:r>
              </a:p>
            </p:txBody>
          </p:sp>
        </p:grpSp>
        <p:grpSp>
          <p:nvGrpSpPr>
            <p:cNvPr id="146" name="Gruppo 145"/>
            <p:cNvGrpSpPr/>
            <p:nvPr/>
          </p:nvGrpSpPr>
          <p:grpSpPr>
            <a:xfrm>
              <a:off x="4548171" y="1556792"/>
              <a:ext cx="3268574" cy="537169"/>
              <a:chOff x="5539394" y="871958"/>
              <a:chExt cx="3268574" cy="537169"/>
            </a:xfrm>
          </p:grpSpPr>
          <p:sp>
            <p:nvSpPr>
              <p:cNvPr id="147" name="Rettangolo 10"/>
              <p:cNvSpPr/>
              <p:nvPr/>
            </p:nvSpPr>
            <p:spPr>
              <a:xfrm>
                <a:off x="5539394" y="871958"/>
                <a:ext cx="1561078" cy="537169"/>
              </a:xfrm>
              <a:prstGeom prst="rect">
                <a:avLst/>
              </a:prstGeom>
              <a:pattFill prst="pct50">
                <a:fgClr>
                  <a:srgbClr val="0000FF"/>
                </a:fgClr>
                <a:bgClr>
                  <a:schemeClr val="bg1"/>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solidFill>
                      <a:schemeClr val="tx1"/>
                    </a:solidFill>
                    <a:latin typeface="Helvetica" charset="0"/>
                    <a:ea typeface="Helvetica" charset="0"/>
                    <a:cs typeface="Helvetica" charset="0"/>
                  </a:rPr>
                  <a:t>X</a:t>
                </a:r>
                <a:r>
                  <a:rPr lang="it-IT" baseline="-25000" dirty="0">
                    <a:solidFill>
                      <a:schemeClr val="tx1"/>
                    </a:solidFill>
                    <a:latin typeface="Helvetica" charset="0"/>
                    <a:ea typeface="Helvetica" charset="0"/>
                    <a:cs typeface="Helvetica" charset="0"/>
                  </a:rPr>
                  <a:t>1</a:t>
                </a:r>
              </a:p>
            </p:txBody>
          </p:sp>
          <p:sp>
            <p:nvSpPr>
              <p:cNvPr id="148" name="Rettangolo 10"/>
              <p:cNvSpPr/>
              <p:nvPr/>
            </p:nvSpPr>
            <p:spPr>
              <a:xfrm>
                <a:off x="7245845" y="871958"/>
                <a:ext cx="1562123" cy="389123"/>
              </a:xfrm>
              <a:prstGeom prst="rect">
                <a:avLst/>
              </a:prstGeom>
              <a:pattFill prst="pct50">
                <a:fgClr>
                  <a:srgbClr val="FF0000"/>
                </a:fgClr>
                <a:bgClr>
                  <a:schemeClr val="bg1"/>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solidFill>
                      <a:schemeClr val="tx1"/>
                    </a:solidFill>
                    <a:latin typeface="Helvetica" charset="0"/>
                    <a:ea typeface="Helvetica" charset="0"/>
                    <a:cs typeface="Helvetica" charset="0"/>
                  </a:rPr>
                  <a:t>X</a:t>
                </a:r>
                <a:r>
                  <a:rPr lang="it-IT" baseline="-25000" dirty="0">
                    <a:solidFill>
                      <a:schemeClr val="tx1"/>
                    </a:solidFill>
                    <a:latin typeface="Helvetica" charset="0"/>
                    <a:ea typeface="Helvetica" charset="0"/>
                    <a:cs typeface="Helvetica" charset="0"/>
                  </a:rPr>
                  <a:t>2</a:t>
                </a:r>
              </a:p>
            </p:txBody>
          </p:sp>
        </p:grpSp>
        <p:cxnSp>
          <p:nvCxnSpPr>
            <p:cNvPr id="149" name="Connettore 2 148"/>
            <p:cNvCxnSpPr/>
            <p:nvPr/>
          </p:nvCxnSpPr>
          <p:spPr>
            <a:xfrm>
              <a:off x="960051" y="2149749"/>
              <a:ext cx="432597" cy="6585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Connettore 2 149"/>
            <p:cNvCxnSpPr/>
            <p:nvPr/>
          </p:nvCxnSpPr>
          <p:spPr>
            <a:xfrm flipH="1">
              <a:off x="2000031" y="2413180"/>
              <a:ext cx="666993" cy="39513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1" name="CasellaDiTesto 150"/>
            <p:cNvSpPr txBox="1"/>
            <p:nvPr/>
          </p:nvSpPr>
          <p:spPr>
            <a:xfrm>
              <a:off x="1311474" y="2910859"/>
              <a:ext cx="769731" cy="451623"/>
            </a:xfrm>
            <a:prstGeom prst="rect">
              <a:avLst/>
            </a:prstGeom>
            <a:noFill/>
          </p:spPr>
          <p:txBody>
            <a:bodyPr wrap="none" rtlCol="0">
              <a:spAutoFit/>
            </a:bodyPr>
            <a:lstStyle/>
            <a:p>
              <a:pPr algn="ctr"/>
              <a:r>
                <a:rPr lang="it-IT" dirty="0"/>
                <a:t>Common</a:t>
              </a:r>
            </a:p>
            <a:p>
              <a:pPr algn="ctr"/>
              <a:r>
                <a:rPr lang="it-IT" dirty="0" err="1"/>
                <a:t>variability</a:t>
              </a:r>
              <a:endParaRPr lang="it-IT" dirty="0"/>
            </a:p>
          </p:txBody>
        </p:sp>
        <p:cxnSp>
          <p:nvCxnSpPr>
            <p:cNvPr id="152" name="Connettore 2 151"/>
            <p:cNvCxnSpPr/>
            <p:nvPr/>
          </p:nvCxnSpPr>
          <p:spPr>
            <a:xfrm>
              <a:off x="2667024" y="2413180"/>
              <a:ext cx="397900" cy="11050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3" name="CasellaDiTesto 152"/>
            <p:cNvSpPr txBox="1"/>
            <p:nvPr/>
          </p:nvSpPr>
          <p:spPr>
            <a:xfrm>
              <a:off x="2667024" y="3541909"/>
              <a:ext cx="850512" cy="451623"/>
            </a:xfrm>
            <a:prstGeom prst="rect">
              <a:avLst/>
            </a:prstGeom>
            <a:noFill/>
          </p:spPr>
          <p:txBody>
            <a:bodyPr wrap="none" rtlCol="0">
              <a:spAutoFit/>
            </a:bodyPr>
            <a:lstStyle/>
            <a:p>
              <a:pPr algn="ctr"/>
              <a:r>
                <a:rPr lang="it-IT" dirty="0" err="1"/>
                <a:t>Distinctive</a:t>
              </a:r>
              <a:r>
                <a:rPr lang="it-IT" dirty="0"/>
                <a:t> </a:t>
              </a:r>
            </a:p>
            <a:p>
              <a:pPr algn="ctr"/>
              <a:r>
                <a:rPr lang="it-IT" dirty="0" err="1"/>
                <a:t>variability</a:t>
              </a:r>
              <a:endParaRPr lang="it-IT" dirty="0"/>
            </a:p>
          </p:txBody>
        </p:sp>
        <p:cxnSp>
          <p:nvCxnSpPr>
            <p:cNvPr id="154" name="Connettore 2 153"/>
            <p:cNvCxnSpPr/>
            <p:nvPr/>
          </p:nvCxnSpPr>
          <p:spPr>
            <a:xfrm>
              <a:off x="5318224" y="2149749"/>
              <a:ext cx="432597" cy="6585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Connettore 2 154"/>
            <p:cNvCxnSpPr/>
            <p:nvPr/>
          </p:nvCxnSpPr>
          <p:spPr>
            <a:xfrm flipH="1">
              <a:off x="6358204" y="2413180"/>
              <a:ext cx="666993" cy="39513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6" name="CasellaDiTesto 155"/>
            <p:cNvSpPr txBox="1"/>
            <p:nvPr/>
          </p:nvSpPr>
          <p:spPr>
            <a:xfrm>
              <a:off x="5669647" y="2910859"/>
              <a:ext cx="769731" cy="451623"/>
            </a:xfrm>
            <a:prstGeom prst="rect">
              <a:avLst/>
            </a:prstGeom>
            <a:noFill/>
          </p:spPr>
          <p:txBody>
            <a:bodyPr wrap="none" rtlCol="0">
              <a:spAutoFit/>
            </a:bodyPr>
            <a:lstStyle/>
            <a:p>
              <a:pPr algn="ctr"/>
              <a:r>
                <a:rPr lang="it-IT" dirty="0"/>
                <a:t>Common</a:t>
              </a:r>
            </a:p>
            <a:p>
              <a:pPr algn="ctr"/>
              <a:r>
                <a:rPr lang="it-IT" dirty="0" err="1"/>
                <a:t>variability</a:t>
              </a:r>
              <a:endParaRPr lang="it-IT" dirty="0"/>
            </a:p>
          </p:txBody>
        </p:sp>
        <p:cxnSp>
          <p:nvCxnSpPr>
            <p:cNvPr id="157" name="Connettore 2 156"/>
            <p:cNvCxnSpPr/>
            <p:nvPr/>
          </p:nvCxnSpPr>
          <p:spPr>
            <a:xfrm>
              <a:off x="7025197" y="2413180"/>
              <a:ext cx="397900" cy="11050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8" name="CasellaDiTesto 157"/>
            <p:cNvSpPr txBox="1"/>
            <p:nvPr/>
          </p:nvSpPr>
          <p:spPr>
            <a:xfrm>
              <a:off x="7025197" y="3541909"/>
              <a:ext cx="850512" cy="451623"/>
            </a:xfrm>
            <a:prstGeom prst="rect">
              <a:avLst/>
            </a:prstGeom>
            <a:noFill/>
          </p:spPr>
          <p:txBody>
            <a:bodyPr wrap="none" rtlCol="0">
              <a:spAutoFit/>
            </a:bodyPr>
            <a:lstStyle/>
            <a:p>
              <a:pPr algn="ctr"/>
              <a:r>
                <a:rPr lang="it-IT" dirty="0" err="1"/>
                <a:t>Distinctive</a:t>
              </a:r>
              <a:r>
                <a:rPr lang="it-IT" dirty="0"/>
                <a:t> </a:t>
              </a:r>
            </a:p>
            <a:p>
              <a:pPr algn="ctr"/>
              <a:r>
                <a:rPr lang="it-IT" dirty="0" err="1"/>
                <a:t>variability</a:t>
              </a:r>
              <a:endParaRPr lang="it-IT" dirty="0"/>
            </a:p>
          </p:txBody>
        </p:sp>
        <p:cxnSp>
          <p:nvCxnSpPr>
            <p:cNvPr id="159" name="Connettore 2 158"/>
            <p:cNvCxnSpPr/>
            <p:nvPr/>
          </p:nvCxnSpPr>
          <p:spPr>
            <a:xfrm>
              <a:off x="3064924" y="4252612"/>
              <a:ext cx="1719605" cy="5186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Connettore 2 159"/>
            <p:cNvCxnSpPr/>
            <p:nvPr/>
          </p:nvCxnSpPr>
          <p:spPr>
            <a:xfrm flipH="1">
              <a:off x="5318224" y="4252612"/>
              <a:ext cx="2104873" cy="5186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1" name="CasellaDiTesto 160"/>
            <p:cNvSpPr txBox="1"/>
            <p:nvPr/>
          </p:nvSpPr>
          <p:spPr>
            <a:xfrm>
              <a:off x="4158023" y="4865881"/>
              <a:ext cx="1786707" cy="923330"/>
            </a:xfrm>
            <a:prstGeom prst="rect">
              <a:avLst/>
            </a:prstGeom>
            <a:noFill/>
            <a:ln w="50800">
              <a:noFill/>
            </a:ln>
          </p:spPr>
          <p:txBody>
            <a:bodyPr wrap="none" rtlCol="0">
              <a:spAutoFit/>
            </a:bodyPr>
            <a:lstStyle/>
            <a:p>
              <a:pPr algn="ctr"/>
              <a:r>
                <a:rPr lang="it-IT" dirty="0"/>
                <a:t>Common </a:t>
              </a:r>
            </a:p>
            <a:p>
              <a:pPr algn="ctr"/>
              <a:r>
                <a:rPr lang="it-IT" i="1" dirty="0" err="1"/>
                <a:t>within-distinctive</a:t>
              </a:r>
              <a:endParaRPr lang="it-IT" i="1" dirty="0"/>
            </a:p>
            <a:p>
              <a:pPr algn="ctr"/>
              <a:r>
                <a:rPr lang="it-IT" dirty="0" err="1"/>
                <a:t>variability</a:t>
              </a:r>
              <a:endParaRPr lang="it-IT" dirty="0"/>
            </a:p>
          </p:txBody>
        </p:sp>
        <p:cxnSp>
          <p:nvCxnSpPr>
            <p:cNvPr id="162" name="Connettore 2 161"/>
            <p:cNvCxnSpPr/>
            <p:nvPr/>
          </p:nvCxnSpPr>
          <p:spPr>
            <a:xfrm flipH="1">
              <a:off x="2799051" y="4260500"/>
              <a:ext cx="265873" cy="83908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Connettore 2 162"/>
            <p:cNvCxnSpPr/>
            <p:nvPr/>
          </p:nvCxnSpPr>
          <p:spPr>
            <a:xfrm>
              <a:off x="7423097" y="4252612"/>
              <a:ext cx="265873" cy="83908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4" name="CasellaDiTesto 163"/>
            <p:cNvSpPr txBox="1"/>
            <p:nvPr/>
          </p:nvSpPr>
          <p:spPr>
            <a:xfrm>
              <a:off x="1766817" y="5131133"/>
              <a:ext cx="2064476" cy="923330"/>
            </a:xfrm>
            <a:prstGeom prst="rect">
              <a:avLst/>
            </a:prstGeom>
            <a:noFill/>
            <a:ln w="50800">
              <a:solidFill>
                <a:schemeClr val="tx1"/>
              </a:solidFill>
            </a:ln>
          </p:spPr>
          <p:txBody>
            <a:bodyPr wrap="none" rtlCol="0">
              <a:spAutoFit/>
            </a:bodyPr>
            <a:lstStyle/>
            <a:p>
              <a:pPr algn="ctr"/>
              <a:r>
                <a:rPr lang="it-IT" dirty="0" err="1"/>
                <a:t>Distinctive</a:t>
              </a:r>
              <a:r>
                <a:rPr lang="it-IT" dirty="0"/>
                <a:t> </a:t>
              </a:r>
            </a:p>
            <a:p>
              <a:pPr algn="ctr"/>
              <a:r>
                <a:rPr lang="it-IT" i="1" dirty="0" err="1"/>
                <a:t>between-distinctive</a:t>
              </a:r>
              <a:r>
                <a:rPr lang="it-IT" dirty="0"/>
                <a:t> </a:t>
              </a:r>
            </a:p>
            <a:p>
              <a:pPr algn="ctr"/>
              <a:r>
                <a:rPr lang="it-IT" dirty="0" err="1"/>
                <a:t>variability</a:t>
              </a:r>
              <a:endParaRPr lang="it-IT" dirty="0"/>
            </a:p>
          </p:txBody>
        </p:sp>
        <p:sp>
          <p:nvSpPr>
            <p:cNvPr id="165" name="CasellaDiTesto 164"/>
            <p:cNvSpPr txBox="1"/>
            <p:nvPr/>
          </p:nvSpPr>
          <p:spPr>
            <a:xfrm>
              <a:off x="6656735" y="5131132"/>
              <a:ext cx="2064475" cy="923330"/>
            </a:xfrm>
            <a:prstGeom prst="rect">
              <a:avLst/>
            </a:prstGeom>
            <a:noFill/>
            <a:ln w="50800">
              <a:solidFill>
                <a:schemeClr val="tx1"/>
              </a:solidFill>
            </a:ln>
          </p:spPr>
          <p:txBody>
            <a:bodyPr wrap="none" rtlCol="0">
              <a:spAutoFit/>
            </a:bodyPr>
            <a:lstStyle/>
            <a:p>
              <a:pPr algn="ctr"/>
              <a:r>
                <a:rPr lang="it-IT" dirty="0" err="1"/>
                <a:t>Distinctive</a:t>
              </a:r>
              <a:r>
                <a:rPr lang="it-IT" dirty="0"/>
                <a:t> </a:t>
              </a:r>
            </a:p>
            <a:p>
              <a:pPr algn="ctr"/>
              <a:r>
                <a:rPr lang="it-IT" i="1" dirty="0" err="1"/>
                <a:t>between-distinctive</a:t>
              </a:r>
              <a:r>
                <a:rPr lang="it-IT" dirty="0"/>
                <a:t> </a:t>
              </a:r>
            </a:p>
            <a:p>
              <a:pPr algn="ctr"/>
              <a:r>
                <a:rPr lang="it-IT" dirty="0" err="1"/>
                <a:t>variability</a:t>
              </a:r>
              <a:endParaRPr lang="it-IT" dirty="0"/>
            </a:p>
          </p:txBody>
        </p:sp>
        <p:sp>
          <p:nvSpPr>
            <p:cNvPr id="166" name="CasellaDiTesto 165"/>
            <p:cNvSpPr txBox="1"/>
            <p:nvPr/>
          </p:nvSpPr>
          <p:spPr>
            <a:xfrm>
              <a:off x="1429199" y="1045473"/>
              <a:ext cx="764954" cy="369332"/>
            </a:xfrm>
            <a:prstGeom prst="rect">
              <a:avLst/>
            </a:prstGeom>
            <a:noFill/>
          </p:spPr>
          <p:txBody>
            <a:bodyPr wrap="none" rtlCol="0">
              <a:spAutoFit/>
            </a:bodyPr>
            <a:lstStyle/>
            <a:p>
              <a:pPr algn="ctr"/>
              <a:r>
                <a:rPr lang="it-IT" b="1" dirty="0"/>
                <a:t>Unit 1</a:t>
              </a:r>
            </a:p>
          </p:txBody>
        </p:sp>
        <p:sp>
          <p:nvSpPr>
            <p:cNvPr id="167" name="CasellaDiTesto 166"/>
            <p:cNvSpPr txBox="1"/>
            <p:nvPr/>
          </p:nvSpPr>
          <p:spPr>
            <a:xfrm>
              <a:off x="5797895" y="1045473"/>
              <a:ext cx="764954" cy="369332"/>
            </a:xfrm>
            <a:prstGeom prst="rect">
              <a:avLst/>
            </a:prstGeom>
            <a:noFill/>
          </p:spPr>
          <p:txBody>
            <a:bodyPr wrap="none" rtlCol="0">
              <a:spAutoFit/>
            </a:bodyPr>
            <a:lstStyle/>
            <a:p>
              <a:pPr algn="ctr"/>
              <a:r>
                <a:rPr lang="it-IT" b="1" dirty="0"/>
                <a:t>Unit 2</a:t>
              </a:r>
            </a:p>
          </p:txBody>
        </p:sp>
      </p:grpSp>
      <p:sp>
        <p:nvSpPr>
          <p:cNvPr id="169" name="1 Título"/>
          <p:cNvSpPr>
            <a:spLocks noGrp="1"/>
          </p:cNvSpPr>
          <p:nvPr>
            <p:ph type="title"/>
          </p:nvPr>
        </p:nvSpPr>
        <p:spPr>
          <a:xfrm>
            <a:off x="251520" y="-18256"/>
            <a:ext cx="8568952" cy="998984"/>
          </a:xfrm>
        </p:spPr>
        <p:txBody>
          <a:bodyPr/>
          <a:lstStyle/>
          <a:p>
            <a:r>
              <a:rPr lang="es-ES_tradnl" dirty="0" err="1"/>
              <a:t>Combining</a:t>
            </a:r>
            <a:r>
              <a:rPr lang="es-ES_tradnl" dirty="0"/>
              <a:t> data </a:t>
            </a:r>
            <a:r>
              <a:rPr lang="es-ES_tradnl" dirty="0" err="1"/>
              <a:t>from</a:t>
            </a:r>
            <a:r>
              <a:rPr lang="es-ES_tradnl" dirty="0"/>
              <a:t> </a:t>
            </a:r>
            <a:r>
              <a:rPr lang="es-ES_tradnl" dirty="0" err="1"/>
              <a:t>two</a:t>
            </a:r>
            <a:r>
              <a:rPr lang="es-ES_tradnl" dirty="0"/>
              <a:t> </a:t>
            </a:r>
            <a:r>
              <a:rPr lang="es-ES_tradnl" dirty="0" err="1"/>
              <a:t>reacting</a:t>
            </a:r>
            <a:r>
              <a:rPr lang="es-ES_tradnl" dirty="0"/>
              <a:t> </a:t>
            </a:r>
            <a:r>
              <a:rPr lang="es-ES_tradnl" dirty="0" err="1"/>
              <a:t>units</a:t>
            </a:r>
            <a:endParaRPr lang="es-ES" dirty="0"/>
          </a:p>
        </p:txBody>
      </p:sp>
      <p:grpSp>
        <p:nvGrpSpPr>
          <p:cNvPr id="30" name="Group 10"/>
          <p:cNvGrpSpPr>
            <a:grpSpLocks noChangeAspect="1"/>
          </p:cNvGrpSpPr>
          <p:nvPr/>
        </p:nvGrpSpPr>
        <p:grpSpPr>
          <a:xfrm>
            <a:off x="2699468" y="6295509"/>
            <a:ext cx="3745064" cy="522801"/>
            <a:chOff x="4240197" y="4786381"/>
            <a:chExt cx="4366842" cy="609600"/>
          </a:xfrm>
        </p:grpSpPr>
        <p:pic>
          <p:nvPicPr>
            <p:cNvPr id="31" name="Picture 11" descr="Shell 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0197" y="4786381"/>
              <a:ext cx="660400" cy="609600"/>
            </a:xfrm>
            <a:prstGeom prst="rect">
              <a:avLst/>
            </a:prstGeom>
          </p:spPr>
        </p:pic>
        <p:pic>
          <p:nvPicPr>
            <p:cNvPr id="32" name="Picture 12" descr="uva®merken_ENG.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1742" y="4892005"/>
              <a:ext cx="3535297" cy="397378"/>
            </a:xfrm>
            <a:prstGeom prst="rect">
              <a:avLst/>
            </a:prstGeom>
          </p:spPr>
        </p:pic>
      </p:grpSp>
    </p:spTree>
    <p:extLst>
      <p:ext uri="{BB962C8B-B14F-4D97-AF65-F5344CB8AC3E}">
        <p14:creationId xmlns:p14="http://schemas.microsoft.com/office/powerpoint/2010/main" val="850908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885581"/>
            <a:ext cx="4310023" cy="3240000"/>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977" y="1889468"/>
            <a:ext cx="4310023" cy="3240000"/>
          </a:xfrm>
          <a:prstGeom prst="rect">
            <a:avLst/>
          </a:prstGeom>
        </p:spPr>
      </p:pic>
      <p:sp>
        <p:nvSpPr>
          <p:cNvPr id="169" name="1 Título"/>
          <p:cNvSpPr>
            <a:spLocks noGrp="1"/>
          </p:cNvSpPr>
          <p:nvPr>
            <p:ph type="title"/>
          </p:nvPr>
        </p:nvSpPr>
        <p:spPr>
          <a:xfrm>
            <a:off x="251520" y="-18256"/>
            <a:ext cx="8568952" cy="998984"/>
          </a:xfrm>
        </p:spPr>
        <p:txBody>
          <a:bodyPr/>
          <a:lstStyle/>
          <a:p>
            <a:r>
              <a:rPr lang="es-ES_tradnl" sz="2500" dirty="0" err="1"/>
              <a:t>Unit</a:t>
            </a:r>
            <a:r>
              <a:rPr lang="es-ES_tradnl" sz="2500" dirty="0"/>
              <a:t> 1 + </a:t>
            </a:r>
            <a:r>
              <a:rPr lang="es-ES_tradnl" sz="2500" dirty="0" err="1"/>
              <a:t>Unit</a:t>
            </a:r>
            <a:r>
              <a:rPr lang="es-ES_tradnl" sz="2500" dirty="0"/>
              <a:t> 2: </a:t>
            </a:r>
            <a:r>
              <a:rPr lang="es-ES_tradnl" sz="2500" dirty="0" err="1"/>
              <a:t>first</a:t>
            </a:r>
            <a:r>
              <a:rPr lang="es-ES_tradnl" sz="2500" dirty="0"/>
              <a:t> </a:t>
            </a:r>
            <a:r>
              <a:rPr lang="es-ES_tradnl" sz="2500" dirty="0" err="1"/>
              <a:t>distinctive</a:t>
            </a:r>
            <a:r>
              <a:rPr lang="es-ES_tradnl" sz="2500" dirty="0"/>
              <a:t> </a:t>
            </a:r>
            <a:r>
              <a:rPr lang="es-ES_tradnl" sz="2500" i="1" dirty="0" err="1"/>
              <a:t>between-distinctive</a:t>
            </a:r>
            <a:r>
              <a:rPr lang="es-ES_tradnl" sz="2500" dirty="0"/>
              <a:t> </a:t>
            </a:r>
            <a:r>
              <a:rPr lang="es-ES_tradnl" sz="2500" dirty="0" err="1"/>
              <a:t>components</a:t>
            </a:r>
            <a:endParaRPr lang="es-ES" sz="2500" dirty="0"/>
          </a:p>
        </p:txBody>
      </p:sp>
      <p:sp>
        <p:nvSpPr>
          <p:cNvPr id="33" name="CasellaDiTesto 32"/>
          <p:cNvSpPr txBox="1"/>
          <p:nvPr/>
        </p:nvSpPr>
        <p:spPr>
          <a:xfrm>
            <a:off x="2034511" y="1485153"/>
            <a:ext cx="764954" cy="369332"/>
          </a:xfrm>
          <a:prstGeom prst="rect">
            <a:avLst/>
          </a:prstGeom>
          <a:noFill/>
        </p:spPr>
        <p:txBody>
          <a:bodyPr wrap="none" rtlCol="0">
            <a:spAutoFit/>
          </a:bodyPr>
          <a:lstStyle/>
          <a:p>
            <a:pPr algn="ctr"/>
            <a:r>
              <a:rPr lang="it-IT" b="1" dirty="0"/>
              <a:t>Unit 1</a:t>
            </a:r>
          </a:p>
        </p:txBody>
      </p:sp>
      <p:sp>
        <p:nvSpPr>
          <p:cNvPr id="34" name="CasellaDiTesto 33"/>
          <p:cNvSpPr txBox="1"/>
          <p:nvPr/>
        </p:nvSpPr>
        <p:spPr>
          <a:xfrm>
            <a:off x="6344535" y="1484784"/>
            <a:ext cx="764954" cy="369332"/>
          </a:xfrm>
          <a:prstGeom prst="rect">
            <a:avLst/>
          </a:prstGeom>
          <a:noFill/>
        </p:spPr>
        <p:txBody>
          <a:bodyPr wrap="none" rtlCol="0">
            <a:spAutoFit/>
          </a:bodyPr>
          <a:lstStyle/>
          <a:p>
            <a:pPr algn="ctr"/>
            <a:r>
              <a:rPr lang="it-IT" b="1" dirty="0"/>
              <a:t>Unit 2</a:t>
            </a:r>
          </a:p>
        </p:txBody>
      </p:sp>
      <p:sp>
        <p:nvSpPr>
          <p:cNvPr id="46" name="Rectangle 27"/>
          <p:cNvSpPr/>
          <p:nvPr/>
        </p:nvSpPr>
        <p:spPr>
          <a:xfrm>
            <a:off x="1361789" y="3178815"/>
            <a:ext cx="2850171" cy="604368"/>
          </a:xfrm>
          <a:prstGeom prst="rect">
            <a:avLst/>
          </a:prstGeom>
          <a:noFill/>
          <a:ln w="38100">
            <a:solidFill>
              <a:srgbClr val="35C13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9"/>
          <p:cNvSpPr/>
          <p:nvPr/>
        </p:nvSpPr>
        <p:spPr>
          <a:xfrm>
            <a:off x="5663545" y="3733014"/>
            <a:ext cx="1463119" cy="608455"/>
          </a:xfrm>
          <a:prstGeom prst="rect">
            <a:avLst/>
          </a:prstGeom>
          <a:noFill/>
          <a:ln w="38100">
            <a:solidFill>
              <a:srgbClr val="35C13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26"/>
          <p:cNvSpPr/>
          <p:nvPr/>
        </p:nvSpPr>
        <p:spPr>
          <a:xfrm>
            <a:off x="651353" y="2031932"/>
            <a:ext cx="807929" cy="629850"/>
          </a:xfrm>
          <a:prstGeom prst="rect">
            <a:avLst/>
          </a:prstGeom>
          <a:noFill/>
          <a:ln w="38100">
            <a:solidFill>
              <a:srgbClr val="35C13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a:grpSpLocks noChangeAspect="1"/>
          </p:cNvGrpSpPr>
          <p:nvPr/>
        </p:nvGrpSpPr>
        <p:grpSpPr>
          <a:xfrm>
            <a:off x="2699468" y="6295509"/>
            <a:ext cx="3745064" cy="522801"/>
            <a:chOff x="4240197" y="4786381"/>
            <a:chExt cx="4366842" cy="609600"/>
          </a:xfrm>
        </p:grpSpPr>
        <p:pic>
          <p:nvPicPr>
            <p:cNvPr id="12" name="Picture 11" descr="Shell Logo.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0197" y="4786381"/>
              <a:ext cx="660400" cy="609600"/>
            </a:xfrm>
            <a:prstGeom prst="rect">
              <a:avLst/>
            </a:prstGeom>
          </p:spPr>
        </p:pic>
        <p:pic>
          <p:nvPicPr>
            <p:cNvPr id="13" name="Picture 12" descr="uva®merken_ENG.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1742" y="4892005"/>
              <a:ext cx="3535297" cy="397378"/>
            </a:xfrm>
            <a:prstGeom prst="rect">
              <a:avLst/>
            </a:prstGeom>
          </p:spPr>
        </p:pic>
      </p:grpSp>
      <p:sp>
        <p:nvSpPr>
          <p:cNvPr id="14" name="Rectangle 26"/>
          <p:cNvSpPr/>
          <p:nvPr/>
        </p:nvSpPr>
        <p:spPr>
          <a:xfrm>
            <a:off x="4963158" y="2028214"/>
            <a:ext cx="807929" cy="629850"/>
          </a:xfrm>
          <a:prstGeom prst="rect">
            <a:avLst/>
          </a:prstGeom>
          <a:noFill/>
          <a:ln w="38100">
            <a:solidFill>
              <a:srgbClr val="35C13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375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10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0"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err="1"/>
              <a:t>Conclusions</a:t>
            </a:r>
            <a:endParaRPr lang="es-ES" dirty="0"/>
          </a:p>
        </p:txBody>
      </p:sp>
      <p:sp>
        <p:nvSpPr>
          <p:cNvPr id="4" name="3 Marcador de número de diapositiva"/>
          <p:cNvSpPr>
            <a:spLocks noGrp="1"/>
          </p:cNvSpPr>
          <p:nvPr>
            <p:ph type="sldNum" sz="quarter" idx="4294967295"/>
          </p:nvPr>
        </p:nvSpPr>
        <p:spPr>
          <a:xfrm>
            <a:off x="7956376" y="6453336"/>
            <a:ext cx="1080120" cy="365125"/>
          </a:xfrm>
        </p:spPr>
        <p:txBody>
          <a:bodyPr/>
          <a:lstStyle/>
          <a:p>
            <a:fld id="{1DDC244A-FD3A-419A-A739-5D41D453BABC}" type="slidenum">
              <a:rPr lang="es-ES" smtClean="0"/>
              <a:pPr/>
              <a:t>14</a:t>
            </a:fld>
            <a:endParaRPr lang="es-ES"/>
          </a:p>
        </p:txBody>
      </p:sp>
      <p:grpSp>
        <p:nvGrpSpPr>
          <p:cNvPr id="16" name="Group 15"/>
          <p:cNvGrpSpPr>
            <a:grpSpLocks noChangeAspect="1"/>
          </p:cNvGrpSpPr>
          <p:nvPr/>
        </p:nvGrpSpPr>
        <p:grpSpPr>
          <a:xfrm>
            <a:off x="2699468" y="6295509"/>
            <a:ext cx="3745064" cy="522801"/>
            <a:chOff x="4240197" y="4786381"/>
            <a:chExt cx="4366842" cy="609600"/>
          </a:xfrm>
        </p:grpSpPr>
        <p:pic>
          <p:nvPicPr>
            <p:cNvPr id="17" name="Picture 16" descr="Shell 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0197" y="4786381"/>
              <a:ext cx="660400" cy="609600"/>
            </a:xfrm>
            <a:prstGeom prst="rect">
              <a:avLst/>
            </a:prstGeom>
          </p:spPr>
        </p:pic>
        <p:pic>
          <p:nvPicPr>
            <p:cNvPr id="18" name="Picture 17" descr="uva®merken_ENG.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1742" y="4892005"/>
              <a:ext cx="3535297" cy="397378"/>
            </a:xfrm>
            <a:prstGeom prst="rect">
              <a:avLst/>
            </a:prstGeom>
          </p:spPr>
        </p:pic>
      </p:grpSp>
      <p:sp>
        <p:nvSpPr>
          <p:cNvPr id="9" name="TextBox 19">
            <a:extLst>
              <a:ext uri="{FF2B5EF4-FFF2-40B4-BE49-F238E27FC236}">
                <a16:creationId xmlns:a16="http://schemas.microsoft.com/office/drawing/2014/main" id="{E238DE94-BF6A-362F-5768-9D3C3D48F1C1}"/>
              </a:ext>
            </a:extLst>
          </p:cNvPr>
          <p:cNvSpPr txBox="1"/>
          <p:nvPr/>
        </p:nvSpPr>
        <p:spPr>
          <a:xfrm>
            <a:off x="287524" y="2123002"/>
            <a:ext cx="8568952" cy="2862322"/>
          </a:xfrm>
          <a:prstGeom prst="rect">
            <a:avLst/>
          </a:prstGeom>
          <a:noFill/>
        </p:spPr>
        <p:txBody>
          <a:bodyPr wrap="square" rtlCol="0">
            <a:spAutoFit/>
          </a:bodyPr>
          <a:lstStyle/>
          <a:p>
            <a:pPr marL="285750" indent="-285750" algn="just">
              <a:buSzPct val="150000"/>
              <a:buFont typeface="Arial"/>
              <a:buChar char="•"/>
            </a:pPr>
            <a:r>
              <a:rPr lang="en-US" dirty="0"/>
              <a:t>A novel approach for identifying and modelling common and distinctive components underlying two blocks of data was proposed</a:t>
            </a:r>
          </a:p>
          <a:p>
            <a:pPr marL="285750" indent="-285750" algn="just">
              <a:buSzPct val="150000"/>
              <a:buFont typeface="Arial"/>
              <a:buChar char="•"/>
            </a:pPr>
            <a:endParaRPr lang="en-US" dirty="0"/>
          </a:p>
          <a:p>
            <a:pPr marL="285750" indent="-285750" algn="just">
              <a:buSzPct val="150000"/>
              <a:buFont typeface="Arial"/>
              <a:buChar char="•"/>
            </a:pPr>
            <a:r>
              <a:rPr lang="en-US" dirty="0"/>
              <a:t>Satisfactory results were obtained in a real industrial case-study</a:t>
            </a:r>
            <a:endParaRPr lang="en-US" b="1" dirty="0"/>
          </a:p>
          <a:p>
            <a:pPr marL="285750" indent="-285750" algn="just">
              <a:buSzPct val="150000"/>
              <a:buFont typeface="Arial"/>
              <a:buChar char="•"/>
            </a:pPr>
            <a:endParaRPr lang="en-US" b="1" dirty="0"/>
          </a:p>
          <a:p>
            <a:pPr marL="285750" indent="-285750" algn="just">
              <a:buSzPct val="150000"/>
              <a:buFont typeface="Arial"/>
              <a:buChar char="•"/>
            </a:pPr>
            <a:r>
              <a:rPr lang="en-US" dirty="0"/>
              <a:t>Additional tests were successfully carried out on </a:t>
            </a:r>
            <a:r>
              <a:rPr lang="en-US" b="1" dirty="0"/>
              <a:t>spectral </a:t>
            </a:r>
            <a:r>
              <a:rPr lang="en-US" dirty="0"/>
              <a:t>and </a:t>
            </a:r>
            <a:r>
              <a:rPr lang="en-US" b="1" dirty="0"/>
              <a:t>biological </a:t>
            </a:r>
            <a:r>
              <a:rPr lang="en-US" dirty="0"/>
              <a:t>datasets</a:t>
            </a:r>
          </a:p>
          <a:p>
            <a:pPr lvl="1" algn="just">
              <a:buSzPct val="150000"/>
            </a:pPr>
            <a:endParaRPr lang="en-US" dirty="0"/>
          </a:p>
          <a:p>
            <a:pPr marL="285750" indent="-285750" algn="just">
              <a:buSzPct val="150000"/>
              <a:buFont typeface="Arial"/>
              <a:buChar char="•"/>
            </a:pPr>
            <a:r>
              <a:rPr lang="en-US" dirty="0"/>
              <a:t>A comprehensive comparison between this strategy and other methods for common and distinctive component analysis (</a:t>
            </a:r>
            <a:r>
              <a:rPr lang="en-US" i="1" dirty="0"/>
              <a:t>e</a:t>
            </a:r>
            <a:r>
              <a:rPr lang="en-US" dirty="0"/>
              <a:t>.</a:t>
            </a:r>
            <a:r>
              <a:rPr lang="en-US" i="1" dirty="0"/>
              <a:t>g</a:t>
            </a:r>
            <a:r>
              <a:rPr lang="en-US" dirty="0"/>
              <a:t>., O2PLS and JIVE) will be carried out in the near future</a:t>
            </a:r>
          </a:p>
        </p:txBody>
      </p:sp>
    </p:spTree>
    <p:extLst>
      <p:ext uri="{BB962C8B-B14F-4D97-AF65-F5344CB8AC3E}">
        <p14:creationId xmlns:p14="http://schemas.microsoft.com/office/powerpoint/2010/main" val="732237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Subtítulo"/>
          <p:cNvSpPr txBox="1">
            <a:spLocks/>
          </p:cNvSpPr>
          <p:nvPr/>
        </p:nvSpPr>
        <p:spPr>
          <a:xfrm>
            <a:off x="755576" y="3284984"/>
            <a:ext cx="7635875" cy="144016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s-ES" sz="2400" baseline="30000" dirty="0">
              <a:solidFill>
                <a:schemeClr val="tx1"/>
              </a:solidFill>
            </a:endParaRPr>
          </a:p>
        </p:txBody>
      </p:sp>
      <p:sp>
        <p:nvSpPr>
          <p:cNvPr id="3" name="Title 2"/>
          <p:cNvSpPr>
            <a:spLocks noGrp="1"/>
          </p:cNvSpPr>
          <p:nvPr>
            <p:ph type="ctrTitle"/>
          </p:nvPr>
        </p:nvSpPr>
        <p:spPr/>
        <p:txBody>
          <a:bodyPr/>
          <a:lstStyle/>
          <a:p>
            <a:r>
              <a:rPr lang="en-US" dirty="0"/>
              <a:t>Thanks for your attention</a:t>
            </a:r>
          </a:p>
        </p:txBody>
      </p:sp>
      <p:grpSp>
        <p:nvGrpSpPr>
          <p:cNvPr id="5" name="Group 4"/>
          <p:cNvGrpSpPr/>
          <p:nvPr/>
        </p:nvGrpSpPr>
        <p:grpSpPr>
          <a:xfrm>
            <a:off x="2549260" y="5647278"/>
            <a:ext cx="3535297" cy="1098965"/>
            <a:chOff x="2798480" y="4786381"/>
            <a:chExt cx="3535297" cy="1098965"/>
          </a:xfrm>
        </p:grpSpPr>
        <p:pic>
          <p:nvPicPr>
            <p:cNvPr id="7" name="Picture 6" descr="Shell 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0197" y="4786381"/>
              <a:ext cx="660400" cy="609600"/>
            </a:xfrm>
            <a:prstGeom prst="rect">
              <a:avLst/>
            </a:prstGeom>
          </p:spPr>
        </p:pic>
        <p:pic>
          <p:nvPicPr>
            <p:cNvPr id="8" name="Picture 7" descr="uva®merken_ENG.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8480" y="5487968"/>
              <a:ext cx="3535297" cy="397378"/>
            </a:xfrm>
            <a:prstGeom prst="rect">
              <a:avLst/>
            </a:prstGeom>
          </p:spPr>
        </p:pic>
      </p:grpSp>
    </p:spTree>
    <p:extLst>
      <p:ext uri="{BB962C8B-B14F-4D97-AF65-F5344CB8AC3E}">
        <p14:creationId xmlns:p14="http://schemas.microsoft.com/office/powerpoint/2010/main" val="2965671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ctory-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2000" y="968960"/>
            <a:ext cx="2520000" cy="2520000"/>
          </a:xfrm>
          <a:prstGeom prst="rect">
            <a:avLst/>
          </a:prstGeom>
        </p:spPr>
      </p:pic>
      <p:sp>
        <p:nvSpPr>
          <p:cNvPr id="2" name="1 Título"/>
          <p:cNvSpPr>
            <a:spLocks noGrp="1"/>
          </p:cNvSpPr>
          <p:nvPr>
            <p:ph type="title"/>
          </p:nvPr>
        </p:nvSpPr>
        <p:spPr/>
        <p:txBody>
          <a:bodyPr/>
          <a:lstStyle/>
          <a:p>
            <a:r>
              <a:rPr lang="es-ES_tradnl" dirty="0" err="1"/>
              <a:t>Multiple</a:t>
            </a:r>
            <a:r>
              <a:rPr lang="es-ES_tradnl" dirty="0"/>
              <a:t> </a:t>
            </a:r>
            <a:r>
              <a:rPr lang="es-ES_tradnl" dirty="0" err="1"/>
              <a:t>sources</a:t>
            </a:r>
            <a:r>
              <a:rPr lang="es-ES_tradnl" dirty="0"/>
              <a:t> of data</a:t>
            </a:r>
            <a:endParaRPr lang="es-ES" dirty="0"/>
          </a:p>
        </p:txBody>
      </p:sp>
      <p:sp>
        <p:nvSpPr>
          <p:cNvPr id="4" name="3 Marcador de número de diapositiva"/>
          <p:cNvSpPr>
            <a:spLocks noGrp="1"/>
          </p:cNvSpPr>
          <p:nvPr>
            <p:ph type="sldNum" sz="quarter" idx="4294967295"/>
          </p:nvPr>
        </p:nvSpPr>
        <p:spPr>
          <a:xfrm>
            <a:off x="7956376" y="6453336"/>
            <a:ext cx="1080120" cy="365125"/>
          </a:xfrm>
        </p:spPr>
        <p:txBody>
          <a:bodyPr/>
          <a:lstStyle/>
          <a:p>
            <a:fld id="{1DDC244A-FD3A-419A-A739-5D41D453BABC}" type="slidenum">
              <a:rPr lang="es-ES" smtClean="0"/>
              <a:pPr/>
              <a:t>2</a:t>
            </a:fld>
            <a:endParaRPr lang="es-ES"/>
          </a:p>
        </p:txBody>
      </p:sp>
      <p:pic>
        <p:nvPicPr>
          <p:cNvPr id="8" name="Picture 7" descr="tm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524" y="3609839"/>
            <a:ext cx="2514600" cy="2514600"/>
          </a:xfrm>
          <a:prstGeom prst="rect">
            <a:avLst/>
          </a:prstGeom>
        </p:spPr>
      </p:pic>
      <p:pic>
        <p:nvPicPr>
          <p:cNvPr id="15" name="Picture 14" descr="water-pressure-test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2000" y="3606700"/>
            <a:ext cx="2517739" cy="2517739"/>
          </a:xfrm>
          <a:prstGeom prst="rect">
            <a:avLst/>
          </a:prstGeom>
        </p:spPr>
      </p:pic>
      <p:pic>
        <p:nvPicPr>
          <p:cNvPr id="19" name="Picture 18" descr="unnamed.png"/>
          <p:cNvPicPr>
            <a:picLocks/>
          </p:cNvPicPr>
          <p:nvPr/>
        </p:nvPicPr>
        <p:blipFill>
          <a:blip r:embed="rId6">
            <a:extLst>
              <a:ext uri="{28A0092B-C50C-407E-A947-70E740481C1C}">
                <a14:useLocalDpi xmlns:a14="http://schemas.microsoft.com/office/drawing/2010/main" val="0"/>
              </a:ext>
            </a:extLst>
          </a:blip>
          <a:stretch>
            <a:fillRect/>
          </a:stretch>
        </p:blipFill>
        <p:spPr>
          <a:xfrm>
            <a:off x="5976477" y="3536950"/>
            <a:ext cx="2879999" cy="2916386"/>
          </a:xfrm>
          <a:prstGeom prst="rect">
            <a:avLst/>
          </a:prstGeom>
        </p:spPr>
      </p:pic>
      <p:sp>
        <p:nvSpPr>
          <p:cNvPr id="36" name="Rectangle 35"/>
          <p:cNvSpPr/>
          <p:nvPr/>
        </p:nvSpPr>
        <p:spPr>
          <a:xfrm>
            <a:off x="5197475" y="2236539"/>
            <a:ext cx="1273212" cy="2510780"/>
          </a:xfrm>
          <a:prstGeom prst="rect">
            <a:avLst/>
          </a:prstGeom>
          <a:gradFill flip="none" rotWithShape="1">
            <a:gsLst>
              <a:gs pos="99000">
                <a:schemeClr val="accent2">
                  <a:lumMod val="75000"/>
                  <a:alpha val="20000"/>
                </a:schemeClr>
              </a:gs>
              <a:gs pos="100000">
                <a:srgbClr val="FFFFFF"/>
              </a:gs>
            </a:gsLst>
            <a:lin ang="0" scaled="1"/>
            <a:tileRect/>
          </a:gra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p:cNvSpPr/>
          <p:nvPr/>
        </p:nvSpPr>
        <p:spPr>
          <a:xfrm>
            <a:off x="2695575" y="2236539"/>
            <a:ext cx="1278180" cy="2510780"/>
          </a:xfrm>
          <a:prstGeom prst="rect">
            <a:avLst/>
          </a:prstGeom>
          <a:gradFill flip="none" rotWithShape="1">
            <a:gsLst>
              <a:gs pos="99000">
                <a:schemeClr val="accent4">
                  <a:alpha val="20000"/>
                </a:schemeClr>
              </a:gs>
              <a:gs pos="100000">
                <a:srgbClr val="FFFFFF"/>
              </a:gs>
            </a:gsLst>
            <a:lin ang="0" scaled="1"/>
            <a:tileRect/>
          </a:gra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51520" y="4910742"/>
            <a:ext cx="8568952" cy="646331"/>
          </a:xfrm>
          <a:prstGeom prst="rect">
            <a:avLst/>
          </a:prstGeom>
          <a:noFill/>
        </p:spPr>
        <p:txBody>
          <a:bodyPr wrap="square" rtlCol="0">
            <a:spAutoFit/>
          </a:bodyPr>
          <a:lstStyle/>
          <a:p>
            <a:r>
              <a:rPr lang="en-US" dirty="0"/>
              <a:t>Common components are related to processes taking place in all the data blocks under study</a:t>
            </a:r>
          </a:p>
        </p:txBody>
      </p:sp>
      <p:sp>
        <p:nvSpPr>
          <p:cNvPr id="39" name="TextBox 38"/>
          <p:cNvSpPr txBox="1"/>
          <p:nvPr/>
        </p:nvSpPr>
        <p:spPr>
          <a:xfrm>
            <a:off x="251520" y="5455102"/>
            <a:ext cx="8568952" cy="923330"/>
          </a:xfrm>
          <a:prstGeom prst="rect">
            <a:avLst/>
          </a:prstGeom>
          <a:noFill/>
        </p:spPr>
        <p:txBody>
          <a:bodyPr wrap="square" rtlCol="0">
            <a:spAutoFit/>
          </a:bodyPr>
          <a:lstStyle/>
          <a:p>
            <a:r>
              <a:rPr lang="en-US" dirty="0"/>
              <a:t>Distinctive components are related to processes taking place in only one or few of the considered data blocks</a:t>
            </a:r>
          </a:p>
          <a:p>
            <a:endParaRPr lang="en-US" dirty="0"/>
          </a:p>
        </p:txBody>
      </p:sp>
      <p:grpSp>
        <p:nvGrpSpPr>
          <p:cNvPr id="16" name="Group 15"/>
          <p:cNvGrpSpPr>
            <a:grpSpLocks noChangeAspect="1"/>
          </p:cNvGrpSpPr>
          <p:nvPr/>
        </p:nvGrpSpPr>
        <p:grpSpPr>
          <a:xfrm>
            <a:off x="2699468" y="6295509"/>
            <a:ext cx="3745064" cy="522801"/>
            <a:chOff x="4240197" y="4786381"/>
            <a:chExt cx="4366842" cy="609600"/>
          </a:xfrm>
        </p:grpSpPr>
        <p:pic>
          <p:nvPicPr>
            <p:cNvPr id="17" name="Picture 16" descr="Shell Logo.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40197" y="4786381"/>
              <a:ext cx="660400" cy="609600"/>
            </a:xfrm>
            <a:prstGeom prst="rect">
              <a:avLst/>
            </a:prstGeom>
          </p:spPr>
        </p:pic>
        <p:pic>
          <p:nvPicPr>
            <p:cNvPr id="18" name="Picture 17" descr="uva®merken_ENG.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71742" y="4892005"/>
              <a:ext cx="3535297" cy="397378"/>
            </a:xfrm>
            <a:prstGeom prst="rect">
              <a:avLst/>
            </a:prstGeom>
          </p:spPr>
        </p:pic>
      </p:grpSp>
      <p:sp>
        <p:nvSpPr>
          <p:cNvPr id="35" name="Rectangle 34"/>
          <p:cNvSpPr/>
          <p:nvPr/>
        </p:nvSpPr>
        <p:spPr>
          <a:xfrm>
            <a:off x="3973755" y="2236539"/>
            <a:ext cx="1223720" cy="2510780"/>
          </a:xfrm>
          <a:prstGeom prst="rect">
            <a:avLst/>
          </a:prstGeom>
          <a:gradFill flip="none" rotWithShape="1">
            <a:gsLst>
              <a:gs pos="99000">
                <a:srgbClr val="FFFF00">
                  <a:alpha val="20000"/>
                </a:srgbClr>
              </a:gs>
              <a:gs pos="100000">
                <a:srgbClr val="FFFFFF"/>
              </a:gs>
            </a:gsLst>
            <a:lin ang="0" scaled="1"/>
            <a:tileRect/>
          </a:gra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217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6"/>
                                        </p:tgtEl>
                                      </p:cBhvr>
                                    </p:animEffect>
                                    <p:set>
                                      <p:cBhvr>
                                        <p:cTn id="22" dur="1" fill="hold">
                                          <p:stCondLst>
                                            <p:cond delay="999"/>
                                          </p:stCondLst>
                                        </p:cTn>
                                        <p:tgtEl>
                                          <p:spTgt spid="6"/>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1000"/>
                                        <p:tgtEl>
                                          <p:spTgt spid="8"/>
                                        </p:tgtEl>
                                      </p:cBhvr>
                                    </p:animEffect>
                                    <p:set>
                                      <p:cBhvr>
                                        <p:cTn id="25" dur="1" fill="hold">
                                          <p:stCondLst>
                                            <p:cond delay="999"/>
                                          </p:stCondLst>
                                        </p:cTn>
                                        <p:tgtEl>
                                          <p:spTgt spid="8"/>
                                        </p:tgtEl>
                                        <p:attrNameLst>
                                          <p:attrName>style.visibility</p:attrName>
                                        </p:attrNameLst>
                                      </p:cBhvr>
                                      <p:to>
                                        <p:strVal val="hidden"/>
                                      </p:to>
                                    </p:set>
                                  </p:childTnLst>
                                </p:cTn>
                              </p:par>
                            </p:childTnLst>
                          </p:cTn>
                        </p:par>
                        <p:par>
                          <p:cTn id="26" fill="hold">
                            <p:stCondLst>
                              <p:cond delay="1000"/>
                            </p:stCondLst>
                            <p:childTnLst>
                              <p:par>
                                <p:cTn id="27" presetID="0" presetClass="path" presetSubtype="0" accel="50000" decel="50000" fill="hold" nodeType="afterEffect">
                                  <p:stCondLst>
                                    <p:cond delay="0"/>
                                  </p:stCondLst>
                                  <p:childTnLst>
                                    <p:animMotion origin="layout" path="M -3.17937E-6 3.45522E-6 L -0.06824 -0.20019 " pathEditMode="relative" rAng="0" ptsTypes="AA">
                                      <p:cBhvr>
                                        <p:cTn id="28" dur="2000" fill="hold"/>
                                        <p:tgtEl>
                                          <p:spTgt spid="15"/>
                                        </p:tgtEl>
                                        <p:attrNameLst>
                                          <p:attrName>ppt_x</p:attrName>
                                          <p:attrName>ppt_y</p:attrName>
                                        </p:attrNameLst>
                                      </p:cBhvr>
                                      <p:rCtr x="-3421" y="-10021"/>
                                    </p:animMotion>
                                  </p:childTnLst>
                                </p:cTn>
                              </p:par>
                              <p:par>
                                <p:cTn id="29" presetID="0" presetClass="path" presetSubtype="0" accel="50000" decel="50000" fill="hold" nodeType="withEffect">
                                  <p:stCondLst>
                                    <p:cond delay="0"/>
                                  </p:stCondLst>
                                  <p:childTnLst>
                                    <p:animMotion origin="layout" path="M -1.95346E-6 -7.82226E-7 L -0.24448 -0.20042 " pathEditMode="relative" rAng="0" ptsTypes="AA">
                                      <p:cBhvr>
                                        <p:cTn id="30" dur="2000" fill="hold"/>
                                        <p:tgtEl>
                                          <p:spTgt spid="19"/>
                                        </p:tgtEl>
                                        <p:attrNameLst>
                                          <p:attrName>ppt_x</p:attrName>
                                          <p:attrName>ppt_y</p:attrName>
                                        </p:attrNameLst>
                                      </p:cBhvr>
                                      <p:rCtr x="-12224" y="-10021"/>
                                    </p:animMotion>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1000"/>
                                        <p:tgtEl>
                                          <p:spTgt spid="3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 grpId="0"/>
      <p:bldP spid="39" grpId="0"/>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8"/>
          <p:cNvSpPr txBox="1"/>
          <p:nvPr/>
        </p:nvSpPr>
        <p:spPr>
          <a:xfrm>
            <a:off x="0" y="5594682"/>
            <a:ext cx="8568952" cy="646331"/>
          </a:xfrm>
          <a:prstGeom prst="rect">
            <a:avLst/>
          </a:prstGeom>
          <a:noFill/>
        </p:spPr>
        <p:txBody>
          <a:bodyPr wrap="square" rtlCol="0">
            <a:spAutoFit/>
          </a:bodyPr>
          <a:lstStyle/>
          <a:p>
            <a:r>
              <a:rPr lang="en-US" sz="1200" dirty="0" err="1"/>
              <a:t>Smilde</a:t>
            </a:r>
            <a:r>
              <a:rPr lang="en-US" sz="1200" dirty="0"/>
              <a:t>, A. </a:t>
            </a:r>
            <a:r>
              <a:rPr lang="en-US" sz="1200" i="1" dirty="0"/>
              <a:t>et al</a:t>
            </a:r>
            <a:r>
              <a:rPr lang="en-US" sz="1200" dirty="0"/>
              <a:t>., </a:t>
            </a:r>
            <a:r>
              <a:rPr lang="en-US" sz="1200" i="1" dirty="0"/>
              <a:t>J</a:t>
            </a:r>
            <a:r>
              <a:rPr lang="en-US" sz="1200" dirty="0"/>
              <a:t>. </a:t>
            </a:r>
            <a:r>
              <a:rPr lang="en-US" sz="1200" i="1" dirty="0" err="1"/>
              <a:t>Chemometr</a:t>
            </a:r>
            <a:r>
              <a:rPr lang="en-US" sz="1200" dirty="0"/>
              <a:t>., 2017 (</a:t>
            </a:r>
            <a:r>
              <a:rPr lang="en-US" sz="1200" b="1" dirty="0"/>
              <a:t>31</a:t>
            </a:r>
            <a:r>
              <a:rPr lang="en-US" sz="1200" dirty="0"/>
              <a:t>), e2900</a:t>
            </a:r>
            <a:endParaRPr lang="en-US" sz="1200" i="1" dirty="0"/>
          </a:p>
          <a:p>
            <a:r>
              <a:rPr lang="en-US" sz="1200" dirty="0"/>
              <a:t>van der </a:t>
            </a:r>
            <a:r>
              <a:rPr lang="en-US" sz="1200" dirty="0" err="1"/>
              <a:t>Kloet</a:t>
            </a:r>
            <a:r>
              <a:rPr lang="en-US" sz="1200" dirty="0"/>
              <a:t>, F. </a:t>
            </a:r>
            <a:r>
              <a:rPr lang="en-US" sz="1200" i="1" dirty="0"/>
              <a:t>et al</a:t>
            </a:r>
            <a:r>
              <a:rPr lang="en-US" sz="1200" dirty="0"/>
              <a:t>., </a:t>
            </a:r>
            <a:r>
              <a:rPr lang="en-US" sz="1200" i="1" dirty="0"/>
              <a:t>BMC Bioinformatics</a:t>
            </a:r>
            <a:r>
              <a:rPr lang="en-US" sz="1200" dirty="0"/>
              <a:t>, 2017 (</a:t>
            </a:r>
            <a:r>
              <a:rPr lang="en-US" sz="1200" b="1" dirty="0"/>
              <a:t>17</a:t>
            </a:r>
            <a:r>
              <a:rPr lang="en-US" sz="1200" dirty="0"/>
              <a:t>), 271-286</a:t>
            </a:r>
          </a:p>
          <a:p>
            <a:r>
              <a:rPr lang="en-US" sz="1200" dirty="0"/>
              <a:t>Van </a:t>
            </a:r>
            <a:r>
              <a:rPr lang="en-US" sz="1200" dirty="0" err="1"/>
              <a:t>Deun</a:t>
            </a:r>
            <a:r>
              <a:rPr lang="en-US" sz="1200" dirty="0"/>
              <a:t>, K. </a:t>
            </a:r>
            <a:r>
              <a:rPr lang="en-US" sz="1200" i="1" dirty="0"/>
              <a:t>et al.</a:t>
            </a:r>
            <a:r>
              <a:rPr lang="en-US" sz="1200" dirty="0"/>
              <a:t>, </a:t>
            </a:r>
            <a:r>
              <a:rPr lang="en-US" sz="1200" i="1" dirty="0" err="1"/>
              <a:t>Chemometr</a:t>
            </a:r>
            <a:r>
              <a:rPr lang="en-US" sz="1200" i="1" dirty="0"/>
              <a:t>. </a:t>
            </a:r>
            <a:r>
              <a:rPr lang="en-US" sz="1200" i="1" dirty="0" err="1"/>
              <a:t>Intell</a:t>
            </a:r>
            <a:r>
              <a:rPr lang="en-US" sz="1200" i="1" dirty="0"/>
              <a:t>. Lab.</a:t>
            </a:r>
            <a:r>
              <a:rPr lang="en-US" sz="1200" dirty="0"/>
              <a:t>, 2013 (</a:t>
            </a:r>
            <a:r>
              <a:rPr lang="en-US" sz="1200" b="1" dirty="0"/>
              <a:t>129</a:t>
            </a:r>
            <a:r>
              <a:rPr lang="en-US" sz="1200" dirty="0"/>
              <a:t>), 40-51</a:t>
            </a:r>
            <a:endParaRPr lang="en-US" sz="1200" b="1" i="1" baseline="-25000" dirty="0"/>
          </a:p>
        </p:txBody>
      </p:sp>
      <p:sp>
        <p:nvSpPr>
          <p:cNvPr id="6" name="TextBox 5"/>
          <p:cNvSpPr txBox="1"/>
          <p:nvPr/>
        </p:nvSpPr>
        <p:spPr>
          <a:xfrm>
            <a:off x="251520" y="1269915"/>
            <a:ext cx="8568952" cy="4247317"/>
          </a:xfrm>
          <a:prstGeom prst="rect">
            <a:avLst/>
          </a:prstGeom>
          <a:noFill/>
        </p:spPr>
        <p:txBody>
          <a:bodyPr wrap="square" rtlCol="0">
            <a:spAutoFit/>
          </a:bodyPr>
          <a:lstStyle/>
          <a:p>
            <a:pPr algn="just"/>
            <a:endParaRPr lang="en-US" dirty="0"/>
          </a:p>
          <a:p>
            <a:pPr algn="just"/>
            <a:endParaRPr lang="en-US" dirty="0"/>
          </a:p>
          <a:p>
            <a:pPr algn="just"/>
            <a:endParaRPr lang="en-US" dirty="0"/>
          </a:p>
          <a:p>
            <a:pPr algn="just"/>
            <a:endParaRPr lang="en-US" dirty="0"/>
          </a:p>
          <a:p>
            <a:pPr marL="285750" indent="-285750" algn="just">
              <a:buSzPct val="150000"/>
              <a:buFont typeface="Arial"/>
              <a:buChar char="•"/>
            </a:pPr>
            <a:r>
              <a:rPr lang="en-US" dirty="0"/>
              <a:t>Simultaneous Component Analysis (SCA);</a:t>
            </a:r>
          </a:p>
          <a:p>
            <a:pPr marL="285750" indent="-285750" algn="just">
              <a:buSzPct val="150000"/>
              <a:buFont typeface="Arial"/>
              <a:buChar char="•"/>
            </a:pPr>
            <a:endParaRPr lang="en-US" dirty="0"/>
          </a:p>
          <a:p>
            <a:pPr marL="285750" indent="-285750" algn="just">
              <a:buSzPct val="150000"/>
              <a:buFont typeface="Arial"/>
              <a:buChar char="•"/>
            </a:pPr>
            <a:r>
              <a:rPr lang="en-US" dirty="0" err="1"/>
              <a:t>DIStinctive</a:t>
            </a:r>
            <a:r>
              <a:rPr lang="en-US" dirty="0"/>
              <a:t> and </a:t>
            </a:r>
            <a:r>
              <a:rPr lang="en-US" dirty="0" err="1"/>
              <a:t>COmmon</a:t>
            </a:r>
            <a:r>
              <a:rPr lang="en-US" dirty="0"/>
              <a:t> Simultaneous Component Analysis (DISCO-SCA);</a:t>
            </a:r>
          </a:p>
          <a:p>
            <a:pPr marL="285750" indent="-285750" algn="just">
              <a:buSzPct val="150000"/>
              <a:buFont typeface="Arial"/>
              <a:buChar char="•"/>
            </a:pPr>
            <a:endParaRPr lang="en-US" dirty="0"/>
          </a:p>
          <a:p>
            <a:pPr marL="285750" indent="-285750" algn="just">
              <a:buSzPct val="150000"/>
              <a:buFont typeface="Arial"/>
              <a:buChar char="•"/>
            </a:pPr>
            <a:r>
              <a:rPr lang="en-US" dirty="0"/>
              <a:t>Adapted Generalized Singular Value Decomposition (Adapted GSVD);</a:t>
            </a:r>
          </a:p>
          <a:p>
            <a:pPr marL="285750" indent="-285750" algn="just">
              <a:buSzPct val="150000"/>
              <a:buFont typeface="Arial"/>
              <a:buChar char="•"/>
            </a:pPr>
            <a:endParaRPr lang="en-US" dirty="0"/>
          </a:p>
          <a:p>
            <a:pPr marL="285750" indent="-285750" algn="just">
              <a:buSzPct val="150000"/>
              <a:buFont typeface="Arial"/>
              <a:buChar char="•"/>
            </a:pPr>
            <a:r>
              <a:rPr lang="en-US" dirty="0"/>
              <a:t>ECO-POWER;</a:t>
            </a:r>
          </a:p>
          <a:p>
            <a:pPr marL="285750" indent="-285750" algn="just">
              <a:buSzPct val="150000"/>
              <a:buFont typeface="Arial"/>
              <a:buChar char="•"/>
            </a:pPr>
            <a:endParaRPr lang="en-US" dirty="0"/>
          </a:p>
          <a:p>
            <a:pPr marL="285750" indent="-285750" algn="just">
              <a:buSzPct val="150000"/>
              <a:buFont typeface="Arial"/>
              <a:buChar char="•"/>
            </a:pPr>
            <a:r>
              <a:rPr lang="en-US" dirty="0"/>
              <a:t>(Generalized) Canonical Correlation Analysis (CCA);</a:t>
            </a:r>
          </a:p>
          <a:p>
            <a:pPr marL="285750" indent="-285750" algn="just">
              <a:buSzPct val="150000"/>
              <a:buFont typeface="Arial"/>
              <a:buChar char="•"/>
            </a:pPr>
            <a:endParaRPr lang="en-US" dirty="0"/>
          </a:p>
          <a:p>
            <a:pPr marL="285750" indent="-285750" algn="just">
              <a:buSzPct val="150000"/>
              <a:buFont typeface="Arial"/>
              <a:buChar char="•"/>
            </a:pPr>
            <a:r>
              <a:rPr lang="en-US" dirty="0"/>
              <a:t>O2PLS</a:t>
            </a:r>
          </a:p>
        </p:txBody>
      </p:sp>
      <p:sp>
        <p:nvSpPr>
          <p:cNvPr id="2" name="1 Título"/>
          <p:cNvSpPr>
            <a:spLocks noGrp="1"/>
          </p:cNvSpPr>
          <p:nvPr>
            <p:ph type="title"/>
          </p:nvPr>
        </p:nvSpPr>
        <p:spPr/>
        <p:txBody>
          <a:bodyPr/>
          <a:lstStyle/>
          <a:p>
            <a:r>
              <a:rPr lang="es-ES_tradnl" dirty="0" err="1"/>
              <a:t>State</a:t>
            </a:r>
            <a:r>
              <a:rPr lang="es-ES_tradnl" dirty="0"/>
              <a:t> of </a:t>
            </a:r>
            <a:r>
              <a:rPr lang="es-ES_tradnl" dirty="0" err="1"/>
              <a:t>the</a:t>
            </a:r>
            <a:r>
              <a:rPr lang="es-ES_tradnl" dirty="0"/>
              <a:t> art</a:t>
            </a:r>
            <a:endParaRPr lang="es-ES" dirty="0"/>
          </a:p>
        </p:txBody>
      </p:sp>
      <p:sp>
        <p:nvSpPr>
          <p:cNvPr id="4" name="3 Marcador de número de diapositiva"/>
          <p:cNvSpPr>
            <a:spLocks noGrp="1"/>
          </p:cNvSpPr>
          <p:nvPr>
            <p:ph type="sldNum" sz="quarter" idx="4294967295"/>
          </p:nvPr>
        </p:nvSpPr>
        <p:spPr>
          <a:xfrm>
            <a:off x="7956376" y="6453336"/>
            <a:ext cx="1080120" cy="365125"/>
          </a:xfrm>
        </p:spPr>
        <p:txBody>
          <a:bodyPr/>
          <a:lstStyle/>
          <a:p>
            <a:fld id="{1DDC244A-FD3A-419A-A739-5D41D453BABC}" type="slidenum">
              <a:rPr lang="es-ES" smtClean="0"/>
              <a:pPr/>
              <a:t>3</a:t>
            </a:fld>
            <a:endParaRPr lang="es-ES"/>
          </a:p>
        </p:txBody>
      </p:sp>
      <p:sp>
        <p:nvSpPr>
          <p:cNvPr id="17" name="TextBox 16"/>
          <p:cNvSpPr txBox="1"/>
          <p:nvPr/>
        </p:nvSpPr>
        <p:spPr>
          <a:xfrm>
            <a:off x="251520" y="1269915"/>
            <a:ext cx="8568952" cy="923330"/>
          </a:xfrm>
          <a:prstGeom prst="rect">
            <a:avLst/>
          </a:prstGeom>
          <a:noFill/>
        </p:spPr>
        <p:txBody>
          <a:bodyPr wrap="square" rtlCol="0">
            <a:spAutoFit/>
          </a:bodyPr>
          <a:lstStyle/>
          <a:p>
            <a:pPr algn="just"/>
            <a:r>
              <a:rPr lang="en-US" dirty="0"/>
              <a:t>Many dimensionality reduction methods, which model simultaneously all the data blocks under study, have been proposed to retrieve common and distinctive processes underlying them: </a:t>
            </a:r>
          </a:p>
        </p:txBody>
      </p:sp>
      <p:grpSp>
        <p:nvGrpSpPr>
          <p:cNvPr id="9" name="Group 15">
            <a:extLst>
              <a:ext uri="{FF2B5EF4-FFF2-40B4-BE49-F238E27FC236}">
                <a16:creationId xmlns:a16="http://schemas.microsoft.com/office/drawing/2014/main" id="{583E02EA-8784-0D86-04EE-E7AFFD23498C}"/>
              </a:ext>
            </a:extLst>
          </p:cNvPr>
          <p:cNvGrpSpPr>
            <a:grpSpLocks noChangeAspect="1"/>
          </p:cNvGrpSpPr>
          <p:nvPr/>
        </p:nvGrpSpPr>
        <p:grpSpPr>
          <a:xfrm>
            <a:off x="2699468" y="6295509"/>
            <a:ext cx="3745064" cy="522801"/>
            <a:chOff x="4240197" y="4786381"/>
            <a:chExt cx="4366842" cy="609600"/>
          </a:xfrm>
        </p:grpSpPr>
        <p:pic>
          <p:nvPicPr>
            <p:cNvPr id="12" name="Picture 16" descr="Shell Logo.eps">
              <a:extLst>
                <a:ext uri="{FF2B5EF4-FFF2-40B4-BE49-F238E27FC236}">
                  <a16:creationId xmlns:a16="http://schemas.microsoft.com/office/drawing/2014/main" id="{9FCA72A2-A45D-4A0E-07BF-37F84A71A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0197" y="4786381"/>
              <a:ext cx="660400" cy="609600"/>
            </a:xfrm>
            <a:prstGeom prst="rect">
              <a:avLst/>
            </a:prstGeom>
          </p:spPr>
        </p:pic>
        <p:pic>
          <p:nvPicPr>
            <p:cNvPr id="13" name="Picture 17" descr="uva®merken_ENG.eps">
              <a:extLst>
                <a:ext uri="{FF2B5EF4-FFF2-40B4-BE49-F238E27FC236}">
                  <a16:creationId xmlns:a16="http://schemas.microsoft.com/office/drawing/2014/main" id="{604A39AA-3B26-E5E5-7F0C-FA452118F9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1742" y="4892005"/>
              <a:ext cx="3535297" cy="397378"/>
            </a:xfrm>
            <a:prstGeom prst="rect">
              <a:avLst/>
            </a:prstGeom>
          </p:spPr>
        </p:pic>
      </p:grpSp>
      <p:sp>
        <p:nvSpPr>
          <p:cNvPr id="14" name="TextBox 16">
            <a:extLst>
              <a:ext uri="{FF2B5EF4-FFF2-40B4-BE49-F238E27FC236}">
                <a16:creationId xmlns:a16="http://schemas.microsoft.com/office/drawing/2014/main" id="{D8B0AA57-DECD-BB94-F672-429AF722F0A8}"/>
              </a:ext>
            </a:extLst>
          </p:cNvPr>
          <p:cNvSpPr txBox="1"/>
          <p:nvPr/>
        </p:nvSpPr>
        <p:spPr>
          <a:xfrm>
            <a:off x="287524" y="2782669"/>
            <a:ext cx="8568952" cy="1292662"/>
          </a:xfrm>
          <a:prstGeom prst="rect">
            <a:avLst/>
          </a:prstGeom>
          <a:noFill/>
        </p:spPr>
        <p:txBody>
          <a:bodyPr wrap="square" rtlCol="0">
            <a:spAutoFit/>
          </a:bodyPr>
          <a:lstStyle/>
          <a:p>
            <a:pPr algn="ctr"/>
            <a:r>
              <a:rPr lang="en-US" sz="2600" b="1" dirty="0">
                <a:solidFill>
                  <a:srgbClr val="FF0000"/>
                </a:solidFill>
              </a:rPr>
              <a:t>None of them encompasses computational steps to determine </a:t>
            </a:r>
            <a:r>
              <a:rPr lang="en-US" sz="2600" b="1" u="sng" dirty="0">
                <a:solidFill>
                  <a:srgbClr val="FF0000"/>
                </a:solidFill>
              </a:rPr>
              <a:t>the number of common and distinctive components</a:t>
            </a:r>
          </a:p>
        </p:txBody>
      </p:sp>
    </p:spTree>
    <p:extLst>
      <p:ext uri="{BB962C8B-B14F-4D97-AF65-F5344CB8AC3E}">
        <p14:creationId xmlns:p14="http://schemas.microsoft.com/office/powerpoint/2010/main" val="177567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1" nodeType="clickEffect">
                                  <p:stCondLst>
                                    <p:cond delay="0"/>
                                  </p:stCondLst>
                                  <p:childTnLst>
                                    <p:set>
                                      <p:cBhvr>
                                        <p:cTn id="6" dur="indefinite"/>
                                        <p:tgtEl>
                                          <p:spTgt spid="6"/>
                                        </p:tgtEl>
                                        <p:attrNameLst>
                                          <p:attrName>style.opacity</p:attrName>
                                        </p:attrNameLst>
                                      </p:cBhvr>
                                      <p:to>
                                        <p:strVal val="0.05"/>
                                      </p:to>
                                    </p:set>
                                    <p:animEffect filter="image" prLst="opacity: 0.05">
                                      <p:cBhvr rctx="IE">
                                        <p:cTn id="7" dur="indefinite"/>
                                        <p:tgtEl>
                                          <p:spTgt spid="6"/>
                                        </p:tgtEl>
                                      </p:cBhvr>
                                    </p:animEffect>
                                  </p:childTnLst>
                                </p:cTn>
                              </p:par>
                              <p:par>
                                <p:cTn id="8" presetID="9" presetClass="emph" presetSubtype="0" grpId="0" nodeType="withEffect">
                                  <p:stCondLst>
                                    <p:cond delay="0"/>
                                  </p:stCondLst>
                                  <p:childTnLst>
                                    <p:set>
                                      <p:cBhvr>
                                        <p:cTn id="9" dur="indefinite"/>
                                        <p:tgtEl>
                                          <p:spTgt spid="17"/>
                                        </p:tgtEl>
                                        <p:attrNameLst>
                                          <p:attrName>style.opacity</p:attrName>
                                        </p:attrNameLst>
                                      </p:cBhvr>
                                      <p:to>
                                        <p:strVal val="0.05"/>
                                      </p:to>
                                    </p:set>
                                    <p:animEffect filter="image" prLst="opacity: 0.05">
                                      <p:cBhvr rctx="IE">
                                        <p:cTn id="10" dur="indefinite"/>
                                        <p:tgtEl>
                                          <p:spTgt spid="17"/>
                                        </p:tgtEl>
                                      </p:cBhvr>
                                    </p:animEffect>
                                  </p:childTnLst>
                                </p:cTn>
                              </p:par>
                              <p:par>
                                <p:cTn id="11" presetID="9" presetClass="emph" presetSubtype="0" grpId="0" nodeType="withEffect">
                                  <p:stCondLst>
                                    <p:cond delay="0"/>
                                  </p:stCondLst>
                                  <p:childTnLst>
                                    <p:set>
                                      <p:cBhvr>
                                        <p:cTn id="12" dur="indefinite"/>
                                        <p:tgtEl>
                                          <p:spTgt spid="11"/>
                                        </p:tgtEl>
                                        <p:attrNameLst>
                                          <p:attrName>style.opacity</p:attrName>
                                        </p:attrNameLst>
                                      </p:cBhvr>
                                      <p:to>
                                        <p:strVal val="0.05"/>
                                      </p:to>
                                    </p:set>
                                    <p:animEffect filter="image" prLst="opacity: 0.05">
                                      <p:cBhvr rctx="IE">
                                        <p:cTn id="13" dur="indefinite"/>
                                        <p:tgtEl>
                                          <p:spTgt spid="11"/>
                                        </p:tgtEl>
                                      </p:cBhvr>
                                    </p:animEffect>
                                  </p:childTnLst>
                                </p:cTn>
                              </p:par>
                            </p:childTnLst>
                          </p:cTn>
                        </p:par>
                        <p:par>
                          <p:cTn id="14" fill="hold">
                            <p:stCondLst>
                              <p:cond delay="0"/>
                            </p:stCondLst>
                            <p:childTnLst>
                              <p:par>
                                <p:cTn id="15" presetID="1" presetClass="entr" presetSubtype="0" fill="hold" grpId="0" nodeType="afterEffect">
                                  <p:stCondLst>
                                    <p:cond delay="100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1"/>
      <p:bldP spid="17"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Box 109"/>
          <p:cNvSpPr txBox="1"/>
          <p:nvPr/>
        </p:nvSpPr>
        <p:spPr>
          <a:xfrm>
            <a:off x="2993603" y="2563909"/>
            <a:ext cx="1636282" cy="286232"/>
          </a:xfrm>
          <a:prstGeom prst="rect">
            <a:avLst/>
          </a:prstGeom>
          <a:noFill/>
        </p:spPr>
        <p:txBody>
          <a:bodyPr wrap="square" rtlCol="0">
            <a:spAutoFit/>
          </a:bodyPr>
          <a:lstStyle/>
          <a:p>
            <a:pPr algn="ctr">
              <a:lnSpc>
                <a:spcPct val="90000"/>
              </a:lnSpc>
            </a:pPr>
            <a:r>
              <a:rPr lang="en-US" sz="1400" dirty="0">
                <a:solidFill>
                  <a:srgbClr val="FF0000"/>
                </a:solidFill>
              </a:rPr>
              <a:t>CCA</a:t>
            </a:r>
          </a:p>
        </p:txBody>
      </p:sp>
      <p:sp>
        <p:nvSpPr>
          <p:cNvPr id="97" name="TextBox 109"/>
          <p:cNvSpPr txBox="1"/>
          <p:nvPr/>
        </p:nvSpPr>
        <p:spPr>
          <a:xfrm>
            <a:off x="2993603" y="2562201"/>
            <a:ext cx="1636282" cy="867930"/>
          </a:xfrm>
          <a:prstGeom prst="rect">
            <a:avLst/>
          </a:prstGeom>
          <a:solidFill>
            <a:schemeClr val="bg1"/>
          </a:solidFill>
        </p:spPr>
        <p:txBody>
          <a:bodyPr wrap="square" rtlCol="0">
            <a:spAutoFit/>
          </a:bodyPr>
          <a:lstStyle/>
          <a:p>
            <a:pPr algn="ctr">
              <a:lnSpc>
                <a:spcPct val="90000"/>
              </a:lnSpc>
            </a:pPr>
            <a:r>
              <a:rPr lang="en-US" sz="1400" dirty="0">
                <a:solidFill>
                  <a:srgbClr val="00B050"/>
                </a:solidFill>
              </a:rPr>
              <a:t>2. PCA-CCA</a:t>
            </a:r>
          </a:p>
          <a:p>
            <a:pPr algn="ctr">
              <a:lnSpc>
                <a:spcPct val="90000"/>
              </a:lnSpc>
            </a:pPr>
            <a:endParaRPr lang="en-US" sz="1400" dirty="0">
              <a:solidFill>
                <a:srgbClr val="00B050"/>
              </a:solidFill>
            </a:endParaRPr>
          </a:p>
          <a:p>
            <a:pPr algn="ctr">
              <a:lnSpc>
                <a:spcPct val="90000"/>
              </a:lnSpc>
            </a:pPr>
            <a:endParaRPr lang="en-US" sz="1400" dirty="0">
              <a:solidFill>
                <a:srgbClr val="00B050"/>
              </a:solidFill>
            </a:endParaRPr>
          </a:p>
          <a:p>
            <a:pPr algn="ctr">
              <a:lnSpc>
                <a:spcPct val="90000"/>
              </a:lnSpc>
            </a:pPr>
            <a:endParaRPr lang="en-US" sz="1400" dirty="0">
              <a:solidFill>
                <a:srgbClr val="00B050"/>
              </a:solidFill>
            </a:endParaRPr>
          </a:p>
        </p:txBody>
      </p:sp>
      <p:sp>
        <p:nvSpPr>
          <p:cNvPr id="2" name="1 Título"/>
          <p:cNvSpPr>
            <a:spLocks noGrp="1"/>
          </p:cNvSpPr>
          <p:nvPr>
            <p:ph type="title"/>
          </p:nvPr>
        </p:nvSpPr>
        <p:spPr/>
        <p:txBody>
          <a:bodyPr/>
          <a:lstStyle/>
          <a:p>
            <a:r>
              <a:rPr lang="es-ES_tradnl" sz="2700" dirty="0"/>
              <a:t>Data </a:t>
            </a:r>
            <a:r>
              <a:rPr lang="es-ES_tradnl" sz="2700" dirty="0" err="1"/>
              <a:t>analysis</a:t>
            </a:r>
            <a:r>
              <a:rPr lang="es-ES_tradnl" sz="2700" dirty="0"/>
              <a:t> </a:t>
            </a:r>
            <a:r>
              <a:rPr lang="es-ES_tradnl" sz="2700" dirty="0" err="1"/>
              <a:t>strategy</a:t>
            </a:r>
            <a:endParaRPr lang="es-ES" sz="2700" dirty="0"/>
          </a:p>
        </p:txBody>
      </p:sp>
      <p:sp>
        <p:nvSpPr>
          <p:cNvPr id="122" name="3 Marcador de número de diapositiva"/>
          <p:cNvSpPr txBox="1">
            <a:spLocks/>
          </p:cNvSpPr>
          <p:nvPr/>
        </p:nvSpPr>
        <p:spPr>
          <a:xfrm>
            <a:off x="7956376" y="6453336"/>
            <a:ext cx="108012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DC244A-FD3A-419A-A739-5D41D453BABC}" type="slidenum">
              <a:rPr lang="es-ES" smtClean="0"/>
              <a:pPr/>
              <a:t>4</a:t>
            </a:fld>
            <a:endParaRPr lang="es-ES"/>
          </a:p>
        </p:txBody>
      </p:sp>
      <p:grpSp>
        <p:nvGrpSpPr>
          <p:cNvPr id="14" name="Group 13"/>
          <p:cNvGrpSpPr>
            <a:grpSpLocks noChangeAspect="1"/>
          </p:cNvGrpSpPr>
          <p:nvPr/>
        </p:nvGrpSpPr>
        <p:grpSpPr>
          <a:xfrm>
            <a:off x="2699468" y="6295509"/>
            <a:ext cx="3745064" cy="522801"/>
            <a:chOff x="4240197" y="4786381"/>
            <a:chExt cx="4366842" cy="609600"/>
          </a:xfrm>
        </p:grpSpPr>
        <p:pic>
          <p:nvPicPr>
            <p:cNvPr id="15" name="Picture 14" descr="Shell 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0197" y="4786381"/>
              <a:ext cx="660400" cy="609600"/>
            </a:xfrm>
            <a:prstGeom prst="rect">
              <a:avLst/>
            </a:prstGeom>
          </p:spPr>
        </p:pic>
        <p:pic>
          <p:nvPicPr>
            <p:cNvPr id="16" name="Picture 15" descr="uva®merken_ENG.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1742" y="4892005"/>
              <a:ext cx="3535297" cy="397378"/>
            </a:xfrm>
            <a:prstGeom prst="rect">
              <a:avLst/>
            </a:prstGeom>
          </p:spPr>
        </p:pic>
      </p:grpSp>
      <p:sp>
        <p:nvSpPr>
          <p:cNvPr id="62" name="TextBox 37"/>
          <p:cNvSpPr txBox="1"/>
          <p:nvPr/>
        </p:nvSpPr>
        <p:spPr>
          <a:xfrm>
            <a:off x="3287813" y="4556724"/>
            <a:ext cx="2492285" cy="646331"/>
          </a:xfrm>
          <a:prstGeom prst="rect">
            <a:avLst/>
          </a:prstGeom>
          <a:noFill/>
        </p:spPr>
        <p:txBody>
          <a:bodyPr wrap="none" rtlCol="0">
            <a:spAutoFit/>
          </a:bodyPr>
          <a:lstStyle/>
          <a:p>
            <a:pPr algn="ctr"/>
            <a:r>
              <a:rPr lang="en-US" dirty="0"/>
              <a:t>3. Common components</a:t>
            </a:r>
          </a:p>
          <a:p>
            <a:pPr algn="ctr"/>
            <a:r>
              <a:rPr lang="en-US" dirty="0"/>
              <a:t>(SVD on </a:t>
            </a:r>
            <a:r>
              <a:rPr lang="en-US" b="1" dirty="0">
                <a:latin typeface="Helvetica"/>
                <a:cs typeface="Helvetica"/>
              </a:rPr>
              <a:t>X</a:t>
            </a:r>
            <a:r>
              <a:rPr lang="en-US" baseline="-25000" dirty="0">
                <a:latin typeface="Helvetica"/>
                <a:cs typeface="Helvetica"/>
              </a:rPr>
              <a:t>1</a:t>
            </a:r>
            <a:r>
              <a:rPr lang="en-US" baseline="30000" dirty="0">
                <a:latin typeface="Helvetica"/>
                <a:cs typeface="Helvetica"/>
              </a:rPr>
              <a:t>T</a:t>
            </a:r>
            <a:r>
              <a:rPr lang="en-US" b="1" dirty="0">
                <a:latin typeface="Helvetica"/>
                <a:cs typeface="Helvetica"/>
              </a:rPr>
              <a:t>X</a:t>
            </a:r>
            <a:r>
              <a:rPr lang="en-US" baseline="-25000" dirty="0">
                <a:latin typeface="Helvetica"/>
                <a:cs typeface="Helvetica"/>
              </a:rPr>
              <a:t>2</a:t>
            </a:r>
            <a:r>
              <a:rPr lang="en-US" dirty="0">
                <a:latin typeface="Helvetica"/>
                <a:cs typeface="Helvetica"/>
              </a:rPr>
              <a:t>)</a:t>
            </a:r>
          </a:p>
        </p:txBody>
      </p:sp>
      <p:sp>
        <p:nvSpPr>
          <p:cNvPr id="63" name="TextBox 77"/>
          <p:cNvSpPr txBox="1"/>
          <p:nvPr/>
        </p:nvSpPr>
        <p:spPr>
          <a:xfrm>
            <a:off x="298045" y="4869160"/>
            <a:ext cx="2732671" cy="923330"/>
          </a:xfrm>
          <a:prstGeom prst="rect">
            <a:avLst/>
          </a:prstGeom>
          <a:noFill/>
        </p:spPr>
        <p:txBody>
          <a:bodyPr wrap="none" rtlCol="0">
            <a:spAutoFit/>
          </a:bodyPr>
          <a:lstStyle/>
          <a:p>
            <a:pPr algn="ctr"/>
            <a:r>
              <a:rPr lang="en-US" dirty="0"/>
              <a:t>4. Distinctive components</a:t>
            </a:r>
          </a:p>
          <a:p>
            <a:pPr algn="ctr"/>
            <a:r>
              <a:rPr lang="en-US" dirty="0"/>
              <a:t>of </a:t>
            </a:r>
            <a:r>
              <a:rPr lang="en-US" b="1" dirty="0">
                <a:latin typeface="Helvetica"/>
                <a:cs typeface="Helvetica"/>
              </a:rPr>
              <a:t>X</a:t>
            </a:r>
            <a:r>
              <a:rPr lang="en-US" baseline="-25000" dirty="0">
                <a:latin typeface="Helvetica"/>
                <a:cs typeface="Helvetica"/>
              </a:rPr>
              <a:t>1</a:t>
            </a:r>
          </a:p>
          <a:p>
            <a:pPr algn="ctr"/>
            <a:r>
              <a:rPr lang="en-US" dirty="0">
                <a:cs typeface="Calibri"/>
              </a:rPr>
              <a:t>(SVD on </a:t>
            </a:r>
            <a:r>
              <a:rPr lang="en-US" b="1" dirty="0">
                <a:latin typeface="Helvetica"/>
                <a:cs typeface="Helvetica"/>
              </a:rPr>
              <a:t>X</a:t>
            </a:r>
            <a:r>
              <a:rPr lang="en-US" baseline="-25000" dirty="0">
                <a:latin typeface="Helvetica"/>
                <a:cs typeface="Helvetica"/>
              </a:rPr>
              <a:t>1 </a:t>
            </a:r>
            <a:r>
              <a:rPr lang="en-US" dirty="0">
                <a:cs typeface="Calibri"/>
              </a:rPr>
              <a:t>after deflation) </a:t>
            </a:r>
          </a:p>
        </p:txBody>
      </p:sp>
      <p:sp>
        <p:nvSpPr>
          <p:cNvPr id="64" name="TextBox 75"/>
          <p:cNvSpPr txBox="1"/>
          <p:nvPr/>
        </p:nvSpPr>
        <p:spPr>
          <a:xfrm>
            <a:off x="6113285" y="4869160"/>
            <a:ext cx="2732671" cy="923330"/>
          </a:xfrm>
          <a:prstGeom prst="rect">
            <a:avLst/>
          </a:prstGeom>
          <a:noFill/>
        </p:spPr>
        <p:txBody>
          <a:bodyPr wrap="none" rtlCol="0">
            <a:spAutoFit/>
          </a:bodyPr>
          <a:lstStyle/>
          <a:p>
            <a:pPr algn="ctr"/>
            <a:r>
              <a:rPr lang="en-US" dirty="0"/>
              <a:t>4. Distinctive components</a:t>
            </a:r>
          </a:p>
          <a:p>
            <a:pPr algn="ctr"/>
            <a:r>
              <a:rPr lang="en-US" dirty="0"/>
              <a:t>of </a:t>
            </a:r>
            <a:r>
              <a:rPr lang="en-US" b="1" dirty="0">
                <a:latin typeface="Helvetica"/>
                <a:cs typeface="Helvetica"/>
              </a:rPr>
              <a:t>X</a:t>
            </a:r>
            <a:r>
              <a:rPr lang="en-US" baseline="-25000" dirty="0">
                <a:latin typeface="Helvetica"/>
                <a:cs typeface="Helvetica"/>
              </a:rPr>
              <a:t>2</a:t>
            </a:r>
          </a:p>
          <a:p>
            <a:pPr algn="ctr"/>
            <a:r>
              <a:rPr lang="en-US" dirty="0">
                <a:latin typeface="Calibri"/>
                <a:cs typeface="Calibri"/>
              </a:rPr>
              <a:t>(SVD on </a:t>
            </a:r>
            <a:r>
              <a:rPr lang="en-US" b="1" dirty="0">
                <a:latin typeface="Helvetica"/>
                <a:cs typeface="Helvetica"/>
              </a:rPr>
              <a:t>X</a:t>
            </a:r>
            <a:r>
              <a:rPr lang="en-US" baseline="-25000" dirty="0">
                <a:latin typeface="Helvetica"/>
                <a:cs typeface="Helvetica"/>
              </a:rPr>
              <a:t>2 </a:t>
            </a:r>
            <a:r>
              <a:rPr lang="en-US" dirty="0">
                <a:latin typeface="Calibri"/>
                <a:cs typeface="Calibri"/>
              </a:rPr>
              <a:t>after deflation) </a:t>
            </a:r>
          </a:p>
        </p:txBody>
      </p:sp>
      <p:sp>
        <p:nvSpPr>
          <p:cNvPr id="65" name="TextBox 112"/>
          <p:cNvSpPr txBox="1"/>
          <p:nvPr/>
        </p:nvSpPr>
        <p:spPr>
          <a:xfrm>
            <a:off x="5777436" y="1073711"/>
            <a:ext cx="2213491" cy="369332"/>
          </a:xfrm>
          <a:prstGeom prst="rect">
            <a:avLst/>
          </a:prstGeom>
          <a:noFill/>
        </p:spPr>
        <p:txBody>
          <a:bodyPr wrap="none" rtlCol="0">
            <a:spAutoFit/>
          </a:bodyPr>
          <a:lstStyle/>
          <a:p>
            <a:r>
              <a:rPr lang="en-US" dirty="0">
                <a:solidFill>
                  <a:srgbClr val="00B050"/>
                </a:solidFill>
              </a:rPr>
              <a:t>1. Effective rank of </a:t>
            </a:r>
            <a:r>
              <a:rPr lang="en-US" b="1" dirty="0">
                <a:solidFill>
                  <a:srgbClr val="00B050"/>
                </a:solidFill>
                <a:latin typeface="Helvetica"/>
                <a:cs typeface="Helvetica"/>
              </a:rPr>
              <a:t>X</a:t>
            </a:r>
            <a:r>
              <a:rPr lang="en-US" baseline="-25000" dirty="0">
                <a:solidFill>
                  <a:srgbClr val="00B050"/>
                </a:solidFill>
                <a:latin typeface="Helvetica"/>
                <a:cs typeface="Helvetica"/>
              </a:rPr>
              <a:t>2</a:t>
            </a:r>
          </a:p>
        </p:txBody>
      </p:sp>
      <p:sp>
        <p:nvSpPr>
          <p:cNvPr id="66" name="TextBox 50"/>
          <p:cNvSpPr txBox="1"/>
          <p:nvPr/>
        </p:nvSpPr>
        <p:spPr>
          <a:xfrm>
            <a:off x="557634" y="1071628"/>
            <a:ext cx="2213491" cy="369332"/>
          </a:xfrm>
          <a:prstGeom prst="rect">
            <a:avLst/>
          </a:prstGeom>
          <a:noFill/>
        </p:spPr>
        <p:txBody>
          <a:bodyPr wrap="none" rtlCol="0">
            <a:spAutoFit/>
          </a:bodyPr>
          <a:lstStyle/>
          <a:p>
            <a:r>
              <a:rPr lang="en-US" dirty="0">
                <a:solidFill>
                  <a:srgbClr val="00B050"/>
                </a:solidFill>
              </a:rPr>
              <a:t>1. Effective rank of </a:t>
            </a:r>
            <a:r>
              <a:rPr lang="en-US" b="1" dirty="0">
                <a:solidFill>
                  <a:srgbClr val="00B050"/>
                </a:solidFill>
                <a:latin typeface="Helvetica"/>
                <a:cs typeface="Helvetica"/>
              </a:rPr>
              <a:t>X</a:t>
            </a:r>
            <a:r>
              <a:rPr lang="en-US" baseline="-25000" dirty="0">
                <a:solidFill>
                  <a:srgbClr val="00B050"/>
                </a:solidFill>
                <a:latin typeface="Helvetica"/>
                <a:cs typeface="Helvetica"/>
              </a:rPr>
              <a:t>1</a:t>
            </a:r>
          </a:p>
        </p:txBody>
      </p:sp>
      <p:cxnSp>
        <p:nvCxnSpPr>
          <p:cNvPr id="67" name="Curved Connector 114"/>
          <p:cNvCxnSpPr>
            <a:cxnSpLocks/>
            <a:endCxn id="80" idx="0"/>
          </p:cNvCxnSpPr>
          <p:nvPr/>
        </p:nvCxnSpPr>
        <p:spPr>
          <a:xfrm rot="10800000" flipV="1">
            <a:off x="3811744" y="1258369"/>
            <a:ext cx="1965692" cy="1305539"/>
          </a:xfrm>
          <a:prstGeom prst="curvedConnector2">
            <a:avLst/>
          </a:prstGeom>
          <a:ln w="444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8" name="Curved Connector 55"/>
          <p:cNvCxnSpPr>
            <a:cxnSpLocks/>
            <a:stCxn id="66" idx="3"/>
            <a:endCxn id="97" idx="0"/>
          </p:cNvCxnSpPr>
          <p:nvPr/>
        </p:nvCxnSpPr>
        <p:spPr>
          <a:xfrm>
            <a:off x="2771125" y="1256294"/>
            <a:ext cx="1040619" cy="1305907"/>
          </a:xfrm>
          <a:prstGeom prst="curvedConnector2">
            <a:avLst/>
          </a:prstGeom>
          <a:ln w="444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0" name="Right Brace 68"/>
          <p:cNvSpPr/>
          <p:nvPr/>
        </p:nvSpPr>
        <p:spPr>
          <a:xfrm rot="5400000">
            <a:off x="4335995" y="2009978"/>
            <a:ext cx="395111" cy="4482803"/>
          </a:xfrm>
          <a:prstGeom prst="rightBrace">
            <a:avLst>
              <a:gd name="adj1" fmla="val 40476"/>
              <a:gd name="adj2" fmla="val 50000"/>
            </a:avLst>
          </a:prstGeom>
          <a:noFill/>
          <a:ln w="508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1" name="Straight Arrow Connector 73"/>
          <p:cNvCxnSpPr>
            <a:cxnSpLocks/>
            <a:endCxn id="64" idx="0"/>
          </p:cNvCxnSpPr>
          <p:nvPr/>
        </p:nvCxnSpPr>
        <p:spPr>
          <a:xfrm>
            <a:off x="6774952" y="4058151"/>
            <a:ext cx="704669" cy="811009"/>
          </a:xfrm>
          <a:prstGeom prst="straightConnector1">
            <a:avLst/>
          </a:prstGeom>
          <a:ln w="444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4"/>
          <p:cNvCxnSpPr>
            <a:cxnSpLocks/>
            <a:endCxn id="63" idx="0"/>
          </p:cNvCxnSpPr>
          <p:nvPr/>
        </p:nvCxnSpPr>
        <p:spPr>
          <a:xfrm flipH="1">
            <a:off x="1664381" y="4053824"/>
            <a:ext cx="627768" cy="815336"/>
          </a:xfrm>
          <a:prstGeom prst="straightConnector1">
            <a:avLst/>
          </a:prstGeom>
          <a:ln w="444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3" name="Rectangle 40"/>
          <p:cNvSpPr/>
          <p:nvPr/>
        </p:nvSpPr>
        <p:spPr>
          <a:xfrm>
            <a:off x="397334" y="5501733"/>
            <a:ext cx="2534092" cy="2776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80"/>
          <p:cNvSpPr/>
          <p:nvPr/>
        </p:nvSpPr>
        <p:spPr>
          <a:xfrm>
            <a:off x="6212574" y="5501733"/>
            <a:ext cx="2534092" cy="2776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81"/>
          <p:cNvSpPr/>
          <p:nvPr/>
        </p:nvSpPr>
        <p:spPr>
          <a:xfrm>
            <a:off x="3265836" y="4902805"/>
            <a:ext cx="2534092" cy="2776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ttangolo 5"/>
          <p:cNvSpPr/>
          <p:nvPr/>
        </p:nvSpPr>
        <p:spPr>
          <a:xfrm>
            <a:off x="139127" y="1969264"/>
            <a:ext cx="2194804" cy="1885541"/>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12" tIns="45706" rIns="91412" bIns="45706" rtlCol="0" anchor="ctr"/>
          <a:lstStyle/>
          <a:p>
            <a:pPr algn="ctr"/>
            <a:r>
              <a:rPr lang="it-IT" b="1" dirty="0">
                <a:solidFill>
                  <a:srgbClr val="000000"/>
                </a:solidFill>
                <a:latin typeface="Helvetica"/>
                <a:cs typeface="Helvetica"/>
              </a:rPr>
              <a:t>X</a:t>
            </a:r>
            <a:r>
              <a:rPr lang="it-IT" baseline="-25000" dirty="0">
                <a:solidFill>
                  <a:srgbClr val="000000"/>
                </a:solidFill>
                <a:latin typeface="Helvetica"/>
                <a:cs typeface="Helvetica"/>
              </a:rPr>
              <a:t>1</a:t>
            </a:r>
          </a:p>
        </p:txBody>
      </p:sp>
      <p:sp>
        <p:nvSpPr>
          <p:cNvPr id="84" name="Rettangolo 5"/>
          <p:cNvSpPr/>
          <p:nvPr/>
        </p:nvSpPr>
        <p:spPr>
          <a:xfrm>
            <a:off x="5411014" y="1969264"/>
            <a:ext cx="3562694" cy="1885541"/>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12" tIns="45706" rIns="91412" bIns="45706" rtlCol="0" anchor="ctr"/>
          <a:lstStyle/>
          <a:p>
            <a:pPr algn="ctr"/>
            <a:r>
              <a:rPr lang="it-IT" b="1" dirty="0">
                <a:solidFill>
                  <a:srgbClr val="000000"/>
                </a:solidFill>
                <a:latin typeface="Helvetica"/>
                <a:cs typeface="Helvetica"/>
              </a:rPr>
              <a:t>X</a:t>
            </a:r>
            <a:r>
              <a:rPr lang="it-IT" baseline="-25000" dirty="0">
                <a:solidFill>
                  <a:srgbClr val="000000"/>
                </a:solidFill>
                <a:latin typeface="Helvetica"/>
                <a:cs typeface="Helvetica"/>
              </a:rPr>
              <a:t>2</a:t>
            </a:r>
          </a:p>
        </p:txBody>
      </p:sp>
      <p:cxnSp>
        <p:nvCxnSpPr>
          <p:cNvPr id="85" name="Straight Arrow Connector 104"/>
          <p:cNvCxnSpPr>
            <a:stCxn id="84" idx="1"/>
            <a:endCxn id="84" idx="3"/>
          </p:cNvCxnSpPr>
          <p:nvPr/>
        </p:nvCxnSpPr>
        <p:spPr>
          <a:xfrm>
            <a:off x="2993603" y="2911697"/>
            <a:ext cx="1636282" cy="0"/>
          </a:xfrm>
          <a:prstGeom prst="straightConnector1">
            <a:avLst/>
          </a:prstGeom>
          <a:ln w="4445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86" name="CasellaDiTesto 85"/>
          <p:cNvSpPr txBox="1"/>
          <p:nvPr/>
        </p:nvSpPr>
        <p:spPr>
          <a:xfrm>
            <a:off x="107504" y="3524025"/>
            <a:ext cx="333746" cy="369332"/>
          </a:xfrm>
          <a:prstGeom prst="rect">
            <a:avLst/>
          </a:prstGeom>
          <a:noFill/>
        </p:spPr>
        <p:txBody>
          <a:bodyPr wrap="none" rtlCol="0">
            <a:spAutoFit/>
          </a:bodyPr>
          <a:lstStyle/>
          <a:p>
            <a:r>
              <a:rPr lang="it-IT" i="1" dirty="0" err="1"/>
              <a:t>N</a:t>
            </a:r>
            <a:endParaRPr lang="it-IT" i="1" dirty="0"/>
          </a:p>
        </p:txBody>
      </p:sp>
      <p:sp>
        <p:nvSpPr>
          <p:cNvPr id="87" name="CasellaDiTesto 86"/>
          <p:cNvSpPr txBox="1"/>
          <p:nvPr/>
        </p:nvSpPr>
        <p:spPr>
          <a:xfrm>
            <a:off x="5374611" y="3526721"/>
            <a:ext cx="333746" cy="369332"/>
          </a:xfrm>
          <a:prstGeom prst="rect">
            <a:avLst/>
          </a:prstGeom>
          <a:noFill/>
        </p:spPr>
        <p:txBody>
          <a:bodyPr wrap="none" rtlCol="0">
            <a:spAutoFit/>
          </a:bodyPr>
          <a:lstStyle/>
          <a:p>
            <a:r>
              <a:rPr lang="it-IT" i="1" dirty="0" err="1"/>
              <a:t>N</a:t>
            </a:r>
            <a:endParaRPr lang="it-IT" i="1" dirty="0"/>
          </a:p>
        </p:txBody>
      </p:sp>
      <p:sp>
        <p:nvSpPr>
          <p:cNvPr id="88" name="CasellaDiTesto 87"/>
          <p:cNvSpPr txBox="1"/>
          <p:nvPr/>
        </p:nvSpPr>
        <p:spPr>
          <a:xfrm>
            <a:off x="2062473" y="1893656"/>
            <a:ext cx="336952" cy="369332"/>
          </a:xfrm>
          <a:prstGeom prst="rect">
            <a:avLst/>
          </a:prstGeom>
          <a:noFill/>
        </p:spPr>
        <p:txBody>
          <a:bodyPr wrap="none" rtlCol="0">
            <a:spAutoFit/>
          </a:bodyPr>
          <a:lstStyle/>
          <a:p>
            <a:r>
              <a:rPr lang="it-IT" i="1" dirty="0"/>
              <a:t>J</a:t>
            </a:r>
            <a:r>
              <a:rPr lang="it-IT" baseline="-25000" dirty="0"/>
              <a:t>1</a:t>
            </a:r>
          </a:p>
        </p:txBody>
      </p:sp>
      <p:sp>
        <p:nvSpPr>
          <p:cNvPr id="89" name="CasellaDiTesto 88"/>
          <p:cNvSpPr txBox="1"/>
          <p:nvPr/>
        </p:nvSpPr>
        <p:spPr>
          <a:xfrm>
            <a:off x="8699544" y="1894981"/>
            <a:ext cx="336952" cy="369332"/>
          </a:xfrm>
          <a:prstGeom prst="rect">
            <a:avLst/>
          </a:prstGeom>
          <a:noFill/>
        </p:spPr>
        <p:txBody>
          <a:bodyPr wrap="none" rtlCol="0">
            <a:spAutoFit/>
          </a:bodyPr>
          <a:lstStyle/>
          <a:p>
            <a:r>
              <a:rPr lang="it-IT" i="1"/>
              <a:t>J</a:t>
            </a:r>
            <a:r>
              <a:rPr lang="it-IT" baseline="-25000"/>
              <a:t>2</a:t>
            </a:r>
            <a:endParaRPr lang="it-IT" baseline="-25000" dirty="0"/>
          </a:p>
        </p:txBody>
      </p:sp>
      <p:sp>
        <p:nvSpPr>
          <p:cNvPr id="90" name="Rettangolo 5"/>
          <p:cNvSpPr/>
          <p:nvPr/>
        </p:nvSpPr>
        <p:spPr>
          <a:xfrm>
            <a:off x="2387606" y="1969263"/>
            <a:ext cx="508794" cy="1885541"/>
          </a:xfrm>
          <a:prstGeom prst="rect">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12" tIns="45706" rIns="91412" bIns="45706" rtlCol="0" anchor="ctr"/>
          <a:lstStyle/>
          <a:p>
            <a:pPr algn="ctr"/>
            <a:r>
              <a:rPr lang="it-IT" b="1" dirty="0">
                <a:solidFill>
                  <a:srgbClr val="000000"/>
                </a:solidFill>
                <a:latin typeface="Helvetica"/>
                <a:cs typeface="Helvetica"/>
              </a:rPr>
              <a:t>U</a:t>
            </a:r>
            <a:r>
              <a:rPr lang="it-IT" baseline="-25000" dirty="0">
                <a:solidFill>
                  <a:srgbClr val="000000"/>
                </a:solidFill>
                <a:latin typeface="Helvetica"/>
                <a:cs typeface="Helvetica"/>
              </a:rPr>
              <a:t>1</a:t>
            </a:r>
          </a:p>
        </p:txBody>
      </p:sp>
      <p:sp>
        <p:nvSpPr>
          <p:cNvPr id="91" name="CasellaDiTesto 90"/>
          <p:cNvSpPr txBox="1"/>
          <p:nvPr/>
        </p:nvSpPr>
        <p:spPr>
          <a:xfrm>
            <a:off x="2352962" y="3541954"/>
            <a:ext cx="333746" cy="369332"/>
          </a:xfrm>
          <a:prstGeom prst="rect">
            <a:avLst/>
          </a:prstGeom>
          <a:noFill/>
        </p:spPr>
        <p:txBody>
          <a:bodyPr wrap="none" rtlCol="0">
            <a:spAutoFit/>
          </a:bodyPr>
          <a:lstStyle/>
          <a:p>
            <a:r>
              <a:rPr lang="it-IT" i="1" dirty="0" err="1"/>
              <a:t>N</a:t>
            </a:r>
            <a:endParaRPr lang="it-IT" i="1" dirty="0"/>
          </a:p>
        </p:txBody>
      </p:sp>
      <p:sp>
        <p:nvSpPr>
          <p:cNvPr id="92" name="CasellaDiTesto 91"/>
          <p:cNvSpPr txBox="1"/>
          <p:nvPr/>
        </p:nvSpPr>
        <p:spPr>
          <a:xfrm>
            <a:off x="2575352" y="1889945"/>
            <a:ext cx="396262" cy="369332"/>
          </a:xfrm>
          <a:prstGeom prst="rect">
            <a:avLst/>
          </a:prstGeom>
          <a:noFill/>
        </p:spPr>
        <p:txBody>
          <a:bodyPr wrap="none" rtlCol="0">
            <a:spAutoFit/>
          </a:bodyPr>
          <a:lstStyle/>
          <a:p>
            <a:r>
              <a:rPr lang="it-IT" i="1"/>
              <a:t>A</a:t>
            </a:r>
            <a:r>
              <a:rPr lang="it-IT" baseline="-25000"/>
              <a:t>1</a:t>
            </a:r>
            <a:endParaRPr lang="it-IT" baseline="-25000" dirty="0"/>
          </a:p>
        </p:txBody>
      </p:sp>
      <p:sp>
        <p:nvSpPr>
          <p:cNvPr id="93" name="Rettangolo 5"/>
          <p:cNvSpPr/>
          <p:nvPr/>
        </p:nvSpPr>
        <p:spPr>
          <a:xfrm>
            <a:off x="4727088" y="1968927"/>
            <a:ext cx="622591" cy="1885541"/>
          </a:xfrm>
          <a:prstGeom prst="rect">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12" tIns="45706" rIns="91412" bIns="45706" rtlCol="0" anchor="ctr"/>
          <a:lstStyle/>
          <a:p>
            <a:pPr algn="ctr"/>
            <a:r>
              <a:rPr lang="it-IT" b="1" dirty="0">
                <a:solidFill>
                  <a:srgbClr val="000000"/>
                </a:solidFill>
                <a:latin typeface="Helvetica"/>
                <a:cs typeface="Helvetica"/>
              </a:rPr>
              <a:t>U</a:t>
            </a:r>
            <a:r>
              <a:rPr lang="it-IT" baseline="-25000" dirty="0">
                <a:solidFill>
                  <a:srgbClr val="000000"/>
                </a:solidFill>
                <a:latin typeface="Helvetica"/>
                <a:cs typeface="Helvetica"/>
              </a:rPr>
              <a:t>2</a:t>
            </a:r>
          </a:p>
        </p:txBody>
      </p:sp>
      <p:sp>
        <p:nvSpPr>
          <p:cNvPr id="94" name="CasellaDiTesto 93"/>
          <p:cNvSpPr txBox="1"/>
          <p:nvPr/>
        </p:nvSpPr>
        <p:spPr>
          <a:xfrm>
            <a:off x="4692445" y="3541618"/>
            <a:ext cx="333746" cy="369332"/>
          </a:xfrm>
          <a:prstGeom prst="rect">
            <a:avLst/>
          </a:prstGeom>
          <a:noFill/>
        </p:spPr>
        <p:txBody>
          <a:bodyPr wrap="none" rtlCol="0">
            <a:spAutoFit/>
          </a:bodyPr>
          <a:lstStyle/>
          <a:p>
            <a:r>
              <a:rPr lang="it-IT" i="1" dirty="0" err="1"/>
              <a:t>N</a:t>
            </a:r>
            <a:endParaRPr lang="it-IT" i="1" dirty="0"/>
          </a:p>
        </p:txBody>
      </p:sp>
      <p:sp>
        <p:nvSpPr>
          <p:cNvPr id="95" name="CasellaDiTesto 94"/>
          <p:cNvSpPr txBox="1"/>
          <p:nvPr/>
        </p:nvSpPr>
        <p:spPr>
          <a:xfrm>
            <a:off x="5047066" y="1889609"/>
            <a:ext cx="396262" cy="369332"/>
          </a:xfrm>
          <a:prstGeom prst="rect">
            <a:avLst/>
          </a:prstGeom>
          <a:noFill/>
        </p:spPr>
        <p:txBody>
          <a:bodyPr wrap="none" rtlCol="0">
            <a:spAutoFit/>
          </a:bodyPr>
          <a:lstStyle/>
          <a:p>
            <a:r>
              <a:rPr lang="it-IT" i="1" dirty="0"/>
              <a:t>A</a:t>
            </a:r>
            <a:r>
              <a:rPr lang="it-IT" baseline="-25000" dirty="0"/>
              <a:t>2</a:t>
            </a:r>
          </a:p>
        </p:txBody>
      </p:sp>
      <p:sp>
        <p:nvSpPr>
          <p:cNvPr id="96" name="Multiply 3"/>
          <p:cNvSpPr>
            <a:spLocks noChangeAspect="1"/>
          </p:cNvSpPr>
          <p:nvPr/>
        </p:nvSpPr>
        <p:spPr>
          <a:xfrm>
            <a:off x="3200689" y="2297544"/>
            <a:ext cx="1228306" cy="1228306"/>
          </a:xfrm>
          <a:prstGeom prst="mathMultiply">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8">
            <a:extLst>
              <a:ext uri="{FF2B5EF4-FFF2-40B4-BE49-F238E27FC236}">
                <a16:creationId xmlns:a16="http://schemas.microsoft.com/office/drawing/2014/main" id="{FFBFA034-5004-82F5-2064-4E649A65A269}"/>
              </a:ext>
            </a:extLst>
          </p:cNvPr>
          <p:cNvSpPr txBox="1"/>
          <p:nvPr/>
        </p:nvSpPr>
        <p:spPr>
          <a:xfrm>
            <a:off x="0" y="5594682"/>
            <a:ext cx="8568952" cy="646331"/>
          </a:xfrm>
          <a:prstGeom prst="rect">
            <a:avLst/>
          </a:prstGeom>
          <a:noFill/>
        </p:spPr>
        <p:txBody>
          <a:bodyPr wrap="square" rtlCol="0">
            <a:spAutoFit/>
          </a:bodyPr>
          <a:lstStyle/>
          <a:p>
            <a:endParaRPr lang="en-US" sz="1200" i="1" dirty="0"/>
          </a:p>
          <a:p>
            <a:r>
              <a:rPr lang="en-US" sz="1200" dirty="0"/>
              <a:t>Vitale, R. </a:t>
            </a:r>
            <a:r>
              <a:rPr lang="en-US" sz="1200" i="1" dirty="0"/>
              <a:t>et al</a:t>
            </a:r>
            <a:r>
              <a:rPr lang="en-US" sz="1200" dirty="0"/>
              <a:t>., </a:t>
            </a:r>
            <a:r>
              <a:rPr lang="en-US" sz="1200" i="1" dirty="0"/>
              <a:t>J</a:t>
            </a:r>
            <a:r>
              <a:rPr lang="en-US" sz="1200" dirty="0"/>
              <a:t>. </a:t>
            </a:r>
            <a:r>
              <a:rPr lang="en-US" sz="1200" i="1" dirty="0" err="1"/>
              <a:t>Chemometr</a:t>
            </a:r>
            <a:r>
              <a:rPr lang="en-US" sz="1200" dirty="0"/>
              <a:t>., 2021 (</a:t>
            </a:r>
            <a:r>
              <a:rPr lang="en-US" sz="1200" b="1" dirty="0"/>
              <a:t>35</a:t>
            </a:r>
            <a:r>
              <a:rPr lang="en-US" sz="1200" dirty="0"/>
              <a:t>), e3266</a:t>
            </a:r>
          </a:p>
          <a:p>
            <a:r>
              <a:rPr lang="en-US" sz="1200" dirty="0"/>
              <a:t>Vitale, R. </a:t>
            </a:r>
            <a:r>
              <a:rPr lang="en-US" sz="1200" i="1" dirty="0"/>
              <a:t>et al</a:t>
            </a:r>
            <a:r>
              <a:rPr lang="en-US" sz="1200" dirty="0"/>
              <a:t>., </a:t>
            </a:r>
            <a:r>
              <a:rPr lang="en-US" sz="1200" i="1" dirty="0"/>
              <a:t>J</a:t>
            </a:r>
            <a:r>
              <a:rPr lang="en-US" sz="1200" dirty="0"/>
              <a:t>. </a:t>
            </a:r>
            <a:r>
              <a:rPr lang="en-US" sz="1200" i="1" dirty="0" err="1"/>
              <a:t>Chemometr</a:t>
            </a:r>
            <a:r>
              <a:rPr lang="en-US" sz="1200" dirty="0"/>
              <a:t>., 2017 (</a:t>
            </a:r>
            <a:r>
              <a:rPr lang="en-US" sz="1200" b="1" dirty="0"/>
              <a:t>31</a:t>
            </a:r>
            <a:r>
              <a:rPr lang="en-US" sz="1200" dirty="0"/>
              <a:t>), e2937</a:t>
            </a:r>
          </a:p>
        </p:txBody>
      </p:sp>
    </p:spTree>
    <p:extLst>
      <p:ext uri="{BB962C8B-B14F-4D97-AF65-F5344CB8AC3E}">
        <p14:creationId xmlns:p14="http://schemas.microsoft.com/office/powerpoint/2010/main" val="335730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1000" fill="hold"/>
                                        <p:tgtEl>
                                          <p:spTgt spid="85"/>
                                        </p:tgtEl>
                                        <p:attrNameLst>
                                          <p:attrName>ppt_w</p:attrName>
                                        </p:attrNameLst>
                                      </p:cBhvr>
                                      <p:tavLst>
                                        <p:tav tm="0">
                                          <p:val>
                                            <p:fltVal val="0"/>
                                          </p:val>
                                        </p:tav>
                                        <p:tav tm="100000">
                                          <p:val>
                                            <p:strVal val="#ppt_w"/>
                                          </p:val>
                                        </p:tav>
                                      </p:tavLst>
                                    </p:anim>
                                    <p:anim calcmode="lin" valueType="num">
                                      <p:cBhvr>
                                        <p:cTn id="8" dur="1000" fill="hold"/>
                                        <p:tgtEl>
                                          <p:spTgt spid="85"/>
                                        </p:tgtEl>
                                        <p:attrNameLst>
                                          <p:attrName>ppt_h</p:attrName>
                                        </p:attrNameLst>
                                      </p:cBhvr>
                                      <p:tavLst>
                                        <p:tav tm="0">
                                          <p:val>
                                            <p:fltVal val="0"/>
                                          </p:val>
                                        </p:tav>
                                        <p:tav tm="100000">
                                          <p:val>
                                            <p:strVal val="#ppt_h"/>
                                          </p:val>
                                        </p:tav>
                                      </p:tavLst>
                                    </p:anim>
                                    <p:animEffect transition="in" filter="fade">
                                      <p:cBhvr>
                                        <p:cTn id="9" dur="1000"/>
                                        <p:tgtEl>
                                          <p:spTgt spid="85"/>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1000"/>
                                        <p:tgtEl>
                                          <p:spTgt spid="80"/>
                                        </p:tgtEl>
                                      </p:cBhvr>
                                    </p:animEffect>
                                  </p:childTnLst>
                                </p:cTn>
                              </p:par>
                              <p:par>
                                <p:cTn id="14" presetID="22" presetClass="entr" presetSubtype="1" fill="hold" nodeType="withEffect">
                                  <p:stCondLst>
                                    <p:cond delay="0"/>
                                  </p:stCondLst>
                                  <p:childTnLst>
                                    <p:set>
                                      <p:cBhvr>
                                        <p:cTn id="15" dur="1" fill="hold">
                                          <p:stCondLst>
                                            <p:cond delay="0"/>
                                          </p:stCondLst>
                                        </p:cTn>
                                        <p:tgtEl>
                                          <p:spTgt spid="37">
                                            <p:txEl>
                                              <p:pRg st="1" end="1"/>
                                            </p:txEl>
                                          </p:spTgt>
                                        </p:tgtEl>
                                        <p:attrNameLst>
                                          <p:attrName>style.visibility</p:attrName>
                                        </p:attrNameLst>
                                      </p:cBhvr>
                                      <p:to>
                                        <p:strVal val="visible"/>
                                      </p:to>
                                    </p:set>
                                    <p:animEffect transition="in" filter="wipe(up)">
                                      <p:cBhvr>
                                        <p:cTn id="16" dur="1000"/>
                                        <p:tgtEl>
                                          <p:spTgt spid="3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1000"/>
                                        <p:tgtEl>
                                          <p:spTgt spid="6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1000"/>
                                        <p:tgtEl>
                                          <p:spTgt spid="66"/>
                                        </p:tgtEl>
                                      </p:cBhvr>
                                    </p:animEffect>
                                  </p:childTnLst>
                                </p:cTn>
                              </p:par>
                              <p:par>
                                <p:cTn id="29" presetID="22" presetClass="entr" presetSubtype="1" fill="hold" nodeType="withEffect">
                                  <p:stCondLst>
                                    <p:cond delay="0"/>
                                  </p:stCondLst>
                                  <p:childTnLst>
                                    <p:set>
                                      <p:cBhvr>
                                        <p:cTn id="30" dur="1" fill="hold">
                                          <p:stCondLst>
                                            <p:cond delay="0"/>
                                          </p:stCondLst>
                                        </p:cTn>
                                        <p:tgtEl>
                                          <p:spTgt spid="37">
                                            <p:txEl>
                                              <p:pRg st="2" end="2"/>
                                            </p:txEl>
                                          </p:spTgt>
                                        </p:tgtEl>
                                        <p:attrNameLst>
                                          <p:attrName>style.visibility</p:attrName>
                                        </p:attrNameLst>
                                      </p:cBhvr>
                                      <p:to>
                                        <p:strVal val="visible"/>
                                      </p:to>
                                    </p:set>
                                    <p:animEffect transition="in" filter="wipe(up)">
                                      <p:cBhvr>
                                        <p:cTn id="31" dur="1000"/>
                                        <p:tgtEl>
                                          <p:spTgt spid="37">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1000"/>
                                        <p:tgtEl>
                                          <p:spTgt spid="67"/>
                                        </p:tgtEl>
                                      </p:cBhvr>
                                    </p:animEffect>
                                  </p:childTnLst>
                                </p:cTn>
                              </p:par>
                              <p:par>
                                <p:cTn id="35" presetID="10" presetClass="entr" presetSubtype="0" fill="hold" nodeType="with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1000"/>
                                        <p:tgtEl>
                                          <p:spTgt spid="68"/>
                                        </p:tgtEl>
                                      </p:cBhvr>
                                    </p:animEffect>
                                  </p:childTnLst>
                                </p:cTn>
                              </p:par>
                            </p:childTnLst>
                          </p:cTn>
                        </p:par>
                        <p:par>
                          <p:cTn id="38" fill="hold">
                            <p:stCondLst>
                              <p:cond delay="1000"/>
                            </p:stCondLst>
                            <p:childTnLst>
                              <p:par>
                                <p:cTn id="39" presetID="37" presetClass="exit" presetSubtype="0" fill="hold" grpId="1" nodeType="afterEffect">
                                  <p:stCondLst>
                                    <p:cond delay="0"/>
                                  </p:stCondLst>
                                  <p:childTnLst>
                                    <p:animEffect transition="out" filter="fade">
                                      <p:cBhvr>
                                        <p:cTn id="40" dur="1000"/>
                                        <p:tgtEl>
                                          <p:spTgt spid="96"/>
                                        </p:tgtEl>
                                      </p:cBhvr>
                                    </p:animEffect>
                                    <p:anim calcmode="lin" valueType="num">
                                      <p:cBhvr>
                                        <p:cTn id="41" dur="1000"/>
                                        <p:tgtEl>
                                          <p:spTgt spid="96"/>
                                        </p:tgtEl>
                                        <p:attrNameLst>
                                          <p:attrName>ppt_x</p:attrName>
                                        </p:attrNameLst>
                                      </p:cBhvr>
                                      <p:tavLst>
                                        <p:tav tm="0">
                                          <p:val>
                                            <p:strVal val="ppt_x"/>
                                          </p:val>
                                        </p:tav>
                                        <p:tav tm="100000">
                                          <p:val>
                                            <p:strVal val="ppt_x"/>
                                          </p:val>
                                        </p:tav>
                                      </p:tavLst>
                                    </p:anim>
                                    <p:anim calcmode="lin" valueType="num">
                                      <p:cBhvr>
                                        <p:cTn id="42" dur="100" decel="100000"/>
                                        <p:tgtEl>
                                          <p:spTgt spid="96"/>
                                        </p:tgtEl>
                                        <p:attrNameLst>
                                          <p:attrName>ppt_y</p:attrName>
                                        </p:attrNameLst>
                                      </p:cBhvr>
                                      <p:tavLst>
                                        <p:tav tm="0">
                                          <p:val>
                                            <p:strVal val="ppt_y"/>
                                          </p:val>
                                        </p:tav>
                                        <p:tav tm="100000">
                                          <p:val>
                                            <p:strVal val="ppt_y-.03"/>
                                          </p:val>
                                        </p:tav>
                                      </p:tavLst>
                                    </p:anim>
                                    <p:anim calcmode="lin" valueType="num">
                                      <p:cBhvr>
                                        <p:cTn id="43" dur="900" accel="100000">
                                          <p:stCondLst>
                                            <p:cond delay="100"/>
                                          </p:stCondLst>
                                        </p:cTn>
                                        <p:tgtEl>
                                          <p:spTgt spid="96"/>
                                        </p:tgtEl>
                                        <p:attrNameLst>
                                          <p:attrName>ppt_y</p:attrName>
                                        </p:attrNameLst>
                                      </p:cBhvr>
                                      <p:tavLst>
                                        <p:tav tm="0">
                                          <p:val>
                                            <p:strVal val="ppt_y"/>
                                          </p:val>
                                        </p:tav>
                                        <p:tav tm="100000">
                                          <p:val>
                                            <p:strVal val="ppt_y+1"/>
                                          </p:val>
                                        </p:tav>
                                      </p:tavLst>
                                    </p:anim>
                                    <p:set>
                                      <p:cBhvr>
                                        <p:cTn id="44" dur="1" fill="hold">
                                          <p:stCondLst>
                                            <p:cond delay="999"/>
                                          </p:stCondLst>
                                        </p:cTn>
                                        <p:tgtEl>
                                          <p:spTgt spid="96"/>
                                        </p:tgtEl>
                                        <p:attrNameLst>
                                          <p:attrName>style.visibility</p:attrName>
                                        </p:attrNameLst>
                                      </p:cBhvr>
                                      <p:to>
                                        <p:strVal val="hidden"/>
                                      </p:to>
                                    </p:set>
                                  </p:childTnLst>
                                </p:cTn>
                              </p:par>
                              <p:par>
                                <p:cTn id="45" presetID="1" presetClass="entr" presetSubtype="0" fill="hold" grpId="1" nodeType="withEffect">
                                  <p:stCondLst>
                                    <p:cond delay="0"/>
                                  </p:stCondLst>
                                  <p:childTnLst>
                                    <p:set>
                                      <p:cBhvr>
                                        <p:cTn id="46" dur="1" fill="hold">
                                          <p:stCondLst>
                                            <p:cond delay="0"/>
                                          </p:stCondLst>
                                        </p:cTn>
                                        <p:tgtEl>
                                          <p:spTgt spid="97"/>
                                        </p:tgtEl>
                                        <p:attrNameLst>
                                          <p:attrName>style.visibility</p:attrName>
                                        </p:attrNameLst>
                                      </p:cBhvr>
                                      <p:to>
                                        <p:strVal val="visible"/>
                                      </p:to>
                                    </p:set>
                                  </p:childTnLst>
                                </p:cTn>
                              </p:par>
                              <p:par>
                                <p:cTn id="47" presetID="10" presetClass="entr" presetSubtype="0" fill="hold" grpId="0" nodeType="with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fade">
                                      <p:cBhvr>
                                        <p:cTn id="49" dur="1000"/>
                                        <p:tgtEl>
                                          <p:spTgt spid="9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1"/>
                                        </p:tgtEl>
                                        <p:attrNameLst>
                                          <p:attrName>style.visibility</p:attrName>
                                        </p:attrNameLst>
                                      </p:cBhvr>
                                      <p:to>
                                        <p:strVal val="visible"/>
                                      </p:to>
                                    </p:set>
                                    <p:animEffect transition="in" filter="fade">
                                      <p:cBhvr>
                                        <p:cTn id="52" dur="1000"/>
                                        <p:tgtEl>
                                          <p:spTgt spid="9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fade">
                                      <p:cBhvr>
                                        <p:cTn id="55" dur="1000"/>
                                        <p:tgtEl>
                                          <p:spTgt spid="9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3"/>
                                        </p:tgtEl>
                                        <p:attrNameLst>
                                          <p:attrName>style.visibility</p:attrName>
                                        </p:attrNameLst>
                                      </p:cBhvr>
                                      <p:to>
                                        <p:strVal val="visible"/>
                                      </p:to>
                                    </p:set>
                                    <p:animEffect transition="in" filter="fade">
                                      <p:cBhvr>
                                        <p:cTn id="58" dur="1000"/>
                                        <p:tgtEl>
                                          <p:spTgt spid="9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94"/>
                                        </p:tgtEl>
                                        <p:attrNameLst>
                                          <p:attrName>style.visibility</p:attrName>
                                        </p:attrNameLst>
                                      </p:cBhvr>
                                      <p:to>
                                        <p:strVal val="visible"/>
                                      </p:to>
                                    </p:set>
                                    <p:animEffect transition="in" filter="fade">
                                      <p:cBhvr>
                                        <p:cTn id="61" dur="1000"/>
                                        <p:tgtEl>
                                          <p:spTgt spid="9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5"/>
                                        </p:tgtEl>
                                        <p:attrNameLst>
                                          <p:attrName>style.visibility</p:attrName>
                                        </p:attrNameLst>
                                      </p:cBhvr>
                                      <p:to>
                                        <p:strVal val="visible"/>
                                      </p:to>
                                    </p:set>
                                    <p:animEffect transition="in" filter="fade">
                                      <p:cBhvr>
                                        <p:cTn id="64" dur="1000"/>
                                        <p:tgtEl>
                                          <p:spTgt spid="95"/>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65"/>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66"/>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68"/>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67"/>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85"/>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80"/>
                                        </p:tgtEl>
                                        <p:attrNameLst>
                                          <p:attrName>style.visibility</p:attrName>
                                        </p:attrNameLst>
                                      </p:cBhvr>
                                      <p:to>
                                        <p:strVal val="hidden"/>
                                      </p:to>
                                    </p:set>
                                  </p:childTnLst>
                                </p:cTn>
                              </p:par>
                              <p:par>
                                <p:cTn id="79" presetID="1" presetClass="exit" presetSubtype="0" fill="hold" grpId="2" nodeType="withEffect">
                                  <p:stCondLst>
                                    <p:cond delay="0"/>
                                  </p:stCondLst>
                                  <p:childTnLst>
                                    <p:set>
                                      <p:cBhvr>
                                        <p:cTn id="80" dur="1" fill="hold">
                                          <p:stCondLst>
                                            <p:cond delay="0"/>
                                          </p:stCondLst>
                                        </p:cTn>
                                        <p:tgtEl>
                                          <p:spTgt spid="97"/>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93"/>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94"/>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95"/>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90"/>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91"/>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92"/>
                                        </p:tgtEl>
                                        <p:attrNameLst>
                                          <p:attrName>style.visibility</p:attrName>
                                        </p:attrNameLst>
                                      </p:cBhvr>
                                      <p:to>
                                        <p:strVal val="hidden"/>
                                      </p:to>
                                    </p:set>
                                  </p:childTnLst>
                                </p:cTn>
                              </p:par>
                            </p:childTnLst>
                          </p:cTn>
                        </p:par>
                        <p:par>
                          <p:cTn id="93" fill="hold">
                            <p:stCondLst>
                              <p:cond delay="0"/>
                            </p:stCondLst>
                            <p:childTnLst>
                              <p:par>
                                <p:cTn id="94" presetID="22" presetClass="entr" presetSubtype="1" fill="hold" grpId="0" nodeType="afterEffect">
                                  <p:stCondLst>
                                    <p:cond delay="1000"/>
                                  </p:stCondLst>
                                  <p:childTnLst>
                                    <p:set>
                                      <p:cBhvr>
                                        <p:cTn id="95" dur="1" fill="hold">
                                          <p:stCondLst>
                                            <p:cond delay="0"/>
                                          </p:stCondLst>
                                        </p:cTn>
                                        <p:tgtEl>
                                          <p:spTgt spid="70"/>
                                        </p:tgtEl>
                                        <p:attrNameLst>
                                          <p:attrName>style.visibility</p:attrName>
                                        </p:attrNameLst>
                                      </p:cBhvr>
                                      <p:to>
                                        <p:strVal val="visible"/>
                                      </p:to>
                                    </p:set>
                                    <p:animEffect transition="in" filter="wipe(up)">
                                      <p:cBhvr>
                                        <p:cTn id="96" dur="1000"/>
                                        <p:tgtEl>
                                          <p:spTgt spid="70"/>
                                        </p:tgtEl>
                                      </p:cBhvr>
                                    </p:animEffect>
                                  </p:childTnLst>
                                </p:cTn>
                              </p:par>
                              <p:par>
                                <p:cTn id="97" presetID="22" presetClass="entr" presetSubtype="1" fill="hold" grpId="0" nodeType="withEffect">
                                  <p:stCondLst>
                                    <p:cond delay="1000"/>
                                  </p:stCondLst>
                                  <p:childTnLst>
                                    <p:set>
                                      <p:cBhvr>
                                        <p:cTn id="98" dur="1" fill="hold">
                                          <p:stCondLst>
                                            <p:cond delay="0"/>
                                          </p:stCondLst>
                                        </p:cTn>
                                        <p:tgtEl>
                                          <p:spTgt spid="62"/>
                                        </p:tgtEl>
                                        <p:attrNameLst>
                                          <p:attrName>style.visibility</p:attrName>
                                        </p:attrNameLst>
                                      </p:cBhvr>
                                      <p:to>
                                        <p:strVal val="visible"/>
                                      </p:to>
                                    </p:set>
                                    <p:animEffect transition="in" filter="wipe(up)">
                                      <p:cBhvr>
                                        <p:cTn id="99" dur="1000"/>
                                        <p:tgtEl>
                                          <p:spTgt spid="62"/>
                                        </p:tgtEl>
                                      </p:cBhvr>
                                    </p:animEffect>
                                  </p:childTnLst>
                                </p:cTn>
                              </p:par>
                            </p:childTnLst>
                          </p:cTn>
                        </p:par>
                        <p:par>
                          <p:cTn id="100" fill="hold">
                            <p:stCondLst>
                              <p:cond delay="2000"/>
                            </p:stCondLst>
                            <p:childTnLst>
                              <p:par>
                                <p:cTn id="101" presetID="22" presetClass="exit" presetSubtype="1" fill="hold" grpId="1" nodeType="afterEffect">
                                  <p:stCondLst>
                                    <p:cond delay="0"/>
                                  </p:stCondLst>
                                  <p:childTnLst>
                                    <p:animEffect transition="out" filter="wipe(up)">
                                      <p:cBhvr>
                                        <p:cTn id="102" dur="1000"/>
                                        <p:tgtEl>
                                          <p:spTgt spid="79"/>
                                        </p:tgtEl>
                                      </p:cBhvr>
                                    </p:animEffect>
                                    <p:set>
                                      <p:cBhvr>
                                        <p:cTn id="103" dur="1" fill="hold">
                                          <p:stCondLst>
                                            <p:cond delay="999"/>
                                          </p:stCondLst>
                                        </p:cTn>
                                        <p:tgtEl>
                                          <p:spTgt spid="79"/>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nodeType="click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up)">
                                      <p:cBhvr>
                                        <p:cTn id="108" dur="1000"/>
                                        <p:tgtEl>
                                          <p:spTgt spid="72"/>
                                        </p:tgtEl>
                                      </p:cBhvr>
                                    </p:animEffect>
                                  </p:childTnLst>
                                </p:cTn>
                              </p:par>
                              <p:par>
                                <p:cTn id="109" presetID="22" presetClass="entr" presetSubtype="1" fill="hold" grpId="0" nodeType="withEffect">
                                  <p:stCondLst>
                                    <p:cond delay="0"/>
                                  </p:stCondLst>
                                  <p:childTnLst>
                                    <p:set>
                                      <p:cBhvr>
                                        <p:cTn id="110" dur="1" fill="hold">
                                          <p:stCondLst>
                                            <p:cond delay="0"/>
                                          </p:stCondLst>
                                        </p:cTn>
                                        <p:tgtEl>
                                          <p:spTgt spid="63"/>
                                        </p:tgtEl>
                                        <p:attrNameLst>
                                          <p:attrName>style.visibility</p:attrName>
                                        </p:attrNameLst>
                                      </p:cBhvr>
                                      <p:to>
                                        <p:strVal val="visible"/>
                                      </p:to>
                                    </p:set>
                                    <p:animEffect transition="in" filter="wipe(up)">
                                      <p:cBhvr>
                                        <p:cTn id="111" dur="1000"/>
                                        <p:tgtEl>
                                          <p:spTgt spid="63"/>
                                        </p:tgtEl>
                                      </p:cBhvr>
                                    </p:animEffect>
                                  </p:childTnLst>
                                </p:cTn>
                              </p:par>
                              <p:par>
                                <p:cTn id="112" presetID="22" presetClass="entr" presetSubtype="1" fill="hold" nodeType="withEffect">
                                  <p:stCondLst>
                                    <p:cond delay="0"/>
                                  </p:stCondLst>
                                  <p:childTnLst>
                                    <p:set>
                                      <p:cBhvr>
                                        <p:cTn id="113" dur="1" fill="hold">
                                          <p:stCondLst>
                                            <p:cond delay="0"/>
                                          </p:stCondLst>
                                        </p:cTn>
                                        <p:tgtEl>
                                          <p:spTgt spid="71"/>
                                        </p:tgtEl>
                                        <p:attrNameLst>
                                          <p:attrName>style.visibility</p:attrName>
                                        </p:attrNameLst>
                                      </p:cBhvr>
                                      <p:to>
                                        <p:strVal val="visible"/>
                                      </p:to>
                                    </p:set>
                                    <p:animEffect transition="in" filter="wipe(up)">
                                      <p:cBhvr>
                                        <p:cTn id="114" dur="1000"/>
                                        <p:tgtEl>
                                          <p:spTgt spid="71"/>
                                        </p:tgtEl>
                                      </p:cBhvr>
                                    </p:animEffect>
                                  </p:childTnLst>
                                </p:cTn>
                              </p:par>
                              <p:par>
                                <p:cTn id="115" presetID="22" presetClass="entr" presetSubtype="1" fill="hold" grpId="0" nodeType="with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1000"/>
                                        <p:tgtEl>
                                          <p:spTgt spid="64"/>
                                        </p:tgtEl>
                                      </p:cBhvr>
                                    </p:animEffect>
                                  </p:childTnLst>
                                </p:cTn>
                              </p:par>
                            </p:childTnLst>
                          </p:cTn>
                        </p:par>
                        <p:par>
                          <p:cTn id="118" fill="hold">
                            <p:stCondLst>
                              <p:cond delay="1000"/>
                            </p:stCondLst>
                            <p:childTnLst>
                              <p:par>
                                <p:cTn id="119" presetID="22" presetClass="exit" presetSubtype="1" fill="hold" grpId="0" nodeType="afterEffect">
                                  <p:stCondLst>
                                    <p:cond delay="0"/>
                                  </p:stCondLst>
                                  <p:childTnLst>
                                    <p:animEffect transition="out" filter="wipe(up)">
                                      <p:cBhvr>
                                        <p:cTn id="120" dur="1000"/>
                                        <p:tgtEl>
                                          <p:spTgt spid="73"/>
                                        </p:tgtEl>
                                      </p:cBhvr>
                                    </p:animEffect>
                                    <p:set>
                                      <p:cBhvr>
                                        <p:cTn id="121" dur="1" fill="hold">
                                          <p:stCondLst>
                                            <p:cond delay="999"/>
                                          </p:stCondLst>
                                        </p:cTn>
                                        <p:tgtEl>
                                          <p:spTgt spid="73"/>
                                        </p:tgtEl>
                                        <p:attrNameLst>
                                          <p:attrName>style.visibility</p:attrName>
                                        </p:attrNameLst>
                                      </p:cBhvr>
                                      <p:to>
                                        <p:strVal val="hidden"/>
                                      </p:to>
                                    </p:set>
                                  </p:childTnLst>
                                </p:cTn>
                              </p:par>
                              <p:par>
                                <p:cTn id="122" presetID="22" presetClass="exit" presetSubtype="1" fill="hold" grpId="0" nodeType="withEffect">
                                  <p:stCondLst>
                                    <p:cond delay="0"/>
                                  </p:stCondLst>
                                  <p:childTnLst>
                                    <p:animEffect transition="out" filter="wipe(up)">
                                      <p:cBhvr>
                                        <p:cTn id="123" dur="1000"/>
                                        <p:tgtEl>
                                          <p:spTgt spid="77"/>
                                        </p:tgtEl>
                                      </p:cBhvr>
                                    </p:animEffect>
                                    <p:set>
                                      <p:cBhvr>
                                        <p:cTn id="124" dur="1" fill="hold">
                                          <p:stCondLst>
                                            <p:cond delay="999"/>
                                          </p:stCondLst>
                                        </p:cTn>
                                        <p:tgtEl>
                                          <p:spTgt spid="77"/>
                                        </p:tgtEl>
                                        <p:attrNameLst>
                                          <p:attrName>style.visibility</p:attrName>
                                        </p:attrNameLst>
                                      </p:cBhvr>
                                      <p:to>
                                        <p:strVal val="hidden"/>
                                      </p:to>
                                    </p:set>
                                  </p:childTnLst>
                                </p:cTn>
                              </p:par>
                              <p:par>
                                <p:cTn id="125" presetID="22" presetClass="exit" presetSubtype="1" fill="hold" grpId="0" nodeType="withEffect">
                                  <p:stCondLst>
                                    <p:cond delay="0"/>
                                  </p:stCondLst>
                                  <p:childTnLst>
                                    <p:animEffect transition="out" filter="wipe(up)">
                                      <p:cBhvr>
                                        <p:cTn id="126" dur="1000"/>
                                        <p:tgtEl>
                                          <p:spTgt spid="79"/>
                                        </p:tgtEl>
                                      </p:cBhvr>
                                    </p:animEffect>
                                    <p:set>
                                      <p:cBhvr>
                                        <p:cTn id="127" dur="1" fill="hold">
                                          <p:stCondLst>
                                            <p:cond delay="999"/>
                                          </p:stCondLst>
                                        </p:cTn>
                                        <p:tgtEl>
                                          <p:spTgt spid="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0" grpId="1"/>
      <p:bldP spid="97" grpId="1" animBg="1"/>
      <p:bldP spid="97" grpId="2" animBg="1"/>
      <p:bldP spid="62" grpId="0"/>
      <p:bldP spid="63" grpId="0"/>
      <p:bldP spid="64" grpId="0"/>
      <p:bldP spid="65" grpId="0"/>
      <p:bldP spid="65" grpId="1"/>
      <p:bldP spid="66" grpId="0"/>
      <p:bldP spid="66" grpId="1"/>
      <p:bldP spid="70" grpId="0" animBg="1"/>
      <p:bldP spid="73" grpId="0" animBg="1"/>
      <p:bldP spid="77" grpId="0" animBg="1"/>
      <p:bldP spid="79" grpId="0" animBg="1"/>
      <p:bldP spid="79" grpId="1" animBg="1"/>
      <p:bldP spid="90" grpId="0" animBg="1"/>
      <p:bldP spid="90" grpId="1" animBg="1"/>
      <p:bldP spid="91" grpId="0"/>
      <p:bldP spid="91" grpId="1"/>
      <p:bldP spid="92" grpId="0"/>
      <p:bldP spid="92" grpId="1"/>
      <p:bldP spid="93" grpId="0" animBg="1"/>
      <p:bldP spid="93" grpId="1" animBg="1"/>
      <p:bldP spid="94" grpId="0"/>
      <p:bldP spid="94" grpId="1"/>
      <p:bldP spid="95" grpId="0"/>
      <p:bldP spid="95" grpId="1"/>
      <p:bldP spid="96" grpId="0" animBg="1"/>
      <p:bldP spid="9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414980" y="3201412"/>
            <a:ext cx="8128818" cy="2637356"/>
            <a:chOff x="414980" y="3201412"/>
            <a:chExt cx="8128818" cy="2637356"/>
          </a:xfrm>
        </p:grpSpPr>
        <p:sp>
          <p:nvSpPr>
            <p:cNvPr id="193" name="Rettangolo 10"/>
            <p:cNvSpPr/>
            <p:nvPr/>
          </p:nvSpPr>
          <p:spPr>
            <a:xfrm rot="10800000">
              <a:off x="3554542" y="4708369"/>
              <a:ext cx="438364" cy="1130399"/>
            </a:xfrm>
            <a:prstGeom prst="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2" name="Rettangolo 10"/>
            <p:cNvSpPr/>
            <p:nvPr/>
          </p:nvSpPr>
          <p:spPr>
            <a:xfrm rot="10800000">
              <a:off x="893908" y="4708348"/>
              <a:ext cx="438364" cy="1130399"/>
            </a:xfrm>
            <a:prstGeom prst="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7" name="Right Arrow 66"/>
            <p:cNvSpPr/>
            <p:nvPr/>
          </p:nvSpPr>
          <p:spPr>
            <a:xfrm rot="7267439">
              <a:off x="5948178" y="3680159"/>
              <a:ext cx="1003213" cy="45719"/>
            </a:xfrm>
            <a:prstGeom prst="rightArrow">
              <a:avLst/>
            </a:prstGeom>
            <a:solidFill>
              <a:srgbClr val="FF0000"/>
            </a:solidFill>
            <a:ln w="444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91412" tIns="45706" rIns="91412" bIns="45706" rtlCol="0" anchor="ctr"/>
            <a:lstStyle/>
            <a:p>
              <a:pPr algn="ctr"/>
              <a:endParaRPr lang="en-US"/>
            </a:p>
          </p:txBody>
        </p:sp>
        <p:sp>
          <p:nvSpPr>
            <p:cNvPr id="94" name="Rettangolo 10"/>
            <p:cNvSpPr/>
            <p:nvPr/>
          </p:nvSpPr>
          <p:spPr>
            <a:xfrm>
              <a:off x="5736250" y="4708354"/>
              <a:ext cx="2807548" cy="1130399"/>
            </a:xfrm>
            <a:prstGeom prst="rect">
              <a:avLst/>
            </a:prstGeom>
            <a:solidFill>
              <a:schemeClr val="bg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3600" b="1" dirty="0">
                <a:solidFill>
                  <a:schemeClr val="tx1"/>
                </a:solidFill>
              </a:endParaRPr>
            </a:p>
          </p:txBody>
        </p:sp>
        <p:sp>
          <p:nvSpPr>
            <p:cNvPr id="169" name="Right Brace 168"/>
            <p:cNvSpPr/>
            <p:nvPr/>
          </p:nvSpPr>
          <p:spPr>
            <a:xfrm rot="16200000">
              <a:off x="4216679" y="3188776"/>
              <a:ext cx="402011" cy="2637132"/>
            </a:xfrm>
            <a:prstGeom prst="rightBrace">
              <a:avLst>
                <a:gd name="adj1" fmla="val 40476"/>
                <a:gd name="adj2" fmla="val 50000"/>
              </a:avLst>
            </a:prstGeom>
            <a:noFill/>
            <a:ln w="508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 name="Right Brace 169"/>
            <p:cNvSpPr/>
            <p:nvPr/>
          </p:nvSpPr>
          <p:spPr>
            <a:xfrm rot="16200000">
              <a:off x="1517216" y="3180282"/>
              <a:ext cx="441707" cy="2645122"/>
            </a:xfrm>
            <a:prstGeom prst="rightBrace">
              <a:avLst>
                <a:gd name="adj1" fmla="val 40476"/>
                <a:gd name="adj2" fmla="val 50000"/>
              </a:avLst>
            </a:prstGeom>
            <a:noFill/>
            <a:ln w="508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71" name="TextBox 170"/>
            <p:cNvSpPr txBox="1"/>
            <p:nvPr/>
          </p:nvSpPr>
          <p:spPr>
            <a:xfrm>
              <a:off x="3755464" y="3812670"/>
              <a:ext cx="1243474" cy="369332"/>
            </a:xfrm>
            <a:prstGeom prst="rect">
              <a:avLst/>
            </a:prstGeom>
            <a:noFill/>
          </p:spPr>
          <p:txBody>
            <a:bodyPr wrap="none" rtlCol="0">
              <a:spAutoFit/>
            </a:bodyPr>
            <a:lstStyle/>
            <a:p>
              <a:pPr algn="ctr"/>
              <a:r>
                <a:rPr lang="en-US" dirty="0"/>
                <a:t>Variable #2 </a:t>
              </a:r>
            </a:p>
          </p:txBody>
        </p:sp>
        <p:sp>
          <p:nvSpPr>
            <p:cNvPr id="172" name="TextBox 171"/>
            <p:cNvSpPr txBox="1"/>
            <p:nvPr/>
          </p:nvSpPr>
          <p:spPr>
            <a:xfrm>
              <a:off x="1115616" y="3789040"/>
              <a:ext cx="1243474" cy="369332"/>
            </a:xfrm>
            <a:prstGeom prst="rect">
              <a:avLst/>
            </a:prstGeom>
            <a:noFill/>
          </p:spPr>
          <p:txBody>
            <a:bodyPr wrap="none" rtlCol="0">
              <a:spAutoFit/>
            </a:bodyPr>
            <a:lstStyle/>
            <a:p>
              <a:pPr algn="ctr"/>
              <a:r>
                <a:rPr lang="en-US" dirty="0"/>
                <a:t>Variable #1 </a:t>
              </a:r>
            </a:p>
          </p:txBody>
        </p:sp>
        <p:sp>
          <p:nvSpPr>
            <p:cNvPr id="179" name="Rettangolo 10"/>
            <p:cNvSpPr/>
            <p:nvPr/>
          </p:nvSpPr>
          <p:spPr>
            <a:xfrm rot="10800000">
              <a:off x="3976280" y="4708358"/>
              <a:ext cx="442619" cy="1130399"/>
            </a:xfrm>
            <a:prstGeom prst="rect">
              <a:avLst/>
            </a:prstGeom>
            <a:solidFill>
              <a:srgbClr val="FF66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0" name="Rettangolo 10"/>
            <p:cNvSpPr/>
            <p:nvPr/>
          </p:nvSpPr>
          <p:spPr>
            <a:xfrm rot="10800000">
              <a:off x="4403657" y="4708360"/>
              <a:ext cx="271739" cy="1130399"/>
            </a:xfrm>
            <a:prstGeom prst="rect">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1" name="Rettangolo 10"/>
            <p:cNvSpPr/>
            <p:nvPr/>
          </p:nvSpPr>
          <p:spPr>
            <a:xfrm rot="10800000">
              <a:off x="3075615" y="4708354"/>
              <a:ext cx="478927" cy="1130399"/>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2" name="Rettangolo 10"/>
            <p:cNvSpPr/>
            <p:nvPr/>
          </p:nvSpPr>
          <p:spPr>
            <a:xfrm rot="10800000">
              <a:off x="4667199" y="4708353"/>
              <a:ext cx="335130" cy="1130399"/>
            </a:xfrm>
            <a:prstGeom prst="rect">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3" name="Rettangolo 10"/>
            <p:cNvSpPr/>
            <p:nvPr/>
          </p:nvSpPr>
          <p:spPr>
            <a:xfrm rot="10800000">
              <a:off x="5002328" y="4708352"/>
              <a:ext cx="733921" cy="1130399"/>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5" name="Rettangolo 10"/>
            <p:cNvSpPr/>
            <p:nvPr/>
          </p:nvSpPr>
          <p:spPr>
            <a:xfrm rot="10800000">
              <a:off x="1315645" y="4708367"/>
              <a:ext cx="442619" cy="1130399"/>
            </a:xfrm>
            <a:prstGeom prst="rect">
              <a:avLst/>
            </a:prstGeom>
            <a:solidFill>
              <a:srgbClr val="FF66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6" name="Rettangolo 10"/>
            <p:cNvSpPr/>
            <p:nvPr/>
          </p:nvSpPr>
          <p:spPr>
            <a:xfrm rot="10800000">
              <a:off x="1743022" y="4708369"/>
              <a:ext cx="271739" cy="1130399"/>
            </a:xfrm>
            <a:prstGeom prst="rect">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7" name="Rettangolo 10"/>
            <p:cNvSpPr/>
            <p:nvPr/>
          </p:nvSpPr>
          <p:spPr>
            <a:xfrm rot="10800000">
              <a:off x="414980" y="4708363"/>
              <a:ext cx="478927" cy="1130399"/>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8" name="Rettangolo 10"/>
            <p:cNvSpPr/>
            <p:nvPr/>
          </p:nvSpPr>
          <p:spPr>
            <a:xfrm rot="10800000">
              <a:off x="2006564" y="4708362"/>
              <a:ext cx="335130" cy="1130399"/>
            </a:xfrm>
            <a:prstGeom prst="rect">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9" name="Rettangolo 10"/>
            <p:cNvSpPr/>
            <p:nvPr/>
          </p:nvSpPr>
          <p:spPr>
            <a:xfrm rot="10800000">
              <a:off x="2341693" y="4708361"/>
              <a:ext cx="733921" cy="1130399"/>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TextBox 32"/>
            <p:cNvSpPr txBox="1"/>
            <p:nvPr/>
          </p:nvSpPr>
          <p:spPr>
            <a:xfrm>
              <a:off x="6880719" y="4815510"/>
              <a:ext cx="513106" cy="646331"/>
            </a:xfrm>
            <a:prstGeom prst="rect">
              <a:avLst/>
            </a:prstGeom>
            <a:noFill/>
          </p:spPr>
          <p:txBody>
            <a:bodyPr wrap="none" rtlCol="0">
              <a:spAutoFit/>
            </a:bodyPr>
            <a:lstStyle/>
            <a:p>
              <a:r>
                <a:rPr lang="en-US" sz="3600" b="1" dirty="0"/>
                <a:t>…</a:t>
              </a:r>
            </a:p>
          </p:txBody>
        </p:sp>
        <p:sp>
          <p:nvSpPr>
            <p:cNvPr id="190" name="CasellaDiTesto 7"/>
            <p:cNvSpPr txBox="1"/>
            <p:nvPr/>
          </p:nvSpPr>
          <p:spPr>
            <a:xfrm>
              <a:off x="5949978" y="3520444"/>
              <a:ext cx="2264436" cy="882264"/>
            </a:xfrm>
            <a:prstGeom prst="rect">
              <a:avLst/>
            </a:prstGeom>
            <a:noFill/>
          </p:spPr>
          <p:txBody>
            <a:bodyPr wrap="square" lIns="91412" tIns="45706" rIns="91412" bIns="45706" rtlCol="0">
              <a:spAutoFit/>
            </a:bodyPr>
            <a:lstStyle/>
            <a:p>
              <a:pPr algn="ctr"/>
              <a:r>
                <a:rPr lang="it-IT" sz="1400" b="1" dirty="0"/>
                <a:t>Batch-</a:t>
              </a:r>
              <a:r>
                <a:rPr lang="it-IT" sz="1400" b="1" dirty="0" err="1"/>
                <a:t>wise</a:t>
              </a:r>
              <a:endParaRPr lang="it-IT" sz="1400" b="1" dirty="0"/>
            </a:p>
            <a:p>
              <a:pPr algn="ctr"/>
              <a:r>
                <a:rPr lang="it-IT" sz="1400" b="1" dirty="0" err="1"/>
                <a:t>unfolding</a:t>
              </a:r>
              <a:endParaRPr lang="it-IT" sz="1400" b="1" dirty="0"/>
            </a:p>
            <a:p>
              <a:pPr algn="ctr"/>
              <a:endParaRPr lang="it-IT" sz="1400" b="1" dirty="0"/>
            </a:p>
            <a:p>
              <a:pPr algn="ctr"/>
              <a:endParaRPr lang="it-IT" sz="1400" baseline="-25000" dirty="0"/>
            </a:p>
          </p:txBody>
        </p:sp>
      </p:grpSp>
      <p:sp>
        <p:nvSpPr>
          <p:cNvPr id="4" name="3 Marcador de número de diapositiva"/>
          <p:cNvSpPr>
            <a:spLocks noGrp="1"/>
          </p:cNvSpPr>
          <p:nvPr>
            <p:ph type="sldNum" sz="quarter" idx="4294967295"/>
          </p:nvPr>
        </p:nvSpPr>
        <p:spPr>
          <a:xfrm>
            <a:off x="7956376" y="6453336"/>
            <a:ext cx="1080120" cy="365125"/>
          </a:xfrm>
        </p:spPr>
        <p:txBody>
          <a:bodyPr/>
          <a:lstStyle/>
          <a:p>
            <a:fld id="{1DDC244A-FD3A-419A-A739-5D41D453BABC}" type="slidenum">
              <a:rPr lang="es-ES" smtClean="0"/>
              <a:pPr/>
              <a:t>5</a:t>
            </a:fld>
            <a:endParaRPr lang="es-ES"/>
          </a:p>
        </p:txBody>
      </p:sp>
      <p:grpSp>
        <p:nvGrpSpPr>
          <p:cNvPr id="21" name="Group 20"/>
          <p:cNvGrpSpPr/>
          <p:nvPr/>
        </p:nvGrpSpPr>
        <p:grpSpPr>
          <a:xfrm>
            <a:off x="1441991" y="2323642"/>
            <a:ext cx="1575068" cy="590090"/>
            <a:chOff x="3021171" y="4691078"/>
            <a:chExt cx="1575068" cy="590090"/>
          </a:xfrm>
        </p:grpSpPr>
        <p:sp>
          <p:nvSpPr>
            <p:cNvPr id="151" name="Rectangle 150"/>
            <p:cNvSpPr/>
            <p:nvPr/>
          </p:nvSpPr>
          <p:spPr>
            <a:xfrm>
              <a:off x="3448049" y="4691078"/>
              <a:ext cx="1148190" cy="151358"/>
            </a:xfrm>
            <a:prstGeom prst="rect">
              <a:avLst/>
            </a:prstGeom>
            <a:solidFill>
              <a:srgbClr val="FFFF00"/>
            </a:solidFill>
            <a:ln w="9525" cap="rnd" cmpd="sng">
              <a:solidFill>
                <a:schemeClr val="tx1">
                  <a:alpha val="0"/>
                </a:schemeClr>
              </a:solidFill>
              <a:round/>
            </a:ln>
            <a:effectLst/>
            <a:scene3d>
              <a:camera prst="obliqueTopRight"/>
              <a:lightRig rig="soft" dir="t">
                <a:rot lat="0" lon="0" rev="0"/>
              </a:lightRig>
            </a:scene3d>
            <a:sp3d extrusionH="927100" contourW="6350" prstMaterial="matte">
              <a:extrusionClr>
                <a:srgbClr val="FFFF00"/>
              </a:extrusionClr>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2" name="Rectangle 151"/>
            <p:cNvSpPr/>
            <p:nvPr/>
          </p:nvSpPr>
          <p:spPr>
            <a:xfrm>
              <a:off x="3423944" y="4721553"/>
              <a:ext cx="1148190" cy="151358"/>
            </a:xfrm>
            <a:prstGeom prst="rect">
              <a:avLst/>
            </a:prstGeom>
            <a:solidFill>
              <a:schemeClr val="bg1">
                <a:lumMod val="50000"/>
              </a:schemeClr>
            </a:solidFill>
            <a:ln w="9525" cap="rnd" cmpd="sng">
              <a:solidFill>
                <a:schemeClr val="tx1">
                  <a:alpha val="0"/>
                </a:schemeClr>
              </a:solidFill>
              <a:round/>
            </a:ln>
            <a:effectLst/>
            <a:scene3d>
              <a:camera prst="obliqueTopRight"/>
              <a:lightRig rig="soft" dir="t">
                <a:rot lat="0" lon="0" rev="0"/>
              </a:lightRig>
            </a:scene3d>
            <a:sp3d extrusionH="127000" contourW="6350" prstMaterial="matte">
              <a:extrusionClr>
                <a:schemeClr val="bg1">
                  <a:lumMod val="50000"/>
                </a:schemeClr>
              </a:extrusionClr>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3" name="Rectangle 152"/>
            <p:cNvSpPr/>
            <p:nvPr/>
          </p:nvSpPr>
          <p:spPr>
            <a:xfrm>
              <a:off x="3357265" y="4790459"/>
              <a:ext cx="1148190" cy="151358"/>
            </a:xfrm>
            <a:prstGeom prst="rect">
              <a:avLst/>
            </a:prstGeom>
            <a:solidFill>
              <a:schemeClr val="accent2"/>
            </a:solidFill>
            <a:ln w="9525" cap="rnd" cmpd="sng">
              <a:solidFill>
                <a:schemeClr val="tx1">
                  <a:alpha val="0"/>
                </a:schemeClr>
              </a:solidFill>
              <a:round/>
            </a:ln>
            <a:effectLst/>
            <a:scene3d>
              <a:camera prst="obliqueTopRight"/>
              <a:lightRig rig="soft" dir="t">
                <a:rot lat="0" lon="0" rev="0"/>
              </a:lightRig>
            </a:scene3d>
            <a:sp3d extrusionH="323850" contourW="6350" prstMaterial="matte">
              <a:extrusionClr>
                <a:schemeClr val="accent2"/>
              </a:extrusionClr>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4" name="Rectangle 153"/>
            <p:cNvSpPr/>
            <p:nvPr/>
          </p:nvSpPr>
          <p:spPr>
            <a:xfrm>
              <a:off x="3176761" y="4973387"/>
              <a:ext cx="1148190" cy="151358"/>
            </a:xfrm>
            <a:prstGeom prst="rect">
              <a:avLst/>
            </a:prstGeom>
            <a:solidFill>
              <a:srgbClr val="FF6600"/>
            </a:solidFill>
            <a:ln w="9525" cap="rnd" cmpd="sng">
              <a:solidFill>
                <a:schemeClr val="tx1">
                  <a:alpha val="0"/>
                </a:schemeClr>
              </a:solidFill>
              <a:round/>
            </a:ln>
            <a:effectLst/>
            <a:scene3d>
              <a:camera prst="obliqueTopRight"/>
              <a:lightRig rig="soft" dir="t">
                <a:rot lat="0" lon="0" rev="0"/>
              </a:lightRig>
            </a:scene3d>
            <a:sp3d extrusionH="876300" contourW="6350" prstMaterial="matte">
              <a:extrusionClr>
                <a:srgbClr val="FF6600"/>
              </a:extrusionClr>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5" name="Rectangle 154"/>
            <p:cNvSpPr/>
            <p:nvPr/>
          </p:nvSpPr>
          <p:spPr>
            <a:xfrm>
              <a:off x="3089550" y="5062107"/>
              <a:ext cx="1148190" cy="151358"/>
            </a:xfrm>
            <a:prstGeom prst="rect">
              <a:avLst/>
            </a:prstGeom>
            <a:solidFill>
              <a:schemeClr val="accent3"/>
            </a:solidFill>
            <a:ln w="9525" cap="rnd" cmpd="sng">
              <a:solidFill>
                <a:schemeClr val="tx1">
                  <a:alpha val="0"/>
                </a:schemeClr>
              </a:solidFill>
              <a:round/>
            </a:ln>
            <a:effectLst/>
            <a:scene3d>
              <a:camera prst="obliqueTopRight"/>
              <a:lightRig rig="soft" dir="t">
                <a:rot lat="0" lon="0" rev="0"/>
              </a:lightRig>
            </a:scene3d>
            <a:sp3d extrusionH="723900" contourW="6350" prstMaterial="matte">
              <a:extrusionClr>
                <a:schemeClr val="accent3"/>
              </a:extrusionClr>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6" name="Rectangle 155"/>
            <p:cNvSpPr/>
            <p:nvPr/>
          </p:nvSpPr>
          <p:spPr>
            <a:xfrm>
              <a:off x="3021171" y="5129810"/>
              <a:ext cx="1148190" cy="151358"/>
            </a:xfrm>
            <a:prstGeom prst="rect">
              <a:avLst/>
            </a:prstGeom>
            <a:solidFill>
              <a:schemeClr val="accent1"/>
            </a:solidFill>
            <a:ln w="9525" cap="rnd" cmpd="sng">
              <a:solidFill>
                <a:schemeClr val="tx1">
                  <a:alpha val="0"/>
                </a:schemeClr>
              </a:solidFill>
              <a:round/>
            </a:ln>
            <a:effectLst/>
            <a:scene3d>
              <a:camera prst="obliqueTopRight"/>
              <a:lightRig rig="soft" dir="t">
                <a:rot lat="0" lon="0" rev="0"/>
              </a:lightRig>
            </a:scene3d>
            <a:sp3d extrusionH="323850" contourW="6350" prstMaterial="matte">
              <a:extrusionClr>
                <a:schemeClr val="accent1"/>
              </a:extrusionClr>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0" name="Group 19"/>
          <p:cNvGrpSpPr/>
          <p:nvPr/>
        </p:nvGrpSpPr>
        <p:grpSpPr>
          <a:xfrm>
            <a:off x="1441942" y="2223822"/>
            <a:ext cx="1517284" cy="528082"/>
            <a:chOff x="2677562" y="4901130"/>
            <a:chExt cx="1517284" cy="528082"/>
          </a:xfrm>
        </p:grpSpPr>
        <p:sp>
          <p:nvSpPr>
            <p:cNvPr id="144" name="Rectangle 143"/>
            <p:cNvSpPr/>
            <p:nvPr/>
          </p:nvSpPr>
          <p:spPr>
            <a:xfrm>
              <a:off x="3046656" y="4901130"/>
              <a:ext cx="1148190" cy="151358"/>
            </a:xfrm>
            <a:prstGeom prst="rect">
              <a:avLst/>
            </a:prstGeom>
            <a:solidFill>
              <a:srgbClr val="FFFF00"/>
            </a:solidFill>
            <a:ln w="9525" cap="rnd" cmpd="sng">
              <a:solidFill>
                <a:schemeClr val="tx1">
                  <a:alpha val="0"/>
                </a:schemeClr>
              </a:solidFill>
              <a:round/>
            </a:ln>
            <a:effectLst/>
            <a:scene3d>
              <a:camera prst="obliqueTopRight"/>
              <a:lightRig rig="soft" dir="t">
                <a:rot lat="0" lon="0" rev="0"/>
              </a:lightRig>
            </a:scene3d>
            <a:sp3d extrusionH="2178050" contourW="6350" prstMaterial="matte">
              <a:extrusionClr>
                <a:srgbClr val="FFFF00"/>
              </a:extrusionClr>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5" name="Rectangle 144"/>
            <p:cNvSpPr/>
            <p:nvPr/>
          </p:nvSpPr>
          <p:spPr>
            <a:xfrm>
              <a:off x="2854933" y="5094955"/>
              <a:ext cx="1148190" cy="151358"/>
            </a:xfrm>
            <a:prstGeom prst="rect">
              <a:avLst/>
            </a:prstGeom>
            <a:solidFill>
              <a:schemeClr val="bg1">
                <a:lumMod val="50000"/>
              </a:schemeClr>
            </a:solidFill>
            <a:ln w="9525" cap="rnd" cmpd="sng">
              <a:solidFill>
                <a:schemeClr val="tx1">
                  <a:alpha val="0"/>
                </a:schemeClr>
              </a:solidFill>
              <a:round/>
            </a:ln>
            <a:effectLst/>
            <a:scene3d>
              <a:camera prst="obliqueTopRight"/>
              <a:lightRig rig="soft" dir="t">
                <a:rot lat="0" lon="0" rev="0"/>
              </a:lightRig>
            </a:scene3d>
            <a:sp3d extrusionH="1098550" contourW="6350" prstMaterial="matte">
              <a:extrusionClr>
                <a:schemeClr val="bg1">
                  <a:lumMod val="50000"/>
                </a:schemeClr>
              </a:extrusionClr>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6" name="Rectangle 145"/>
            <p:cNvSpPr/>
            <p:nvPr/>
          </p:nvSpPr>
          <p:spPr>
            <a:xfrm>
              <a:off x="2761958" y="5191337"/>
              <a:ext cx="1148190" cy="151358"/>
            </a:xfrm>
            <a:prstGeom prst="rect">
              <a:avLst/>
            </a:prstGeom>
            <a:solidFill>
              <a:schemeClr val="accent2"/>
            </a:solidFill>
            <a:ln w="9525" cap="rnd" cmpd="sng">
              <a:solidFill>
                <a:schemeClr val="tx1">
                  <a:alpha val="0"/>
                </a:schemeClr>
              </a:solidFill>
              <a:round/>
            </a:ln>
            <a:effectLst/>
            <a:scene3d>
              <a:camera prst="obliqueTopRight"/>
              <a:lightRig rig="soft" dir="t">
                <a:rot lat="0" lon="0" rev="0"/>
              </a:lightRig>
            </a:scene3d>
            <a:sp3d extrusionH="889000" contourW="6350" prstMaterial="matte">
              <a:extrusionClr>
                <a:schemeClr val="accent2"/>
              </a:extrusionClr>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7" name="Rectangle 146"/>
            <p:cNvSpPr/>
            <p:nvPr/>
          </p:nvSpPr>
          <p:spPr>
            <a:xfrm>
              <a:off x="2750118" y="5203799"/>
              <a:ext cx="1148190" cy="151358"/>
            </a:xfrm>
            <a:prstGeom prst="rect">
              <a:avLst/>
            </a:prstGeom>
            <a:solidFill>
              <a:srgbClr val="FF6600"/>
            </a:solidFill>
            <a:ln w="9525" cap="rnd" cmpd="sng">
              <a:solidFill>
                <a:schemeClr val="tx1">
                  <a:alpha val="0"/>
                </a:schemeClr>
              </a:solidFill>
              <a:round/>
            </a:ln>
            <a:effectLst/>
            <a:scene3d>
              <a:camera prst="obliqueTopRight"/>
              <a:lightRig rig="soft" dir="t">
                <a:rot lat="0" lon="0" rev="0"/>
              </a:lightRig>
            </a:scene3d>
            <a:sp3d extrusionH="730250" contourW="6350" prstMaterial="matte">
              <a:extrusionClr>
                <a:srgbClr val="FF6600"/>
              </a:extrusionClr>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8" name="Rectangle 147"/>
            <p:cNvSpPr/>
            <p:nvPr/>
          </p:nvSpPr>
          <p:spPr>
            <a:xfrm>
              <a:off x="2721226" y="5234013"/>
              <a:ext cx="1148190" cy="151358"/>
            </a:xfrm>
            <a:prstGeom prst="rect">
              <a:avLst/>
            </a:prstGeom>
            <a:solidFill>
              <a:schemeClr val="accent3"/>
            </a:solidFill>
            <a:ln w="9525" cap="rnd" cmpd="sng">
              <a:solidFill>
                <a:schemeClr val="tx1">
                  <a:alpha val="0"/>
                </a:schemeClr>
              </a:solidFill>
              <a:round/>
            </a:ln>
            <a:effectLst/>
            <a:scene3d>
              <a:camera prst="obliqueTopRight"/>
              <a:lightRig rig="soft" dir="t">
                <a:rot lat="0" lon="0" rev="0"/>
              </a:lightRig>
            </a:scene3d>
            <a:sp3d extrusionH="361950" contourW="6350" prstMaterial="matte">
              <a:extrusionClr>
                <a:schemeClr val="accent3"/>
              </a:extrusionClr>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9" name="Rectangle 148"/>
            <p:cNvSpPr/>
            <p:nvPr/>
          </p:nvSpPr>
          <p:spPr>
            <a:xfrm>
              <a:off x="2677562" y="5277854"/>
              <a:ext cx="1148190" cy="151358"/>
            </a:xfrm>
            <a:prstGeom prst="rect">
              <a:avLst/>
            </a:prstGeom>
            <a:solidFill>
              <a:schemeClr val="accent1"/>
            </a:solidFill>
            <a:ln w="9525" cap="rnd" cmpd="sng">
              <a:solidFill>
                <a:schemeClr val="tx1">
                  <a:alpha val="0"/>
                </a:schemeClr>
              </a:solidFill>
              <a:round/>
            </a:ln>
            <a:effectLst/>
            <a:scene3d>
              <a:camera prst="obliqueTopRight"/>
              <a:lightRig rig="soft" dir="t">
                <a:rot lat="0" lon="0" rev="0"/>
              </a:lightRig>
            </a:scene3d>
            <a:sp3d extrusionH="254000" contourW="6350" prstMaterial="matte">
              <a:extrusionClr>
                <a:schemeClr val="accent1"/>
              </a:extrusionClr>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9" name="Group 18"/>
          <p:cNvGrpSpPr/>
          <p:nvPr/>
        </p:nvGrpSpPr>
        <p:grpSpPr>
          <a:xfrm>
            <a:off x="1439944" y="2058968"/>
            <a:ext cx="1520274" cy="528127"/>
            <a:chOff x="2365448" y="4963748"/>
            <a:chExt cx="1520274" cy="528127"/>
          </a:xfrm>
        </p:grpSpPr>
        <p:sp>
          <p:nvSpPr>
            <p:cNvPr id="137" name="Rectangle 136"/>
            <p:cNvSpPr/>
            <p:nvPr/>
          </p:nvSpPr>
          <p:spPr>
            <a:xfrm>
              <a:off x="2737532" y="4963748"/>
              <a:ext cx="1148190" cy="151358"/>
            </a:xfrm>
            <a:prstGeom prst="rect">
              <a:avLst/>
            </a:prstGeom>
            <a:solidFill>
              <a:srgbClr val="FFFF00"/>
            </a:solidFill>
            <a:ln w="9525" cap="rnd" cmpd="sng">
              <a:solidFill>
                <a:schemeClr val="tx1">
                  <a:alpha val="0"/>
                </a:schemeClr>
              </a:solidFill>
              <a:round/>
            </a:ln>
            <a:effectLst/>
            <a:scene3d>
              <a:camera prst="obliqueTopRight"/>
              <a:lightRig rig="soft" dir="t">
                <a:rot lat="0" lon="0" rev="0"/>
              </a:lightRig>
            </a:scene3d>
            <a:sp3d extrusionH="1155700" contourW="6350" prstMaterial="matte">
              <a:extrusionClr>
                <a:srgbClr val="FFFF00"/>
              </a:extrusionClr>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8" name="Rectangle 137"/>
            <p:cNvSpPr/>
            <p:nvPr/>
          </p:nvSpPr>
          <p:spPr>
            <a:xfrm>
              <a:off x="2545809" y="5157573"/>
              <a:ext cx="1148190" cy="151358"/>
            </a:xfrm>
            <a:prstGeom prst="rect">
              <a:avLst/>
            </a:prstGeom>
            <a:solidFill>
              <a:schemeClr val="bg1">
                <a:lumMod val="50000"/>
              </a:schemeClr>
            </a:solidFill>
            <a:ln w="9525" cap="rnd" cmpd="sng">
              <a:solidFill>
                <a:schemeClr val="tx1">
                  <a:alpha val="0"/>
                </a:schemeClr>
              </a:solidFill>
              <a:round/>
            </a:ln>
            <a:effectLst/>
            <a:scene3d>
              <a:camera prst="obliqueTopRight"/>
              <a:lightRig rig="soft" dir="t">
                <a:rot lat="0" lon="0" rev="0"/>
              </a:lightRig>
            </a:scene3d>
            <a:sp3d extrusionH="908050" contourW="6350" prstMaterial="matte">
              <a:extrusionClr>
                <a:schemeClr val="bg1">
                  <a:lumMod val="50000"/>
                </a:schemeClr>
              </a:extrusionClr>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9" name="Rectangle 138"/>
            <p:cNvSpPr/>
            <p:nvPr/>
          </p:nvSpPr>
          <p:spPr>
            <a:xfrm>
              <a:off x="2452834" y="5253955"/>
              <a:ext cx="1148190" cy="151358"/>
            </a:xfrm>
            <a:prstGeom prst="rect">
              <a:avLst/>
            </a:prstGeom>
            <a:solidFill>
              <a:schemeClr val="accent2"/>
            </a:solidFill>
            <a:ln w="9525" cap="rnd" cmpd="sng">
              <a:solidFill>
                <a:schemeClr val="tx1">
                  <a:alpha val="0"/>
                </a:schemeClr>
              </a:solidFill>
              <a:round/>
            </a:ln>
            <a:effectLst/>
            <a:scene3d>
              <a:camera prst="obliqueTopRight"/>
              <a:lightRig rig="soft" dir="t">
                <a:rot lat="0" lon="0" rev="0"/>
              </a:lightRig>
            </a:scene3d>
            <a:sp3d extrusionH="450850" contourW="6350" prstMaterial="matte">
              <a:extrusionClr>
                <a:schemeClr val="accent2"/>
              </a:extrusionClr>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0" name="Rectangle 139"/>
            <p:cNvSpPr/>
            <p:nvPr/>
          </p:nvSpPr>
          <p:spPr>
            <a:xfrm>
              <a:off x="2440994" y="5266417"/>
              <a:ext cx="1148190" cy="151358"/>
            </a:xfrm>
            <a:prstGeom prst="rect">
              <a:avLst/>
            </a:prstGeom>
            <a:solidFill>
              <a:srgbClr val="FF6600"/>
            </a:solidFill>
            <a:ln w="9525" cap="rnd" cmpd="sng">
              <a:solidFill>
                <a:schemeClr val="tx1">
                  <a:alpha val="0"/>
                </a:schemeClr>
              </a:solidFill>
              <a:round/>
            </a:ln>
            <a:effectLst/>
            <a:scene3d>
              <a:camera prst="obliqueTopRight"/>
              <a:lightRig rig="soft" dir="t">
                <a:rot lat="0" lon="0" rev="0"/>
              </a:lightRig>
            </a:scene3d>
            <a:sp3d extrusionH="146050" contourW="6350" prstMaterial="matte">
              <a:extrusionClr>
                <a:srgbClr val="FF6600"/>
              </a:extrusionClr>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1" name="Rectangle 140"/>
            <p:cNvSpPr/>
            <p:nvPr/>
          </p:nvSpPr>
          <p:spPr>
            <a:xfrm>
              <a:off x="2412102" y="5296631"/>
              <a:ext cx="1148190" cy="151358"/>
            </a:xfrm>
            <a:prstGeom prst="rect">
              <a:avLst/>
            </a:prstGeom>
            <a:solidFill>
              <a:schemeClr val="accent3"/>
            </a:solidFill>
            <a:ln w="9525" cap="rnd" cmpd="sng">
              <a:solidFill>
                <a:schemeClr val="tx1">
                  <a:alpha val="0"/>
                </a:schemeClr>
              </a:solidFill>
              <a:round/>
            </a:ln>
            <a:effectLst/>
            <a:scene3d>
              <a:camera prst="obliqueTopRight"/>
              <a:lightRig rig="soft" dir="t">
                <a:rot lat="0" lon="0" rev="0"/>
              </a:lightRig>
            </a:scene3d>
            <a:sp3d extrusionH="133350" contourW="6350" prstMaterial="matte">
              <a:extrusionClr>
                <a:schemeClr val="accent3"/>
              </a:extrusionClr>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2" name="Rectangle 141"/>
            <p:cNvSpPr/>
            <p:nvPr/>
          </p:nvSpPr>
          <p:spPr>
            <a:xfrm>
              <a:off x="2365448" y="5340517"/>
              <a:ext cx="1148190" cy="151358"/>
            </a:xfrm>
            <a:prstGeom prst="rect">
              <a:avLst/>
            </a:prstGeom>
            <a:solidFill>
              <a:schemeClr val="accent1"/>
            </a:solidFill>
            <a:ln w="9525" cap="rnd" cmpd="sng">
              <a:solidFill>
                <a:schemeClr val="tx1">
                  <a:alpha val="0"/>
                </a:schemeClr>
              </a:solidFill>
              <a:round/>
            </a:ln>
            <a:effectLst/>
            <a:scene3d>
              <a:camera prst="obliqueTopRight"/>
              <a:lightRig rig="soft" dir="t">
                <a:rot lat="0" lon="0" rev="0"/>
              </a:lightRig>
            </a:scene3d>
            <a:sp3d extrusionH="196850" contourW="6350" prstMaterial="matte">
              <a:extrusionClr>
                <a:schemeClr val="accent1"/>
              </a:extrusionClr>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7" name="Group 16"/>
          <p:cNvGrpSpPr/>
          <p:nvPr/>
        </p:nvGrpSpPr>
        <p:grpSpPr>
          <a:xfrm>
            <a:off x="1437613" y="1791771"/>
            <a:ext cx="1628068" cy="632813"/>
            <a:chOff x="2877739" y="4148457"/>
            <a:chExt cx="1628068" cy="632813"/>
          </a:xfrm>
        </p:grpSpPr>
        <p:sp>
          <p:nvSpPr>
            <p:cNvPr id="123" name="Rectangle 122"/>
            <p:cNvSpPr/>
            <p:nvPr/>
          </p:nvSpPr>
          <p:spPr>
            <a:xfrm>
              <a:off x="3357617" y="4148457"/>
              <a:ext cx="1148190" cy="151358"/>
            </a:xfrm>
            <a:prstGeom prst="rect">
              <a:avLst/>
            </a:prstGeom>
            <a:solidFill>
              <a:srgbClr val="FFFF00"/>
            </a:solidFill>
            <a:ln w="9525" cap="rnd" cmpd="sng">
              <a:solidFill>
                <a:schemeClr val="tx1">
                  <a:alpha val="0"/>
                </a:schemeClr>
              </a:solidFill>
              <a:round/>
            </a:ln>
            <a:effectLst/>
            <a:scene3d>
              <a:camera prst="obliqueTopRight"/>
              <a:lightRig rig="soft" dir="t">
                <a:rot lat="0" lon="0" rev="0"/>
              </a:lightRig>
            </a:scene3d>
            <a:sp3d extrusionH="2984500" contourW="6350" prstMaterial="matte">
              <a:extrusionClr>
                <a:srgbClr val="FFFF00"/>
              </a:extrusionClr>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4" name="Rectangle 123"/>
            <p:cNvSpPr/>
            <p:nvPr/>
          </p:nvSpPr>
          <p:spPr>
            <a:xfrm>
              <a:off x="3221106" y="4282456"/>
              <a:ext cx="1148190" cy="151358"/>
            </a:xfrm>
            <a:prstGeom prst="rect">
              <a:avLst/>
            </a:prstGeom>
            <a:solidFill>
              <a:schemeClr val="bg1">
                <a:lumMod val="50000"/>
              </a:schemeClr>
            </a:solidFill>
            <a:ln w="9525" cap="rnd" cmpd="sng">
              <a:solidFill>
                <a:schemeClr val="tx1">
                  <a:alpha val="0"/>
                </a:schemeClr>
              </a:solidFill>
              <a:round/>
            </a:ln>
            <a:effectLst/>
            <a:scene3d>
              <a:camera prst="obliqueTopRight"/>
              <a:lightRig rig="soft" dir="t">
                <a:rot lat="0" lon="0" rev="0"/>
              </a:lightRig>
            </a:scene3d>
            <a:sp3d extrusionH="1422400" contourW="6350" prstMaterial="matte">
              <a:extrusionClr>
                <a:schemeClr val="bg1">
                  <a:lumMod val="50000"/>
                </a:schemeClr>
              </a:extrusionClr>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5" name="Rectangle 124"/>
            <p:cNvSpPr/>
            <p:nvPr/>
          </p:nvSpPr>
          <p:spPr>
            <a:xfrm>
              <a:off x="3123530" y="4378838"/>
              <a:ext cx="1148190" cy="151358"/>
            </a:xfrm>
            <a:prstGeom prst="rect">
              <a:avLst/>
            </a:prstGeom>
            <a:solidFill>
              <a:schemeClr val="accent2"/>
            </a:solidFill>
            <a:ln w="9525" cap="rnd" cmpd="sng">
              <a:solidFill>
                <a:schemeClr val="tx1">
                  <a:alpha val="0"/>
                </a:schemeClr>
              </a:solidFill>
              <a:round/>
            </a:ln>
            <a:effectLst/>
            <a:scene3d>
              <a:camera prst="obliqueTopRight"/>
              <a:lightRig rig="soft" dir="t">
                <a:rot lat="0" lon="0" rev="0"/>
              </a:lightRig>
            </a:scene3d>
            <a:sp3d extrusionH="933450" contourW="6350" prstMaterial="matte">
              <a:extrusionClr>
                <a:schemeClr val="accent2"/>
              </a:extrusionClr>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6" name="Rectangle 125"/>
            <p:cNvSpPr/>
            <p:nvPr/>
          </p:nvSpPr>
          <p:spPr>
            <a:xfrm>
              <a:off x="3038074" y="4468374"/>
              <a:ext cx="1148190" cy="151358"/>
            </a:xfrm>
            <a:prstGeom prst="rect">
              <a:avLst/>
            </a:prstGeom>
            <a:solidFill>
              <a:srgbClr val="FF6600"/>
            </a:solidFill>
            <a:ln w="9525" cap="rnd" cmpd="sng">
              <a:solidFill>
                <a:schemeClr val="tx1">
                  <a:alpha val="0"/>
                </a:schemeClr>
              </a:solidFill>
              <a:round/>
            </a:ln>
            <a:effectLst/>
            <a:scene3d>
              <a:camera prst="obliqueTopRight"/>
              <a:lightRig rig="soft" dir="t">
                <a:rot lat="0" lon="0" rev="0"/>
              </a:lightRig>
            </a:scene3d>
            <a:sp3d extrusionH="406400" contourW="6350" prstMaterial="matte">
              <a:extrusionClr>
                <a:srgbClr val="FF6600"/>
              </a:extrusionClr>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7" name="Rectangle 126"/>
            <p:cNvSpPr/>
            <p:nvPr/>
          </p:nvSpPr>
          <p:spPr>
            <a:xfrm>
              <a:off x="2995379" y="4512394"/>
              <a:ext cx="1148190" cy="151358"/>
            </a:xfrm>
            <a:prstGeom prst="rect">
              <a:avLst/>
            </a:prstGeom>
            <a:solidFill>
              <a:schemeClr val="accent3"/>
            </a:solidFill>
            <a:ln w="9525" cap="rnd" cmpd="sng">
              <a:solidFill>
                <a:schemeClr val="tx1">
                  <a:alpha val="0"/>
                </a:schemeClr>
              </a:solidFill>
              <a:round/>
            </a:ln>
            <a:effectLst/>
            <a:scene3d>
              <a:camera prst="obliqueTopRight"/>
              <a:lightRig rig="soft" dir="t">
                <a:rot lat="0" lon="0" rev="0"/>
              </a:lightRig>
            </a:scene3d>
            <a:sp3d extrusionH="520700" contourW="6350" prstMaterial="matte">
              <a:extrusionClr>
                <a:schemeClr val="accent3"/>
              </a:extrusionClr>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8" name="Rectangle 127"/>
            <p:cNvSpPr/>
            <p:nvPr/>
          </p:nvSpPr>
          <p:spPr>
            <a:xfrm>
              <a:off x="2877739" y="4629912"/>
              <a:ext cx="1148190" cy="151358"/>
            </a:xfrm>
            <a:prstGeom prst="rect">
              <a:avLst/>
            </a:prstGeom>
            <a:solidFill>
              <a:schemeClr val="accent1"/>
            </a:solidFill>
            <a:ln w="9525" cap="rnd" cmpd="sng">
              <a:solidFill>
                <a:schemeClr val="tx1">
                  <a:alpha val="0"/>
                </a:schemeClr>
              </a:solidFill>
              <a:round/>
            </a:ln>
            <a:effectLst/>
            <a:scene3d>
              <a:camera prst="obliqueTopRight"/>
              <a:lightRig rig="soft" dir="t">
                <a:rot lat="0" lon="0" rev="0"/>
              </a:lightRig>
            </a:scene3d>
            <a:sp3d extrusionH="749300" contourW="6350" prstMaterial="matte">
              <a:extrusionClr>
                <a:schemeClr val="accent1"/>
              </a:extrusionClr>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1437176" y="1631338"/>
            <a:ext cx="1623454" cy="632813"/>
            <a:chOff x="2143268" y="4602816"/>
            <a:chExt cx="1623454" cy="632813"/>
          </a:xfrm>
        </p:grpSpPr>
        <p:sp>
          <p:nvSpPr>
            <p:cNvPr id="116" name="Rectangle 115"/>
            <p:cNvSpPr/>
            <p:nvPr/>
          </p:nvSpPr>
          <p:spPr>
            <a:xfrm>
              <a:off x="2618532" y="4602816"/>
              <a:ext cx="1148190" cy="151358"/>
            </a:xfrm>
            <a:prstGeom prst="rect">
              <a:avLst/>
            </a:prstGeom>
            <a:solidFill>
              <a:srgbClr val="FFFF00"/>
            </a:solidFill>
            <a:ln w="9525" cap="rnd" cmpd="sng">
              <a:solidFill>
                <a:schemeClr val="tx1">
                  <a:alpha val="0"/>
                </a:schemeClr>
              </a:solidFill>
              <a:round/>
            </a:ln>
            <a:effectLst/>
            <a:scene3d>
              <a:camera prst="obliqueTopRight"/>
              <a:lightRig rig="soft" dir="t">
                <a:rot lat="0" lon="0" rev="0"/>
              </a:lightRig>
            </a:scene3d>
            <a:sp3d extrusionH="1733550" contourW="6350" prstMaterial="matte">
              <a:extrusionClr>
                <a:srgbClr val="FFFF00"/>
              </a:extrusionClr>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7" name="Rectangle 116"/>
            <p:cNvSpPr/>
            <p:nvPr/>
          </p:nvSpPr>
          <p:spPr>
            <a:xfrm>
              <a:off x="2489625" y="4736815"/>
              <a:ext cx="1148190" cy="151358"/>
            </a:xfrm>
            <a:prstGeom prst="rect">
              <a:avLst/>
            </a:prstGeom>
            <a:solidFill>
              <a:schemeClr val="bg1">
                <a:lumMod val="50000"/>
              </a:schemeClr>
            </a:solidFill>
            <a:ln w="9525" cap="rnd" cmpd="sng">
              <a:solidFill>
                <a:schemeClr val="tx1">
                  <a:alpha val="0"/>
                </a:schemeClr>
              </a:solidFill>
              <a:round/>
            </a:ln>
            <a:effectLst/>
            <a:scene3d>
              <a:camera prst="obliqueTopRight"/>
              <a:lightRig rig="soft" dir="t">
                <a:rot lat="0" lon="0" rev="0"/>
              </a:lightRig>
            </a:scene3d>
            <a:sp3d extrusionH="628650" contourW="6350" prstMaterial="matte">
              <a:extrusionClr>
                <a:schemeClr val="bg1">
                  <a:lumMod val="50000"/>
                </a:schemeClr>
              </a:extrusionClr>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8" name="Rectangle 117"/>
            <p:cNvSpPr/>
            <p:nvPr/>
          </p:nvSpPr>
          <p:spPr>
            <a:xfrm>
              <a:off x="2392049" y="4833197"/>
              <a:ext cx="1148190" cy="151358"/>
            </a:xfrm>
            <a:prstGeom prst="rect">
              <a:avLst/>
            </a:prstGeom>
            <a:solidFill>
              <a:schemeClr val="accent2"/>
            </a:solidFill>
            <a:ln w="9525" cap="rnd" cmpd="sng">
              <a:solidFill>
                <a:schemeClr val="tx1">
                  <a:alpha val="0"/>
                </a:schemeClr>
              </a:solidFill>
              <a:round/>
            </a:ln>
            <a:effectLst/>
            <a:scene3d>
              <a:camera prst="obliqueTopRight"/>
              <a:lightRig rig="soft" dir="t">
                <a:rot lat="0" lon="0" rev="0"/>
              </a:lightRig>
            </a:scene3d>
            <a:sp3d extrusionH="469900" contourW="6350" prstMaterial="matte">
              <a:extrusionClr>
                <a:schemeClr val="accent2"/>
              </a:extrusionClr>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9" name="Rectangle 118"/>
            <p:cNvSpPr/>
            <p:nvPr/>
          </p:nvSpPr>
          <p:spPr>
            <a:xfrm>
              <a:off x="2306593" y="4922733"/>
              <a:ext cx="1148190" cy="151358"/>
            </a:xfrm>
            <a:prstGeom prst="rect">
              <a:avLst/>
            </a:prstGeom>
            <a:solidFill>
              <a:srgbClr val="FF6600"/>
            </a:solidFill>
            <a:ln w="9525" cap="rnd" cmpd="sng">
              <a:solidFill>
                <a:schemeClr val="tx1">
                  <a:alpha val="0"/>
                </a:schemeClr>
              </a:solidFill>
              <a:round/>
            </a:ln>
            <a:effectLst/>
            <a:scene3d>
              <a:camera prst="obliqueTopRight"/>
              <a:lightRig rig="soft" dir="t">
                <a:rot lat="0" lon="0" rev="0"/>
              </a:lightRig>
            </a:scene3d>
            <a:sp3d extrusionH="406400" contourW="6350" prstMaterial="matte">
              <a:extrusionClr>
                <a:srgbClr val="FF6600"/>
              </a:extrusionClr>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0" name="Rectangle 119"/>
            <p:cNvSpPr/>
            <p:nvPr/>
          </p:nvSpPr>
          <p:spPr>
            <a:xfrm>
              <a:off x="2260096" y="4966753"/>
              <a:ext cx="1148190" cy="151358"/>
            </a:xfrm>
            <a:prstGeom prst="rect">
              <a:avLst/>
            </a:prstGeom>
            <a:solidFill>
              <a:schemeClr val="accent3"/>
            </a:solidFill>
            <a:ln w="9525" cap="rnd" cmpd="sng">
              <a:solidFill>
                <a:schemeClr val="tx1">
                  <a:alpha val="0"/>
                </a:schemeClr>
              </a:solidFill>
              <a:round/>
            </a:ln>
            <a:effectLst/>
            <a:scene3d>
              <a:camera prst="obliqueTopRight"/>
              <a:lightRig rig="soft" dir="t">
                <a:rot lat="0" lon="0" rev="0"/>
              </a:lightRig>
            </a:scene3d>
            <a:sp3d extrusionH="260350" contourW="6350" prstMaterial="matte">
              <a:extrusionClr>
                <a:schemeClr val="accent3"/>
              </a:extrusionClr>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1" name="Rectangle 120"/>
            <p:cNvSpPr/>
            <p:nvPr/>
          </p:nvSpPr>
          <p:spPr>
            <a:xfrm>
              <a:off x="2143268" y="5084271"/>
              <a:ext cx="1148190" cy="151358"/>
            </a:xfrm>
            <a:prstGeom prst="rect">
              <a:avLst/>
            </a:prstGeom>
            <a:solidFill>
              <a:schemeClr val="accent1"/>
            </a:solidFill>
            <a:ln w="9525" cap="rnd" cmpd="sng">
              <a:solidFill>
                <a:schemeClr val="tx1">
                  <a:alpha val="0"/>
                </a:schemeClr>
              </a:solidFill>
              <a:round/>
            </a:ln>
            <a:effectLst/>
            <a:scene3d>
              <a:camera prst="obliqueTopRight"/>
              <a:lightRig rig="soft" dir="t">
                <a:rot lat="0" lon="0" rev="0"/>
              </a:lightRig>
            </a:scene3d>
            <a:sp3d extrusionH="628650" contourW="6350" prstMaterial="matte">
              <a:extrusionClr>
                <a:schemeClr val="accent1"/>
              </a:extrusionClr>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39" name="Connettore 2 20"/>
          <p:cNvCxnSpPr/>
          <p:nvPr/>
        </p:nvCxnSpPr>
        <p:spPr>
          <a:xfrm flipH="1">
            <a:off x="1294489" y="1929643"/>
            <a:ext cx="2" cy="987891"/>
          </a:xfrm>
          <a:prstGeom prst="straightConnector1">
            <a:avLst/>
          </a:prstGeom>
          <a:ln w="6350" cmpd="sng">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0" name="Connettore 2 21"/>
          <p:cNvCxnSpPr/>
          <p:nvPr/>
        </p:nvCxnSpPr>
        <p:spPr>
          <a:xfrm flipV="1">
            <a:off x="1294489" y="1547727"/>
            <a:ext cx="360906" cy="381218"/>
          </a:xfrm>
          <a:prstGeom prst="straightConnector1">
            <a:avLst/>
          </a:prstGeom>
          <a:ln w="6350" cmpd="sng">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sp>
        <p:nvSpPr>
          <p:cNvPr id="42" name="CasellaDiTesto 23"/>
          <p:cNvSpPr txBox="1"/>
          <p:nvPr/>
        </p:nvSpPr>
        <p:spPr>
          <a:xfrm>
            <a:off x="1841333" y="2945593"/>
            <a:ext cx="1365336" cy="276971"/>
          </a:xfrm>
          <a:prstGeom prst="rect">
            <a:avLst/>
          </a:prstGeom>
          <a:noFill/>
        </p:spPr>
        <p:txBody>
          <a:bodyPr wrap="square" lIns="91412" tIns="45706" rIns="91412" bIns="45706" rtlCol="0">
            <a:spAutoFit/>
          </a:bodyPr>
          <a:lstStyle/>
          <a:p>
            <a:r>
              <a:rPr lang="it-IT" sz="1200" dirty="0" err="1"/>
              <a:t>Variables</a:t>
            </a:r>
            <a:endParaRPr lang="it-IT" sz="1200" dirty="0"/>
          </a:p>
        </p:txBody>
      </p:sp>
      <p:sp>
        <p:nvSpPr>
          <p:cNvPr id="43" name="CasellaDiTesto 24"/>
          <p:cNvSpPr txBox="1"/>
          <p:nvPr/>
        </p:nvSpPr>
        <p:spPr>
          <a:xfrm rot="16200000">
            <a:off x="736025" y="2387513"/>
            <a:ext cx="855559" cy="276971"/>
          </a:xfrm>
          <a:prstGeom prst="rect">
            <a:avLst/>
          </a:prstGeom>
          <a:noFill/>
        </p:spPr>
        <p:txBody>
          <a:bodyPr wrap="square" lIns="91412" tIns="45706" rIns="91412" bIns="45706" rtlCol="0">
            <a:spAutoFit/>
          </a:bodyPr>
          <a:lstStyle/>
          <a:p>
            <a:r>
              <a:rPr lang="it-IT" sz="1200" dirty="0" err="1"/>
              <a:t>Batches</a:t>
            </a:r>
            <a:endParaRPr lang="it-IT" sz="1200" dirty="0"/>
          </a:p>
        </p:txBody>
      </p:sp>
      <p:sp>
        <p:nvSpPr>
          <p:cNvPr id="48" name="CasellaDiTesto 38"/>
          <p:cNvSpPr txBox="1"/>
          <p:nvPr/>
        </p:nvSpPr>
        <p:spPr>
          <a:xfrm rot="8100000" flipH="1" flipV="1">
            <a:off x="1064154" y="1461069"/>
            <a:ext cx="670950" cy="276971"/>
          </a:xfrm>
          <a:prstGeom prst="rect">
            <a:avLst/>
          </a:prstGeom>
          <a:noFill/>
        </p:spPr>
        <p:txBody>
          <a:bodyPr wrap="square" lIns="91412" tIns="45706" rIns="91412" bIns="45706" rtlCol="0">
            <a:spAutoFit/>
          </a:bodyPr>
          <a:lstStyle/>
          <a:p>
            <a:r>
              <a:rPr lang="it-IT" sz="1200" dirty="0" err="1"/>
              <a:t>Time</a:t>
            </a:r>
            <a:r>
              <a:rPr lang="it-IT" sz="1200" i="1" baseline="-25000" dirty="0" err="1"/>
              <a:t>i</a:t>
            </a:r>
            <a:endParaRPr lang="it-IT" sz="1200" i="1" baseline="-25000" dirty="0"/>
          </a:p>
        </p:txBody>
      </p:sp>
      <p:grpSp>
        <p:nvGrpSpPr>
          <p:cNvPr id="15" name="Group 14"/>
          <p:cNvGrpSpPr/>
          <p:nvPr/>
        </p:nvGrpSpPr>
        <p:grpSpPr>
          <a:xfrm>
            <a:off x="1438554" y="1336179"/>
            <a:ext cx="1753208" cy="761180"/>
            <a:chOff x="651795" y="4014836"/>
            <a:chExt cx="1753208" cy="761180"/>
          </a:xfrm>
        </p:grpSpPr>
        <p:sp>
          <p:nvSpPr>
            <p:cNvPr id="109" name="Rectangle 108"/>
            <p:cNvSpPr/>
            <p:nvPr/>
          </p:nvSpPr>
          <p:spPr>
            <a:xfrm>
              <a:off x="1256813" y="4014836"/>
              <a:ext cx="1148190" cy="151358"/>
            </a:xfrm>
            <a:prstGeom prst="rect">
              <a:avLst/>
            </a:prstGeom>
            <a:solidFill>
              <a:srgbClr val="FFFF00"/>
            </a:solidFill>
            <a:ln w="9525" cap="rnd" cmpd="sng">
              <a:solidFill>
                <a:schemeClr val="tx1">
                  <a:alpha val="0"/>
                </a:schemeClr>
              </a:solidFill>
              <a:round/>
            </a:ln>
            <a:effectLst/>
            <a:scene3d>
              <a:camera prst="obliqueTopRight"/>
              <a:lightRig rig="soft" dir="t">
                <a:rot lat="0" lon="0" rev="0"/>
              </a:lightRig>
            </a:scene3d>
            <a:sp3d extrusionH="1733550" contourW="6350" prstMaterial="matte">
              <a:extrusionClr>
                <a:srgbClr val="FFFF00"/>
              </a:extrusionClr>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 name="Rectangle 106"/>
            <p:cNvSpPr/>
            <p:nvPr/>
          </p:nvSpPr>
          <p:spPr>
            <a:xfrm>
              <a:off x="1232708" y="4041509"/>
              <a:ext cx="1148190" cy="151358"/>
            </a:xfrm>
            <a:prstGeom prst="rect">
              <a:avLst/>
            </a:prstGeom>
            <a:solidFill>
              <a:schemeClr val="bg1">
                <a:lumMod val="50000"/>
              </a:schemeClr>
            </a:solidFill>
            <a:ln w="9525" cap="rnd" cmpd="sng">
              <a:solidFill>
                <a:schemeClr val="tx1">
                  <a:alpha val="0"/>
                </a:schemeClr>
              </a:solidFill>
              <a:round/>
            </a:ln>
            <a:effectLst/>
            <a:scene3d>
              <a:camera prst="obliqueTopRight"/>
              <a:lightRig rig="soft" dir="t">
                <a:rot lat="0" lon="0" rev="0"/>
              </a:lightRig>
            </a:scene3d>
            <a:sp3d extrusionH="127000" contourW="6350" prstMaterial="matte">
              <a:extrusionClr>
                <a:schemeClr val="bg1">
                  <a:lumMod val="50000"/>
                </a:schemeClr>
              </a:extrusionClr>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Rectangle 103"/>
            <p:cNvSpPr/>
            <p:nvPr/>
          </p:nvSpPr>
          <p:spPr>
            <a:xfrm>
              <a:off x="1029157" y="4247287"/>
              <a:ext cx="1148190" cy="151358"/>
            </a:xfrm>
            <a:prstGeom prst="rect">
              <a:avLst/>
            </a:prstGeom>
            <a:solidFill>
              <a:schemeClr val="accent2"/>
            </a:solidFill>
            <a:ln w="9525" cap="rnd" cmpd="sng">
              <a:solidFill>
                <a:schemeClr val="tx1">
                  <a:alpha val="0"/>
                </a:schemeClr>
              </a:solidFill>
              <a:round/>
            </a:ln>
            <a:effectLst/>
            <a:scene3d>
              <a:camera prst="obliqueTopRight"/>
              <a:lightRig rig="soft" dir="t">
                <a:rot lat="0" lon="0" rev="0"/>
              </a:lightRig>
            </a:scene3d>
            <a:sp3d extrusionH="952500" contourW="6350" prstMaterial="matte">
              <a:extrusionClr>
                <a:schemeClr val="accent2"/>
              </a:extrusionClr>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2" name="Rectangle 111"/>
            <p:cNvSpPr/>
            <p:nvPr/>
          </p:nvSpPr>
          <p:spPr>
            <a:xfrm>
              <a:off x="804137" y="4474731"/>
              <a:ext cx="1148190" cy="151358"/>
            </a:xfrm>
            <a:prstGeom prst="rect">
              <a:avLst/>
            </a:prstGeom>
            <a:solidFill>
              <a:srgbClr val="FF6600"/>
            </a:solidFill>
            <a:ln w="9525" cap="rnd" cmpd="sng">
              <a:solidFill>
                <a:schemeClr val="tx1">
                  <a:alpha val="0"/>
                </a:schemeClr>
              </a:solidFill>
              <a:round/>
            </a:ln>
            <a:effectLst/>
            <a:scene3d>
              <a:camera prst="obliqueTopRight"/>
              <a:lightRig rig="soft" dir="t">
                <a:rot lat="0" lon="0" rev="0"/>
              </a:lightRig>
            </a:scene3d>
            <a:sp3d extrusionH="1085850" contourW="6350" prstMaterial="matte">
              <a:extrusionClr>
                <a:srgbClr val="FF6600"/>
              </a:extrusionClr>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3" name="Rectangle 112"/>
            <p:cNvSpPr/>
            <p:nvPr/>
          </p:nvSpPr>
          <p:spPr>
            <a:xfrm>
              <a:off x="761442" y="4515133"/>
              <a:ext cx="1148190" cy="151358"/>
            </a:xfrm>
            <a:prstGeom prst="rect">
              <a:avLst/>
            </a:prstGeom>
            <a:solidFill>
              <a:schemeClr val="accent3"/>
            </a:solidFill>
            <a:ln w="9525" cap="rnd" cmpd="sng">
              <a:solidFill>
                <a:schemeClr val="tx1">
                  <a:alpha val="0"/>
                </a:schemeClr>
              </a:solidFill>
              <a:round/>
            </a:ln>
            <a:effectLst/>
            <a:scene3d>
              <a:camera prst="obliqueTopRight"/>
              <a:lightRig rig="soft" dir="t">
                <a:rot lat="0" lon="0" rev="0"/>
              </a:lightRig>
            </a:scene3d>
            <a:sp3d extrusionH="190500" contourW="6350" prstMaterial="matte">
              <a:extrusionClr>
                <a:schemeClr val="accent3"/>
              </a:extrusionClr>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4" name="Rectangle 113"/>
            <p:cNvSpPr/>
            <p:nvPr/>
          </p:nvSpPr>
          <p:spPr>
            <a:xfrm>
              <a:off x="651795" y="4624658"/>
              <a:ext cx="1148190" cy="151358"/>
            </a:xfrm>
            <a:prstGeom prst="rect">
              <a:avLst/>
            </a:prstGeom>
            <a:solidFill>
              <a:schemeClr val="accent1"/>
            </a:solidFill>
            <a:ln w="9525" cap="rnd" cmpd="sng">
              <a:solidFill>
                <a:schemeClr val="tx1">
                  <a:alpha val="0"/>
                </a:schemeClr>
              </a:solidFill>
              <a:round/>
            </a:ln>
            <a:effectLst/>
            <a:scene3d>
              <a:camera prst="obliqueTopRight"/>
              <a:lightRig rig="soft" dir="t">
                <a:rot lat="0" lon="0" rev="0"/>
              </a:lightRig>
            </a:scene3d>
            <a:sp3d extrusionH="527050" contourW="6350" prstMaterial="matte">
              <a:extrusionClr>
                <a:schemeClr val="accent1"/>
              </a:extrusionClr>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57" name="CasellaDiTesto 7"/>
          <p:cNvSpPr txBox="1"/>
          <p:nvPr/>
        </p:nvSpPr>
        <p:spPr>
          <a:xfrm>
            <a:off x="3579367" y="1753345"/>
            <a:ext cx="2264436" cy="666821"/>
          </a:xfrm>
          <a:prstGeom prst="rect">
            <a:avLst/>
          </a:prstGeom>
          <a:noFill/>
        </p:spPr>
        <p:txBody>
          <a:bodyPr wrap="square" lIns="91412" tIns="45706" rIns="91412" bIns="45706" rtlCol="0">
            <a:spAutoFit/>
          </a:bodyPr>
          <a:lstStyle/>
          <a:p>
            <a:pPr algn="ctr"/>
            <a:r>
              <a:rPr lang="it-IT" sz="1400" b="1" dirty="0"/>
              <a:t>Multi-</a:t>
            </a:r>
            <a:r>
              <a:rPr lang="it-IT" sz="1400" b="1" dirty="0" err="1"/>
              <a:t>synchro</a:t>
            </a:r>
            <a:endParaRPr lang="it-IT" sz="1400" b="1" baseline="30000" dirty="0"/>
          </a:p>
          <a:p>
            <a:pPr algn="ctr"/>
            <a:endParaRPr lang="it-IT" sz="1400" b="1" dirty="0"/>
          </a:p>
          <a:p>
            <a:pPr algn="ctr"/>
            <a:endParaRPr lang="it-IT" sz="1400" baseline="-25000" dirty="0"/>
          </a:p>
        </p:txBody>
      </p:sp>
      <p:sp>
        <p:nvSpPr>
          <p:cNvPr id="158" name="Right Arrow 157"/>
          <p:cNvSpPr/>
          <p:nvPr/>
        </p:nvSpPr>
        <p:spPr>
          <a:xfrm>
            <a:off x="3879316" y="2118469"/>
            <a:ext cx="1681778" cy="45719"/>
          </a:xfrm>
          <a:prstGeom prst="rightArrow">
            <a:avLst/>
          </a:prstGeom>
          <a:solidFill>
            <a:srgbClr val="FF0000"/>
          </a:solidFill>
          <a:ln w="444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91412" tIns="45706" rIns="91412" bIns="45706" rtlCol="0" anchor="ctr"/>
          <a:lstStyle/>
          <a:p>
            <a:pPr algn="ctr"/>
            <a:endParaRPr lang="en-US"/>
          </a:p>
        </p:txBody>
      </p:sp>
      <p:grpSp>
        <p:nvGrpSpPr>
          <p:cNvPr id="45" name="Group 44"/>
          <p:cNvGrpSpPr/>
          <p:nvPr/>
        </p:nvGrpSpPr>
        <p:grpSpPr>
          <a:xfrm>
            <a:off x="6175623" y="1067881"/>
            <a:ext cx="1943059" cy="1940895"/>
            <a:chOff x="6175623" y="1067881"/>
            <a:chExt cx="1943059" cy="1940895"/>
          </a:xfrm>
        </p:grpSpPr>
        <p:sp>
          <p:nvSpPr>
            <p:cNvPr id="34" name="Rectangle 33"/>
            <p:cNvSpPr/>
            <p:nvPr/>
          </p:nvSpPr>
          <p:spPr>
            <a:xfrm>
              <a:off x="6543680" y="1521972"/>
              <a:ext cx="1143822" cy="1095377"/>
            </a:xfrm>
            <a:prstGeom prst="rect">
              <a:avLst/>
            </a:prstGeom>
            <a:solidFill>
              <a:schemeClr val="accent2"/>
            </a:solidFill>
            <a:ln>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Parallelogram 34"/>
            <p:cNvSpPr/>
            <p:nvPr/>
          </p:nvSpPr>
          <p:spPr>
            <a:xfrm rot="16200000" flipH="1">
              <a:off x="7104224" y="2013958"/>
              <a:ext cx="1190098" cy="50207"/>
            </a:xfrm>
            <a:prstGeom prst="parallelogram">
              <a:avLst>
                <a:gd name="adj" fmla="val 96396"/>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Parallelogram 35"/>
            <p:cNvSpPr/>
            <p:nvPr/>
          </p:nvSpPr>
          <p:spPr>
            <a:xfrm>
              <a:off x="6535213" y="1458920"/>
              <a:ext cx="1189161" cy="63052"/>
            </a:xfrm>
            <a:prstGeom prst="parallelogram">
              <a:avLst>
                <a:gd name="adj" fmla="val 96396"/>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p:cNvSpPr/>
            <p:nvPr/>
          </p:nvSpPr>
          <p:spPr>
            <a:xfrm>
              <a:off x="6404540" y="1663603"/>
              <a:ext cx="1143822" cy="1095377"/>
            </a:xfrm>
            <a:prstGeom prst="rect">
              <a:avLst/>
            </a:prstGeom>
            <a:solidFill>
              <a:srgbClr val="FF6600"/>
            </a:solidFill>
            <a:ln>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Parallelogram 37"/>
            <p:cNvSpPr/>
            <p:nvPr/>
          </p:nvSpPr>
          <p:spPr>
            <a:xfrm rot="16200000" flipH="1">
              <a:off x="6909409" y="2081268"/>
              <a:ext cx="1324057" cy="205463"/>
            </a:xfrm>
            <a:prstGeom prst="parallelogram">
              <a:avLst>
                <a:gd name="adj" fmla="val 103446"/>
              </a:avLst>
            </a:prstGeom>
            <a:solidFill>
              <a:srgbClr val="FF66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Parallelogram 67"/>
            <p:cNvSpPr/>
            <p:nvPr/>
          </p:nvSpPr>
          <p:spPr>
            <a:xfrm>
              <a:off x="6349695" y="1521972"/>
              <a:ext cx="1324474" cy="194214"/>
            </a:xfrm>
            <a:prstGeom prst="parallelogram">
              <a:avLst>
                <a:gd name="adj" fmla="val 96396"/>
              </a:avLst>
            </a:prstGeom>
            <a:solidFill>
              <a:srgbClr val="FF66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Parallelogram 69"/>
            <p:cNvSpPr>
              <a:spLocks/>
            </p:cNvSpPr>
            <p:nvPr/>
          </p:nvSpPr>
          <p:spPr>
            <a:xfrm rot="16200000" flipH="1">
              <a:off x="6764287" y="2271350"/>
              <a:ext cx="1272813" cy="162485"/>
            </a:xfrm>
            <a:prstGeom prst="parallelogram">
              <a:avLst>
                <a:gd name="adj" fmla="val 96396"/>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Parallelogram 70"/>
            <p:cNvSpPr/>
            <p:nvPr/>
          </p:nvSpPr>
          <p:spPr>
            <a:xfrm>
              <a:off x="6175623" y="1716185"/>
              <a:ext cx="1306313" cy="181176"/>
            </a:xfrm>
            <a:prstGeom prst="parallelogram">
              <a:avLst>
                <a:gd name="adj" fmla="val 96396"/>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Parallelogram 71"/>
            <p:cNvSpPr/>
            <p:nvPr/>
          </p:nvSpPr>
          <p:spPr>
            <a:xfrm rot="16200000" flipH="1">
              <a:off x="6743028" y="2344126"/>
              <a:ext cx="1223220" cy="106080"/>
            </a:xfrm>
            <a:prstGeom prst="parallelogram">
              <a:avLst>
                <a:gd name="adj" fmla="val 99565"/>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Parallelogram 72"/>
            <p:cNvSpPr/>
            <p:nvPr/>
          </p:nvSpPr>
          <p:spPr>
            <a:xfrm>
              <a:off x="6175624" y="1792273"/>
              <a:ext cx="1225332" cy="101347"/>
            </a:xfrm>
            <a:prstGeom prst="parallelogram">
              <a:avLst>
                <a:gd name="adj" fmla="val 96396"/>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0" name="Parallelogram 159"/>
            <p:cNvSpPr/>
            <p:nvPr/>
          </p:nvSpPr>
          <p:spPr>
            <a:xfrm rot="16200000" flipH="1">
              <a:off x="7154132" y="1888132"/>
              <a:ext cx="1269205" cy="128722"/>
            </a:xfrm>
            <a:prstGeom prst="parallelogram">
              <a:avLst>
                <a:gd name="adj" fmla="val 96396"/>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1" name="Parallelogram 160"/>
            <p:cNvSpPr/>
            <p:nvPr/>
          </p:nvSpPr>
          <p:spPr>
            <a:xfrm>
              <a:off x="6595864" y="1322719"/>
              <a:ext cx="1262061" cy="136200"/>
            </a:xfrm>
            <a:prstGeom prst="parallelogram">
              <a:avLst>
                <a:gd name="adj" fmla="val 96396"/>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2" name="Parallelogram 161"/>
            <p:cNvSpPr/>
            <p:nvPr/>
          </p:nvSpPr>
          <p:spPr>
            <a:xfrm rot="16200000" flipH="1">
              <a:off x="7288561" y="1632416"/>
              <a:ext cx="1394656" cy="265586"/>
            </a:xfrm>
            <a:prstGeom prst="parallelogram">
              <a:avLst>
                <a:gd name="adj" fmla="val 96396"/>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3" name="Parallelogram 162"/>
            <p:cNvSpPr/>
            <p:nvPr/>
          </p:nvSpPr>
          <p:spPr>
            <a:xfrm>
              <a:off x="6727387" y="1067881"/>
              <a:ext cx="1391295" cy="254838"/>
            </a:xfrm>
            <a:prstGeom prst="parallelogram">
              <a:avLst>
                <a:gd name="adj" fmla="val 102081"/>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Rectangle 68"/>
            <p:cNvSpPr/>
            <p:nvPr/>
          </p:nvSpPr>
          <p:spPr>
            <a:xfrm>
              <a:off x="6179929" y="1893620"/>
              <a:ext cx="1121670" cy="1112298"/>
            </a:xfrm>
            <a:prstGeom prst="rect">
              <a:avLst/>
            </a:prstGeom>
            <a:solidFill>
              <a:schemeClr val="accent1"/>
            </a:solidFill>
            <a:ln>
              <a:solidFill>
                <a:schemeClr val="tx1"/>
              </a:solid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14" name="Connettore 2 22"/>
          <p:cNvCxnSpPr/>
          <p:nvPr/>
        </p:nvCxnSpPr>
        <p:spPr>
          <a:xfrm flipH="1">
            <a:off x="1443968" y="3005918"/>
            <a:ext cx="1147156" cy="2856"/>
          </a:xfrm>
          <a:prstGeom prst="straightConnector1">
            <a:avLst/>
          </a:prstGeom>
          <a:ln w="6350" cmpd="sng">
            <a:solidFill>
              <a:schemeClr val="tx1"/>
            </a:solidFill>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sp>
        <p:nvSpPr>
          <p:cNvPr id="226" name="CasellaDiTesto 2"/>
          <p:cNvSpPr txBox="1"/>
          <p:nvPr/>
        </p:nvSpPr>
        <p:spPr>
          <a:xfrm>
            <a:off x="141106" y="169331"/>
            <a:ext cx="9144000" cy="523220"/>
          </a:xfrm>
          <a:prstGeom prst="rect">
            <a:avLst/>
          </a:prstGeom>
          <a:noFill/>
        </p:spPr>
        <p:txBody>
          <a:bodyPr wrap="square" rtlCol="0">
            <a:spAutoFit/>
          </a:bodyPr>
          <a:lstStyle/>
          <a:p>
            <a:r>
              <a:rPr lang="it-IT" sz="2800" dirty="0">
                <a:solidFill>
                  <a:schemeClr val="bg1"/>
                </a:solidFill>
                <a:latin typeface="Calibri"/>
                <a:cs typeface="Calibri"/>
              </a:rPr>
              <a:t>A Shell 6-stage </a:t>
            </a:r>
            <a:r>
              <a:rPr lang="it-IT" sz="2800" dirty="0" err="1">
                <a:solidFill>
                  <a:schemeClr val="bg1"/>
                </a:solidFill>
                <a:latin typeface="Calibri"/>
                <a:cs typeface="Calibri"/>
              </a:rPr>
              <a:t>chemical</a:t>
            </a:r>
            <a:r>
              <a:rPr lang="it-IT" sz="2800" dirty="0">
                <a:solidFill>
                  <a:schemeClr val="bg1"/>
                </a:solidFill>
                <a:latin typeface="Calibri"/>
                <a:cs typeface="Calibri"/>
              </a:rPr>
              <a:t> </a:t>
            </a:r>
            <a:r>
              <a:rPr lang="it-IT" sz="2800" dirty="0" err="1">
                <a:solidFill>
                  <a:schemeClr val="bg1"/>
                </a:solidFill>
                <a:latin typeface="Calibri"/>
                <a:cs typeface="Calibri"/>
              </a:rPr>
              <a:t>process</a:t>
            </a:r>
            <a:r>
              <a:rPr lang="it-IT" sz="2800" dirty="0">
                <a:solidFill>
                  <a:schemeClr val="bg1"/>
                </a:solidFill>
                <a:latin typeface="Calibri"/>
                <a:cs typeface="Calibri"/>
              </a:rPr>
              <a:t> data</a:t>
            </a:r>
            <a:endParaRPr lang="it-IT" sz="2800" baseline="30000" dirty="0">
              <a:solidFill>
                <a:schemeClr val="bg1"/>
              </a:solidFill>
              <a:latin typeface="Calibri"/>
              <a:cs typeface="Calibri"/>
            </a:endParaRPr>
          </a:p>
        </p:txBody>
      </p:sp>
      <p:sp>
        <p:nvSpPr>
          <p:cNvPr id="105" name="Rectangle 104"/>
          <p:cNvSpPr/>
          <p:nvPr/>
        </p:nvSpPr>
        <p:spPr>
          <a:xfrm>
            <a:off x="12724" y="5973416"/>
            <a:ext cx="6007076" cy="276999"/>
          </a:xfrm>
          <a:prstGeom prst="rect">
            <a:avLst/>
          </a:prstGeom>
        </p:spPr>
        <p:txBody>
          <a:bodyPr wrap="square">
            <a:spAutoFit/>
          </a:bodyPr>
          <a:lstStyle/>
          <a:p>
            <a:pPr algn="just"/>
            <a:r>
              <a:rPr lang="it-IT" sz="1200" dirty="0"/>
              <a:t>González-</a:t>
            </a:r>
            <a:r>
              <a:rPr lang="it-IT" sz="1200" dirty="0" err="1"/>
              <a:t>Martínez</a:t>
            </a:r>
            <a:r>
              <a:rPr lang="it-IT" sz="1200" dirty="0"/>
              <a:t>, J.M. </a:t>
            </a:r>
            <a:r>
              <a:rPr lang="it-IT" sz="1200" i="1" dirty="0"/>
              <a:t>et al.</a:t>
            </a:r>
            <a:r>
              <a:rPr lang="it-IT" sz="1200" dirty="0"/>
              <a:t>, </a:t>
            </a:r>
            <a:r>
              <a:rPr lang="it-IT" sz="1200" i="1" dirty="0" err="1"/>
              <a:t>J</a:t>
            </a:r>
            <a:r>
              <a:rPr lang="it-IT" sz="1200" i="1" dirty="0"/>
              <a:t>. </a:t>
            </a:r>
            <a:r>
              <a:rPr lang="it-IT" sz="1200" i="1" dirty="0" err="1"/>
              <a:t>Chemometr</a:t>
            </a:r>
            <a:r>
              <a:rPr lang="it-IT" sz="1200" i="1" dirty="0"/>
              <a:t>.</a:t>
            </a:r>
            <a:r>
              <a:rPr lang="it-IT" sz="1200" dirty="0"/>
              <a:t>, 2014 (</a:t>
            </a:r>
            <a:r>
              <a:rPr lang="it-IT" sz="1200" b="1" dirty="0"/>
              <a:t>28</a:t>
            </a:r>
            <a:r>
              <a:rPr lang="it-IT" sz="1200" dirty="0"/>
              <a:t>), 462-475</a:t>
            </a:r>
          </a:p>
        </p:txBody>
      </p:sp>
      <p:grpSp>
        <p:nvGrpSpPr>
          <p:cNvPr id="92" name="Group 91"/>
          <p:cNvGrpSpPr>
            <a:grpSpLocks noChangeAspect="1"/>
          </p:cNvGrpSpPr>
          <p:nvPr/>
        </p:nvGrpSpPr>
        <p:grpSpPr>
          <a:xfrm>
            <a:off x="2699468" y="6295509"/>
            <a:ext cx="3745064" cy="522801"/>
            <a:chOff x="4240197" y="4786381"/>
            <a:chExt cx="4366842" cy="609600"/>
          </a:xfrm>
        </p:grpSpPr>
        <p:pic>
          <p:nvPicPr>
            <p:cNvPr id="93" name="Picture 92" descr="Shell 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0197" y="4786381"/>
              <a:ext cx="660400" cy="609600"/>
            </a:xfrm>
            <a:prstGeom prst="rect">
              <a:avLst/>
            </a:prstGeom>
          </p:spPr>
        </p:pic>
        <p:pic>
          <p:nvPicPr>
            <p:cNvPr id="95" name="Picture 94" descr="uva®merken_ENG.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1742" y="4892005"/>
              <a:ext cx="3535297" cy="397378"/>
            </a:xfrm>
            <a:prstGeom prst="rect">
              <a:avLst/>
            </a:prstGeom>
          </p:spPr>
        </p:pic>
      </p:grpSp>
    </p:spTree>
    <p:extLst>
      <p:ext uri="{BB962C8B-B14F-4D97-AF65-F5344CB8AC3E}">
        <p14:creationId xmlns:p14="http://schemas.microsoft.com/office/powerpoint/2010/main" val="376018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wipe(left)">
                                      <p:cBhvr>
                                        <p:cTn id="7" dur="1000"/>
                                        <p:tgtEl>
                                          <p:spTgt spid="157"/>
                                        </p:tgtEl>
                                      </p:cBhvr>
                                    </p:animEffect>
                                  </p:childTnLst>
                                </p:cTn>
                              </p:par>
                              <p:par>
                                <p:cTn id="8" presetID="22" presetClass="entr" presetSubtype="1" fill="hold" grpId="1"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up)">
                                      <p:cBhvr>
                                        <p:cTn id="10" dur="1000"/>
                                        <p:tgtEl>
                                          <p:spTgt spid="10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8"/>
                                        </p:tgtEl>
                                        <p:attrNameLst>
                                          <p:attrName>style.visibility</p:attrName>
                                        </p:attrNameLst>
                                      </p:cBhvr>
                                      <p:to>
                                        <p:strVal val="visible"/>
                                      </p:to>
                                    </p:set>
                                    <p:animEffect transition="in" filter="wipe(left)">
                                      <p:cBhvr>
                                        <p:cTn id="13" dur="1000"/>
                                        <p:tgtEl>
                                          <p:spTgt spid="1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5"/>
                                        </p:tgtEl>
                                        <p:attrNameLst>
                                          <p:attrName>style.visibility</p:attrName>
                                        </p:attrNameLst>
                                      </p:cBhvr>
                                      <p:to>
                                        <p:strVal val="visible"/>
                                      </p:to>
                                    </p:set>
                                    <p:animEffect transition="in" filter="fade">
                                      <p:cBhvr>
                                        <p:cTn id="16" dur="1000"/>
                                        <p:tgtEl>
                                          <p:spTgt spid="105"/>
                                        </p:tgtEl>
                                      </p:cBhvr>
                                    </p:animEffect>
                                  </p:childTnLst>
                                </p:cTn>
                              </p:par>
                              <p:par>
                                <p:cTn id="17" presetID="22" presetClass="entr" presetSubtype="8"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left)">
                                      <p:cBhvr>
                                        <p:cTn id="19" dur="1000"/>
                                        <p:tgtEl>
                                          <p:spTgt spid="4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wipe(up)">
                                      <p:cBhvr>
                                        <p:cTn id="24"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P spid="158" grpId="0" animBg="1"/>
      <p:bldP spid="105" grpId="0"/>
      <p:bldP spid="10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294967295"/>
          </p:nvPr>
        </p:nvSpPr>
        <p:spPr>
          <a:xfrm>
            <a:off x="7956376" y="6453336"/>
            <a:ext cx="1080120" cy="365125"/>
          </a:xfrm>
        </p:spPr>
        <p:txBody>
          <a:bodyPr/>
          <a:lstStyle/>
          <a:p>
            <a:fld id="{1DDC244A-FD3A-419A-A739-5D41D453BABC}" type="slidenum">
              <a:rPr lang="es-ES" smtClean="0"/>
              <a:pPr/>
              <a:t>6</a:t>
            </a:fld>
            <a:endParaRPr lang="es-ES"/>
          </a:p>
        </p:txBody>
      </p:sp>
      <p:sp>
        <p:nvSpPr>
          <p:cNvPr id="198" name="CasellaDiTesto 2"/>
          <p:cNvSpPr txBox="1"/>
          <p:nvPr/>
        </p:nvSpPr>
        <p:spPr>
          <a:xfrm>
            <a:off x="141106" y="169331"/>
            <a:ext cx="9144000" cy="523220"/>
          </a:xfrm>
          <a:prstGeom prst="rect">
            <a:avLst/>
          </a:prstGeom>
          <a:noFill/>
        </p:spPr>
        <p:txBody>
          <a:bodyPr wrap="square" rtlCol="0">
            <a:spAutoFit/>
          </a:bodyPr>
          <a:lstStyle/>
          <a:p>
            <a:r>
              <a:rPr lang="it-IT" sz="2800" dirty="0">
                <a:solidFill>
                  <a:schemeClr val="bg1"/>
                </a:solidFill>
                <a:latin typeface="Calibri"/>
                <a:cs typeface="Calibri"/>
              </a:rPr>
              <a:t>Data </a:t>
            </a:r>
            <a:r>
              <a:rPr lang="it-IT" sz="2800" dirty="0" err="1">
                <a:solidFill>
                  <a:schemeClr val="bg1"/>
                </a:solidFill>
                <a:latin typeface="Calibri"/>
                <a:cs typeface="Calibri"/>
              </a:rPr>
              <a:t>blocks</a:t>
            </a:r>
            <a:r>
              <a:rPr lang="it-IT" sz="2800" dirty="0">
                <a:solidFill>
                  <a:schemeClr val="bg1"/>
                </a:solidFill>
                <a:latin typeface="Calibri"/>
                <a:cs typeface="Calibri"/>
              </a:rPr>
              <a:t> </a:t>
            </a:r>
            <a:r>
              <a:rPr lang="it-IT" sz="2800" dirty="0" err="1">
                <a:solidFill>
                  <a:schemeClr val="bg1"/>
                </a:solidFill>
                <a:latin typeface="Calibri"/>
                <a:cs typeface="Calibri"/>
              </a:rPr>
              <a:t>separation</a:t>
            </a:r>
            <a:endParaRPr lang="it-IT" sz="2800" baseline="30000" dirty="0">
              <a:solidFill>
                <a:schemeClr val="bg1"/>
              </a:solidFill>
              <a:latin typeface="Calibri"/>
              <a:cs typeface="Calibri"/>
            </a:endParaRPr>
          </a:p>
        </p:txBody>
      </p:sp>
      <p:grpSp>
        <p:nvGrpSpPr>
          <p:cNvPr id="13" name="Group 12"/>
          <p:cNvGrpSpPr>
            <a:grpSpLocks noChangeAspect="1"/>
          </p:cNvGrpSpPr>
          <p:nvPr/>
        </p:nvGrpSpPr>
        <p:grpSpPr>
          <a:xfrm>
            <a:off x="2699468" y="6295509"/>
            <a:ext cx="3745064" cy="522801"/>
            <a:chOff x="4240197" y="4786381"/>
            <a:chExt cx="4366842" cy="609600"/>
          </a:xfrm>
        </p:grpSpPr>
        <p:pic>
          <p:nvPicPr>
            <p:cNvPr id="14" name="Picture 13" descr="Shell 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0197" y="4786381"/>
              <a:ext cx="660400" cy="609600"/>
            </a:xfrm>
            <a:prstGeom prst="rect">
              <a:avLst/>
            </a:prstGeom>
          </p:spPr>
        </p:pic>
        <p:pic>
          <p:nvPicPr>
            <p:cNvPr id="15" name="Picture 14" descr="uva®merken_ENG.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1742" y="4892005"/>
              <a:ext cx="3535297" cy="397378"/>
            </a:xfrm>
            <a:prstGeom prst="rect">
              <a:avLst/>
            </a:prstGeom>
          </p:spPr>
        </p:pic>
      </p:grpSp>
      <p:sp>
        <p:nvSpPr>
          <p:cNvPr id="136" name="Right Brace 135"/>
          <p:cNvSpPr/>
          <p:nvPr/>
        </p:nvSpPr>
        <p:spPr>
          <a:xfrm rot="5400000">
            <a:off x="6648302" y="492561"/>
            <a:ext cx="395111" cy="4310043"/>
          </a:xfrm>
          <a:prstGeom prst="rightBrace">
            <a:avLst>
              <a:gd name="adj1" fmla="val 40476"/>
              <a:gd name="adj2" fmla="val 50000"/>
            </a:avLst>
          </a:prstGeom>
          <a:noFill/>
          <a:ln w="508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3" name="TextBox 142"/>
          <p:cNvSpPr txBox="1"/>
          <p:nvPr/>
        </p:nvSpPr>
        <p:spPr>
          <a:xfrm>
            <a:off x="4690837" y="3070202"/>
            <a:ext cx="4310042" cy="646331"/>
          </a:xfrm>
          <a:prstGeom prst="rect">
            <a:avLst/>
          </a:prstGeom>
          <a:noFill/>
        </p:spPr>
        <p:txBody>
          <a:bodyPr wrap="square" rtlCol="0">
            <a:spAutoFit/>
          </a:bodyPr>
          <a:lstStyle/>
          <a:p>
            <a:pPr algn="ctr"/>
            <a:r>
              <a:rPr lang="en-US" dirty="0"/>
              <a:t>Batches leading to a gradually lower and fluctuating product quality</a:t>
            </a:r>
          </a:p>
        </p:txBody>
      </p:sp>
      <p:sp>
        <p:nvSpPr>
          <p:cNvPr id="150" name="Right Brace 149"/>
          <p:cNvSpPr/>
          <p:nvPr/>
        </p:nvSpPr>
        <p:spPr>
          <a:xfrm rot="5400000">
            <a:off x="2103551" y="487582"/>
            <a:ext cx="395111" cy="4320001"/>
          </a:xfrm>
          <a:prstGeom prst="rightBrace">
            <a:avLst>
              <a:gd name="adj1" fmla="val 40476"/>
              <a:gd name="adj2" fmla="val 50000"/>
            </a:avLst>
          </a:prstGeom>
          <a:noFill/>
          <a:ln w="508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9" name="TextBox 158"/>
          <p:cNvSpPr txBox="1"/>
          <p:nvPr/>
        </p:nvSpPr>
        <p:spPr>
          <a:xfrm>
            <a:off x="141106" y="3070202"/>
            <a:ext cx="4320001" cy="369332"/>
          </a:xfrm>
          <a:prstGeom prst="rect">
            <a:avLst/>
          </a:prstGeom>
          <a:noFill/>
        </p:spPr>
        <p:txBody>
          <a:bodyPr wrap="square" rtlCol="0">
            <a:spAutoFit/>
          </a:bodyPr>
          <a:lstStyle/>
          <a:p>
            <a:pPr algn="ctr"/>
            <a:r>
              <a:rPr lang="en-US" dirty="0"/>
              <a:t>NOC batches</a:t>
            </a:r>
          </a:p>
        </p:txBody>
      </p:sp>
      <p:sp>
        <p:nvSpPr>
          <p:cNvPr id="175" name="Rettangolo 10"/>
          <p:cNvSpPr/>
          <p:nvPr/>
        </p:nvSpPr>
        <p:spPr>
          <a:xfrm>
            <a:off x="141106" y="1170871"/>
            <a:ext cx="4320000" cy="667977"/>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solidFill>
                  <a:schemeClr val="tx1"/>
                </a:solidFill>
                <a:latin typeface="Helvetica"/>
                <a:cs typeface="Helvetica"/>
              </a:rPr>
              <a:t>X</a:t>
            </a:r>
            <a:r>
              <a:rPr lang="it-IT" baseline="-25000" dirty="0">
                <a:solidFill>
                  <a:schemeClr val="tx1"/>
                </a:solidFill>
                <a:latin typeface="Helvetica"/>
                <a:cs typeface="Helvetica"/>
              </a:rPr>
              <a:t>1</a:t>
            </a:r>
          </a:p>
        </p:txBody>
      </p:sp>
      <p:sp>
        <p:nvSpPr>
          <p:cNvPr id="178" name="Rettangolo 10"/>
          <p:cNvSpPr/>
          <p:nvPr/>
        </p:nvSpPr>
        <p:spPr>
          <a:xfrm>
            <a:off x="4690838" y="1170871"/>
            <a:ext cx="4320000" cy="1027152"/>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solidFill>
                  <a:schemeClr val="tx1"/>
                </a:solidFill>
                <a:latin typeface="Helvetica"/>
                <a:cs typeface="Helvetica"/>
              </a:rPr>
              <a:t>X</a:t>
            </a:r>
            <a:r>
              <a:rPr lang="it-IT" baseline="-25000" dirty="0">
                <a:solidFill>
                  <a:schemeClr val="tx1"/>
                </a:solidFill>
                <a:latin typeface="Helvetica"/>
                <a:cs typeface="Helvetica"/>
              </a:rPr>
              <a:t>2</a:t>
            </a:r>
          </a:p>
        </p:txBody>
      </p:sp>
      <p:sp>
        <p:nvSpPr>
          <p:cNvPr id="19" name="Right Brace 68">
            <a:extLst>
              <a:ext uri="{FF2B5EF4-FFF2-40B4-BE49-F238E27FC236}">
                <a16:creationId xmlns:a16="http://schemas.microsoft.com/office/drawing/2014/main" id="{0325AFBC-316C-C190-6751-15D8FB6CE758}"/>
              </a:ext>
            </a:extLst>
          </p:cNvPr>
          <p:cNvSpPr/>
          <p:nvPr/>
        </p:nvSpPr>
        <p:spPr>
          <a:xfrm rot="5400000">
            <a:off x="4376589" y="1867439"/>
            <a:ext cx="395111" cy="4543425"/>
          </a:xfrm>
          <a:prstGeom prst="rightBrace">
            <a:avLst>
              <a:gd name="adj1" fmla="val 40476"/>
              <a:gd name="adj2" fmla="val 50000"/>
            </a:avLst>
          </a:prstGeom>
          <a:noFill/>
          <a:ln w="508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42">
            <a:extLst>
              <a:ext uri="{FF2B5EF4-FFF2-40B4-BE49-F238E27FC236}">
                <a16:creationId xmlns:a16="http://schemas.microsoft.com/office/drawing/2014/main" id="{852AA66F-EBE8-C46C-1B7B-612C0EDB20CC}"/>
              </a:ext>
            </a:extLst>
          </p:cNvPr>
          <p:cNvSpPr txBox="1"/>
          <p:nvPr/>
        </p:nvSpPr>
        <p:spPr>
          <a:xfrm>
            <a:off x="2416979" y="4339555"/>
            <a:ext cx="4310042" cy="369332"/>
          </a:xfrm>
          <a:prstGeom prst="rect">
            <a:avLst/>
          </a:prstGeom>
          <a:noFill/>
        </p:spPr>
        <p:txBody>
          <a:bodyPr wrap="square" rtlCol="0">
            <a:spAutoFit/>
          </a:bodyPr>
          <a:lstStyle/>
          <a:p>
            <a:pPr algn="ctr"/>
            <a:r>
              <a:rPr lang="en-US" dirty="0"/>
              <a:t>Common (</a:t>
            </a:r>
            <a:r>
              <a:rPr lang="en-US" b="1" dirty="0">
                <a:solidFill>
                  <a:srgbClr val="0000FF"/>
                </a:solidFill>
              </a:rPr>
              <a:t>in-control</a:t>
            </a:r>
            <a:r>
              <a:rPr lang="en-US" dirty="0"/>
              <a:t>) variability</a:t>
            </a:r>
          </a:p>
        </p:txBody>
      </p:sp>
      <p:sp>
        <p:nvSpPr>
          <p:cNvPr id="24" name="TextBox 142">
            <a:extLst>
              <a:ext uri="{FF2B5EF4-FFF2-40B4-BE49-F238E27FC236}">
                <a16:creationId xmlns:a16="http://schemas.microsoft.com/office/drawing/2014/main" id="{05EAE046-D25B-8FF7-6A4D-5680AC05EE74}"/>
              </a:ext>
            </a:extLst>
          </p:cNvPr>
          <p:cNvSpPr txBox="1"/>
          <p:nvPr/>
        </p:nvSpPr>
        <p:spPr>
          <a:xfrm>
            <a:off x="6534358" y="4763799"/>
            <a:ext cx="2042298" cy="923330"/>
          </a:xfrm>
          <a:prstGeom prst="rect">
            <a:avLst/>
          </a:prstGeom>
          <a:noFill/>
        </p:spPr>
        <p:txBody>
          <a:bodyPr wrap="square" rtlCol="0">
            <a:spAutoFit/>
          </a:bodyPr>
          <a:lstStyle/>
          <a:p>
            <a:pPr algn="ctr"/>
            <a:r>
              <a:rPr lang="en-US" dirty="0"/>
              <a:t>Distinctive </a:t>
            </a:r>
          </a:p>
          <a:p>
            <a:pPr algn="ctr"/>
            <a:r>
              <a:rPr lang="en-US" dirty="0"/>
              <a:t>(</a:t>
            </a:r>
            <a:r>
              <a:rPr lang="en-US" b="1" dirty="0">
                <a:solidFill>
                  <a:srgbClr val="FF0000"/>
                </a:solidFill>
              </a:rPr>
              <a:t>out-of-control</a:t>
            </a:r>
            <a:r>
              <a:rPr lang="en-US" dirty="0"/>
              <a:t>) </a:t>
            </a:r>
          </a:p>
          <a:p>
            <a:pPr algn="ctr"/>
            <a:r>
              <a:rPr lang="en-US" dirty="0"/>
              <a:t>variability in </a:t>
            </a:r>
            <a:r>
              <a:rPr lang="it-IT" b="1" dirty="0">
                <a:latin typeface="Helvetica"/>
                <a:cs typeface="Helvetica"/>
              </a:rPr>
              <a:t>X</a:t>
            </a:r>
            <a:r>
              <a:rPr lang="it-IT" baseline="-25000" dirty="0">
                <a:latin typeface="Helvetica"/>
                <a:cs typeface="Helvetica"/>
              </a:rPr>
              <a:t>2</a:t>
            </a:r>
            <a:endParaRPr lang="en-US" dirty="0"/>
          </a:p>
        </p:txBody>
      </p:sp>
      <p:cxnSp>
        <p:nvCxnSpPr>
          <p:cNvPr id="26" name="Straight Arrow Connector 73">
            <a:extLst>
              <a:ext uri="{FF2B5EF4-FFF2-40B4-BE49-F238E27FC236}">
                <a16:creationId xmlns:a16="http://schemas.microsoft.com/office/drawing/2014/main" id="{886E95D5-9439-DB04-1B86-2AAC18348A37}"/>
              </a:ext>
            </a:extLst>
          </p:cNvPr>
          <p:cNvCxnSpPr>
            <a:cxnSpLocks/>
          </p:cNvCxnSpPr>
          <p:nvPr/>
        </p:nvCxnSpPr>
        <p:spPr>
          <a:xfrm>
            <a:off x="6850838" y="3952790"/>
            <a:ext cx="704669" cy="811009"/>
          </a:xfrm>
          <a:prstGeom prst="straightConnector1">
            <a:avLst/>
          </a:prstGeom>
          <a:ln w="444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362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wipe(up)">
                                      <p:cBhvr>
                                        <p:cTn id="7" dur="1000"/>
                                        <p:tgtEl>
                                          <p:spTgt spid="15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59"/>
                                        </p:tgtEl>
                                        <p:attrNameLst>
                                          <p:attrName>style.visibility</p:attrName>
                                        </p:attrNameLst>
                                      </p:cBhvr>
                                      <p:to>
                                        <p:strVal val="visible"/>
                                      </p:to>
                                    </p:set>
                                    <p:animEffect transition="in" filter="wipe(up)">
                                      <p:cBhvr>
                                        <p:cTn id="11" dur="1000"/>
                                        <p:tgtEl>
                                          <p:spTgt spid="15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36"/>
                                        </p:tgtEl>
                                        <p:attrNameLst>
                                          <p:attrName>style.visibility</p:attrName>
                                        </p:attrNameLst>
                                      </p:cBhvr>
                                      <p:to>
                                        <p:strVal val="visible"/>
                                      </p:to>
                                    </p:set>
                                    <p:animEffect transition="in" filter="wipe(up)">
                                      <p:cBhvr>
                                        <p:cTn id="16" dur="1000"/>
                                        <p:tgtEl>
                                          <p:spTgt spid="136"/>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43"/>
                                        </p:tgtEl>
                                        <p:attrNameLst>
                                          <p:attrName>style.visibility</p:attrName>
                                        </p:attrNameLst>
                                      </p:cBhvr>
                                      <p:to>
                                        <p:strVal val="visible"/>
                                      </p:to>
                                    </p:set>
                                    <p:animEffect transition="in" filter="wipe(up)">
                                      <p:cBhvr>
                                        <p:cTn id="20" dur="1000"/>
                                        <p:tgtEl>
                                          <p:spTgt spid="14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1000"/>
                                        <p:tgtEl>
                                          <p:spTgt spid="19"/>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up)">
                                      <p:cBhvr>
                                        <p:cTn id="29" dur="10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up)">
                                      <p:cBhvr>
                                        <p:cTn id="34" dur="1000"/>
                                        <p:tgtEl>
                                          <p:spTgt spid="26"/>
                                        </p:tgtEl>
                                      </p:cBhvr>
                                    </p:animEffect>
                                  </p:childTnLst>
                                </p:cTn>
                              </p:par>
                            </p:childTnLst>
                          </p:cTn>
                        </p:par>
                        <p:par>
                          <p:cTn id="35" fill="hold">
                            <p:stCondLst>
                              <p:cond delay="1000"/>
                            </p:stCondLst>
                            <p:childTnLst>
                              <p:par>
                                <p:cTn id="36" presetID="22" presetClass="entr" presetSubtype="1"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up)">
                                      <p:cBhvr>
                                        <p:cTn id="38"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143" grpId="0"/>
      <p:bldP spid="150" grpId="0" animBg="1"/>
      <p:bldP spid="159" grpId="0"/>
      <p:bldP spid="19" grpId="0" animBg="1"/>
      <p:bldP spid="20"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asellaDiTesto 2"/>
          <p:cNvSpPr txBox="1"/>
          <p:nvPr/>
        </p:nvSpPr>
        <p:spPr>
          <a:xfrm>
            <a:off x="141106" y="169331"/>
            <a:ext cx="9144000" cy="492443"/>
          </a:xfrm>
          <a:prstGeom prst="rect">
            <a:avLst/>
          </a:prstGeom>
          <a:noFill/>
        </p:spPr>
        <p:txBody>
          <a:bodyPr wrap="square" rtlCol="0">
            <a:spAutoFit/>
          </a:bodyPr>
          <a:lstStyle/>
          <a:p>
            <a:r>
              <a:rPr lang="it-IT" sz="2600" dirty="0">
                <a:solidFill>
                  <a:schemeClr val="bg1"/>
                </a:solidFill>
                <a:latin typeface="Calibri"/>
                <a:cs typeface="Calibri"/>
              </a:rPr>
              <a:t>Shell </a:t>
            </a:r>
            <a:r>
              <a:rPr lang="it-IT" sz="2600" dirty="0" err="1">
                <a:solidFill>
                  <a:schemeClr val="bg1"/>
                </a:solidFill>
                <a:latin typeface="Calibri"/>
                <a:cs typeface="Calibri"/>
              </a:rPr>
              <a:t>process</a:t>
            </a:r>
            <a:r>
              <a:rPr lang="it-IT" sz="2600" dirty="0">
                <a:solidFill>
                  <a:schemeClr val="bg1"/>
                </a:solidFill>
                <a:latin typeface="Calibri"/>
                <a:cs typeface="Calibri"/>
              </a:rPr>
              <a:t> data: common and </a:t>
            </a:r>
            <a:r>
              <a:rPr lang="it-IT" sz="2600" dirty="0" err="1">
                <a:solidFill>
                  <a:schemeClr val="bg1"/>
                </a:solidFill>
                <a:latin typeface="Calibri"/>
                <a:cs typeface="Calibri"/>
              </a:rPr>
              <a:t>distinctive</a:t>
            </a:r>
            <a:r>
              <a:rPr lang="it-IT" sz="2600" dirty="0">
                <a:solidFill>
                  <a:schemeClr val="bg1"/>
                </a:solidFill>
                <a:latin typeface="Calibri"/>
                <a:cs typeface="Calibri"/>
              </a:rPr>
              <a:t> component </a:t>
            </a:r>
            <a:r>
              <a:rPr lang="it-IT" sz="2600" dirty="0" err="1">
                <a:solidFill>
                  <a:schemeClr val="bg1"/>
                </a:solidFill>
                <a:latin typeface="Calibri"/>
                <a:cs typeface="Calibri"/>
              </a:rPr>
              <a:t>number</a:t>
            </a:r>
            <a:endParaRPr lang="it-IT" sz="2600" baseline="30000" dirty="0">
              <a:solidFill>
                <a:schemeClr val="bg1"/>
              </a:solidFill>
              <a:latin typeface="Calibri"/>
              <a:cs typeface="Calibri"/>
            </a:endParaRPr>
          </a:p>
        </p:txBody>
      </p:sp>
      <p:pic>
        <p:nvPicPr>
          <p:cNvPr id="5" name="Picture 4" descr="figure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046" y="3551309"/>
            <a:ext cx="3495908" cy="2628000"/>
          </a:xfrm>
          <a:prstGeom prst="rect">
            <a:avLst/>
          </a:prstGeom>
        </p:spPr>
      </p:pic>
      <p:pic>
        <p:nvPicPr>
          <p:cNvPr id="2" name="Picture 1" descr="figure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6297" y="923309"/>
            <a:ext cx="3495908" cy="2628000"/>
          </a:xfrm>
          <a:prstGeom prst="rect">
            <a:avLst/>
          </a:prstGeom>
        </p:spPr>
      </p:pic>
      <p:pic>
        <p:nvPicPr>
          <p:cNvPr id="3" name="Picture 2" descr="figure11.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796" y="923309"/>
            <a:ext cx="3495908" cy="2628000"/>
          </a:xfrm>
          <a:prstGeom prst="rect">
            <a:avLst/>
          </a:prstGeom>
        </p:spPr>
      </p:pic>
      <p:sp>
        <p:nvSpPr>
          <p:cNvPr id="17" name="TextBox 16"/>
          <p:cNvSpPr txBox="1"/>
          <p:nvPr/>
        </p:nvSpPr>
        <p:spPr>
          <a:xfrm>
            <a:off x="6650800" y="825507"/>
            <a:ext cx="370982" cy="307777"/>
          </a:xfrm>
          <a:prstGeom prst="rect">
            <a:avLst/>
          </a:prstGeom>
          <a:noFill/>
        </p:spPr>
        <p:txBody>
          <a:bodyPr wrap="none" rtlCol="0">
            <a:spAutoFit/>
          </a:bodyPr>
          <a:lstStyle/>
          <a:p>
            <a:r>
              <a:rPr lang="en-US" sz="1400" b="1" dirty="0">
                <a:latin typeface="Helvetica"/>
                <a:cs typeface="Helvetica"/>
              </a:rPr>
              <a:t>X</a:t>
            </a:r>
            <a:r>
              <a:rPr lang="en-US" sz="1400" baseline="-25000" dirty="0">
                <a:latin typeface="Helvetica"/>
                <a:cs typeface="Helvetica"/>
              </a:rPr>
              <a:t>2 </a:t>
            </a:r>
          </a:p>
        </p:txBody>
      </p:sp>
      <p:sp>
        <p:nvSpPr>
          <p:cNvPr id="19" name="TextBox 18"/>
          <p:cNvSpPr txBox="1"/>
          <p:nvPr/>
        </p:nvSpPr>
        <p:spPr>
          <a:xfrm>
            <a:off x="2117545" y="825507"/>
            <a:ext cx="370982" cy="307777"/>
          </a:xfrm>
          <a:prstGeom prst="rect">
            <a:avLst/>
          </a:prstGeom>
          <a:noFill/>
        </p:spPr>
        <p:txBody>
          <a:bodyPr wrap="none" rtlCol="0">
            <a:spAutoFit/>
          </a:bodyPr>
          <a:lstStyle/>
          <a:p>
            <a:r>
              <a:rPr lang="en-US" sz="1400" b="1" dirty="0">
                <a:latin typeface="Helvetica"/>
                <a:cs typeface="Helvetica"/>
              </a:rPr>
              <a:t>X</a:t>
            </a:r>
            <a:r>
              <a:rPr lang="en-US" sz="1400" baseline="-25000" dirty="0">
                <a:latin typeface="Helvetica"/>
                <a:cs typeface="Helvetica"/>
              </a:rPr>
              <a:t>1 </a:t>
            </a:r>
          </a:p>
        </p:txBody>
      </p:sp>
      <p:sp>
        <p:nvSpPr>
          <p:cNvPr id="4" name="3 Marcador de número de diapositiva"/>
          <p:cNvSpPr>
            <a:spLocks noGrp="1"/>
          </p:cNvSpPr>
          <p:nvPr>
            <p:ph type="sldNum" sz="quarter" idx="4294967295"/>
          </p:nvPr>
        </p:nvSpPr>
        <p:spPr>
          <a:xfrm>
            <a:off x="7956376" y="6453336"/>
            <a:ext cx="1080120" cy="365125"/>
          </a:xfrm>
        </p:spPr>
        <p:txBody>
          <a:bodyPr/>
          <a:lstStyle/>
          <a:p>
            <a:fld id="{1DDC244A-FD3A-419A-A739-5D41D453BABC}" type="slidenum">
              <a:rPr lang="es-ES" smtClean="0"/>
              <a:pPr/>
              <a:t>7</a:t>
            </a:fld>
            <a:endParaRPr lang="es-ES"/>
          </a:p>
        </p:txBody>
      </p:sp>
      <p:sp>
        <p:nvSpPr>
          <p:cNvPr id="7" name="TextBox 6"/>
          <p:cNvSpPr txBox="1"/>
          <p:nvPr/>
        </p:nvSpPr>
        <p:spPr>
          <a:xfrm>
            <a:off x="3412612" y="3366643"/>
            <a:ext cx="2318626" cy="369332"/>
          </a:xfrm>
          <a:prstGeom prst="rect">
            <a:avLst/>
          </a:prstGeom>
          <a:noFill/>
        </p:spPr>
        <p:txBody>
          <a:bodyPr wrap="none" rtlCol="0">
            <a:spAutoFit/>
          </a:bodyPr>
          <a:lstStyle/>
          <a:p>
            <a:pPr algn="ctr"/>
            <a:r>
              <a:rPr lang="en-US" dirty="0"/>
              <a:t>1 common component</a:t>
            </a:r>
          </a:p>
        </p:txBody>
      </p:sp>
      <p:grpSp>
        <p:nvGrpSpPr>
          <p:cNvPr id="11" name="Group 10"/>
          <p:cNvGrpSpPr>
            <a:grpSpLocks noChangeAspect="1"/>
          </p:cNvGrpSpPr>
          <p:nvPr/>
        </p:nvGrpSpPr>
        <p:grpSpPr>
          <a:xfrm>
            <a:off x="2699468" y="6295509"/>
            <a:ext cx="3745064" cy="522801"/>
            <a:chOff x="4240197" y="4786381"/>
            <a:chExt cx="4366842" cy="609600"/>
          </a:xfrm>
        </p:grpSpPr>
        <p:pic>
          <p:nvPicPr>
            <p:cNvPr id="12" name="Picture 11" descr="Shell Logo.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40197" y="4786381"/>
              <a:ext cx="660400" cy="609600"/>
            </a:xfrm>
            <a:prstGeom prst="rect">
              <a:avLst/>
            </a:prstGeom>
          </p:spPr>
        </p:pic>
        <p:pic>
          <p:nvPicPr>
            <p:cNvPr id="13" name="Picture 12" descr="uva®merken_ENG.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71742" y="4892005"/>
              <a:ext cx="3535297" cy="397378"/>
            </a:xfrm>
            <a:prstGeom prst="rect">
              <a:avLst/>
            </a:prstGeom>
          </p:spPr>
        </p:pic>
      </p:grpSp>
    </p:spTree>
    <p:extLst>
      <p:ext uri="{BB962C8B-B14F-4D97-AF65-F5344CB8AC3E}">
        <p14:creationId xmlns:p14="http://schemas.microsoft.com/office/powerpoint/2010/main" val="112455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9" presetClass="emph" presetSubtype="0" nodeType="afterEffect">
                                  <p:stCondLst>
                                    <p:cond delay="1000"/>
                                  </p:stCondLst>
                                  <p:childTnLst>
                                    <p:set>
                                      <p:cBhvr rctx="PPT">
                                        <p:cTn id="10" dur="indefinite"/>
                                        <p:tgtEl>
                                          <p:spTgt spid="3"/>
                                        </p:tgtEl>
                                        <p:attrNameLst>
                                          <p:attrName>style.opacity</p:attrName>
                                        </p:attrNameLst>
                                      </p:cBhvr>
                                      <p:to>
                                        <p:strVal val="0.1"/>
                                      </p:to>
                                    </p:set>
                                    <p:animEffect filter="image" prLst="opacity: 0.1">
                                      <p:cBhvr rctx="IE">
                                        <p:cTn id="11" dur="indefinite"/>
                                        <p:tgtEl>
                                          <p:spTgt spid="3"/>
                                        </p:tgtEl>
                                      </p:cBhvr>
                                    </p:animEffect>
                                  </p:childTnLst>
                                </p:cTn>
                              </p:par>
                              <p:par>
                                <p:cTn id="12" presetID="9" presetClass="emph" presetSubtype="0" nodeType="withEffect">
                                  <p:stCondLst>
                                    <p:cond delay="1000"/>
                                  </p:stCondLst>
                                  <p:childTnLst>
                                    <p:set>
                                      <p:cBhvr rctx="PPT">
                                        <p:cTn id="13" dur="indefinite"/>
                                        <p:tgtEl>
                                          <p:spTgt spid="2"/>
                                        </p:tgtEl>
                                        <p:attrNameLst>
                                          <p:attrName>style.opacity</p:attrName>
                                        </p:attrNameLst>
                                      </p:cBhvr>
                                      <p:to>
                                        <p:strVal val="0.1"/>
                                      </p:to>
                                    </p:set>
                                    <p:animEffect filter="image" prLst="opacity: 0.1">
                                      <p:cBhvr rctx="IE">
                                        <p:cTn id="14" dur="indefinite"/>
                                        <p:tgtEl>
                                          <p:spTgt spid="2"/>
                                        </p:tgtEl>
                                      </p:cBhvr>
                                    </p:animEffect>
                                  </p:childTnLst>
                                </p:cTn>
                              </p:par>
                              <p:par>
                                <p:cTn id="15" presetID="9" presetClass="emph" presetSubtype="0" grpId="0" nodeType="withEffect">
                                  <p:stCondLst>
                                    <p:cond delay="1000"/>
                                  </p:stCondLst>
                                  <p:childTnLst>
                                    <p:set>
                                      <p:cBhvr>
                                        <p:cTn id="16" dur="indefinite"/>
                                        <p:tgtEl>
                                          <p:spTgt spid="17"/>
                                        </p:tgtEl>
                                        <p:attrNameLst>
                                          <p:attrName>style.opacity</p:attrName>
                                        </p:attrNameLst>
                                      </p:cBhvr>
                                      <p:to>
                                        <p:strVal val="0.1"/>
                                      </p:to>
                                    </p:set>
                                    <p:animEffect filter="image" prLst="opacity: 0.1">
                                      <p:cBhvr rctx="IE">
                                        <p:cTn id="17" dur="indefinite"/>
                                        <p:tgtEl>
                                          <p:spTgt spid="17"/>
                                        </p:tgtEl>
                                      </p:cBhvr>
                                    </p:animEffect>
                                  </p:childTnLst>
                                </p:cTn>
                              </p:par>
                              <p:par>
                                <p:cTn id="18" presetID="9" presetClass="emph" presetSubtype="0" grpId="0" nodeType="withEffect">
                                  <p:stCondLst>
                                    <p:cond delay="1000"/>
                                  </p:stCondLst>
                                  <p:childTnLst>
                                    <p:set>
                                      <p:cBhvr>
                                        <p:cTn id="19" dur="indefinite"/>
                                        <p:tgtEl>
                                          <p:spTgt spid="19"/>
                                        </p:tgtEl>
                                        <p:attrNameLst>
                                          <p:attrName>style.opacity</p:attrName>
                                        </p:attrNameLst>
                                      </p:cBhvr>
                                      <p:to>
                                        <p:strVal val="0.1"/>
                                      </p:to>
                                    </p:set>
                                    <p:animEffect filter="image" prLst="opacity: 0.1">
                                      <p:cBhvr rctx="IE">
                                        <p:cTn id="20" dur="indefinite"/>
                                        <p:tgtEl>
                                          <p:spTgt spid="19"/>
                                        </p:tgtEl>
                                      </p:cBhvr>
                                    </p:animEffect>
                                  </p:childTnLst>
                                </p:cTn>
                              </p:par>
                            </p:childTnLst>
                          </p:cTn>
                        </p:par>
                        <p:par>
                          <p:cTn id="21" fill="hold">
                            <p:stCondLst>
                              <p:cond delay="2000"/>
                            </p:stCondLst>
                            <p:childTnLst>
                              <p:par>
                                <p:cTn id="22" presetID="53" presetClass="entr" presetSubtype="16" fill="hold" grpId="0" nodeType="afterEffect">
                                  <p:stCondLst>
                                    <p:cond delay="50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asellaDiTesto 2"/>
          <p:cNvSpPr txBox="1"/>
          <p:nvPr/>
        </p:nvSpPr>
        <p:spPr>
          <a:xfrm>
            <a:off x="141106" y="169331"/>
            <a:ext cx="9144000" cy="492443"/>
          </a:xfrm>
          <a:prstGeom prst="rect">
            <a:avLst/>
          </a:prstGeom>
          <a:noFill/>
        </p:spPr>
        <p:txBody>
          <a:bodyPr wrap="square" rtlCol="0">
            <a:spAutoFit/>
          </a:bodyPr>
          <a:lstStyle/>
          <a:p>
            <a:r>
              <a:rPr lang="it-IT" sz="2600" dirty="0">
                <a:solidFill>
                  <a:schemeClr val="bg1"/>
                </a:solidFill>
                <a:latin typeface="Calibri"/>
                <a:cs typeface="Calibri"/>
              </a:rPr>
              <a:t>Shell </a:t>
            </a:r>
            <a:r>
              <a:rPr lang="it-IT" sz="2600" dirty="0" err="1">
                <a:solidFill>
                  <a:schemeClr val="bg1"/>
                </a:solidFill>
                <a:latin typeface="Calibri"/>
                <a:cs typeface="Calibri"/>
              </a:rPr>
              <a:t>process</a:t>
            </a:r>
            <a:r>
              <a:rPr lang="it-IT" sz="2600" dirty="0">
                <a:solidFill>
                  <a:schemeClr val="bg1"/>
                </a:solidFill>
                <a:latin typeface="Calibri"/>
                <a:cs typeface="Calibri"/>
              </a:rPr>
              <a:t> data: first </a:t>
            </a:r>
            <a:r>
              <a:rPr lang="it-IT" sz="2600" dirty="0" err="1">
                <a:solidFill>
                  <a:schemeClr val="bg1"/>
                </a:solidFill>
                <a:latin typeface="Calibri"/>
                <a:cs typeface="Calibri"/>
              </a:rPr>
              <a:t>distinctive</a:t>
            </a:r>
            <a:r>
              <a:rPr lang="it-IT" sz="2600" dirty="0">
                <a:solidFill>
                  <a:schemeClr val="bg1"/>
                </a:solidFill>
                <a:latin typeface="Calibri"/>
                <a:cs typeface="Calibri"/>
              </a:rPr>
              <a:t> component </a:t>
            </a:r>
            <a:r>
              <a:rPr lang="it-IT" sz="2600" dirty="0" err="1">
                <a:solidFill>
                  <a:schemeClr val="bg1"/>
                </a:solidFill>
                <a:latin typeface="Calibri"/>
                <a:cs typeface="Calibri"/>
              </a:rPr>
              <a:t>loadings</a:t>
            </a:r>
            <a:r>
              <a:rPr lang="it-IT" sz="2600" dirty="0">
                <a:solidFill>
                  <a:schemeClr val="bg1"/>
                </a:solidFill>
                <a:latin typeface="Calibri"/>
                <a:cs typeface="Calibri"/>
              </a:rPr>
              <a:t> of </a:t>
            </a:r>
            <a:r>
              <a:rPr lang="it-IT" sz="2600" b="1" dirty="0">
                <a:solidFill>
                  <a:schemeClr val="bg1"/>
                </a:solidFill>
                <a:latin typeface="Calibri"/>
                <a:cs typeface="Calibri"/>
              </a:rPr>
              <a:t>X</a:t>
            </a:r>
            <a:r>
              <a:rPr lang="it-IT" sz="2600" baseline="-25000" dirty="0">
                <a:solidFill>
                  <a:schemeClr val="bg1"/>
                </a:solidFill>
                <a:latin typeface="Calibri"/>
                <a:cs typeface="Calibri"/>
              </a:rPr>
              <a:t>2</a:t>
            </a:r>
          </a:p>
        </p:txBody>
      </p:sp>
      <p:grpSp>
        <p:nvGrpSpPr>
          <p:cNvPr id="11" name="Group 10"/>
          <p:cNvGrpSpPr>
            <a:grpSpLocks noChangeAspect="1"/>
          </p:cNvGrpSpPr>
          <p:nvPr/>
        </p:nvGrpSpPr>
        <p:grpSpPr>
          <a:xfrm>
            <a:off x="2699468" y="6295509"/>
            <a:ext cx="3745064" cy="522801"/>
            <a:chOff x="4240197" y="4786381"/>
            <a:chExt cx="4366842" cy="609600"/>
          </a:xfrm>
        </p:grpSpPr>
        <p:pic>
          <p:nvPicPr>
            <p:cNvPr id="12" name="Picture 11" descr="Shell 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0197" y="4786381"/>
              <a:ext cx="660400" cy="609600"/>
            </a:xfrm>
            <a:prstGeom prst="rect">
              <a:avLst/>
            </a:prstGeom>
          </p:spPr>
        </p:pic>
        <p:pic>
          <p:nvPicPr>
            <p:cNvPr id="13" name="Picture 12" descr="uva®merken_ENG.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1742" y="4892005"/>
              <a:ext cx="3535297" cy="397378"/>
            </a:xfrm>
            <a:prstGeom prst="rect">
              <a:avLst/>
            </a:prstGeom>
          </p:spPr>
        </p:pic>
      </p:grpSp>
      <p:pic>
        <p:nvPicPr>
          <p:cNvPr id="6" name="Picture 5" descr="figure1.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976" y="4401288"/>
            <a:ext cx="2155012" cy="1620000"/>
          </a:xfrm>
          <a:prstGeom prst="rect">
            <a:avLst/>
          </a:prstGeom>
        </p:spPr>
      </p:pic>
      <p:pic>
        <p:nvPicPr>
          <p:cNvPr id="8" name="Picture 7" descr="figure1.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16988" y="4401288"/>
            <a:ext cx="2155012" cy="1620000"/>
          </a:xfrm>
          <a:prstGeom prst="rect">
            <a:avLst/>
          </a:prstGeom>
        </p:spPr>
      </p:pic>
      <p:pic>
        <p:nvPicPr>
          <p:cNvPr id="9" name="Picture 8" descr="figure1.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0" y="4401288"/>
            <a:ext cx="2155012" cy="1620000"/>
          </a:xfrm>
          <a:prstGeom prst="rect">
            <a:avLst/>
          </a:prstGeom>
        </p:spPr>
      </p:pic>
      <p:pic>
        <p:nvPicPr>
          <p:cNvPr id="10" name="Picture 9" descr="figure1.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27012" y="4401288"/>
            <a:ext cx="2155012" cy="1620000"/>
          </a:xfrm>
          <a:prstGeom prst="rect">
            <a:avLst/>
          </a:prstGeom>
        </p:spPr>
      </p:pic>
      <p:pic>
        <p:nvPicPr>
          <p:cNvPr id="14" name="Picture 13" descr="figure5.eps"/>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77543" y="858108"/>
            <a:ext cx="4788915" cy="3600000"/>
          </a:xfrm>
          <a:prstGeom prst="rect">
            <a:avLst/>
          </a:prstGeom>
        </p:spPr>
      </p:pic>
      <p:sp>
        <p:nvSpPr>
          <p:cNvPr id="18" name="Rectangle 17"/>
          <p:cNvSpPr/>
          <p:nvPr/>
        </p:nvSpPr>
        <p:spPr>
          <a:xfrm>
            <a:off x="2617211" y="1030154"/>
            <a:ext cx="817943" cy="691914"/>
          </a:xfrm>
          <a:prstGeom prst="rect">
            <a:avLst/>
          </a:prstGeom>
          <a:noFill/>
          <a:ln w="38100">
            <a:solidFill>
              <a:srgbClr val="35C13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3389352" y="2291663"/>
            <a:ext cx="835065" cy="665472"/>
          </a:xfrm>
          <a:prstGeom prst="rect">
            <a:avLst/>
          </a:prstGeom>
          <a:noFill/>
          <a:ln w="38100">
            <a:solidFill>
              <a:srgbClr val="35C13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4224417" y="2291663"/>
            <a:ext cx="767625" cy="665472"/>
          </a:xfrm>
          <a:prstGeom prst="rect">
            <a:avLst/>
          </a:prstGeom>
          <a:noFill/>
          <a:ln w="38100">
            <a:solidFill>
              <a:srgbClr val="35C13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5725535" y="2291663"/>
            <a:ext cx="822336" cy="665472"/>
          </a:xfrm>
          <a:prstGeom prst="rect">
            <a:avLst/>
          </a:prstGeom>
          <a:noFill/>
          <a:ln w="38100">
            <a:solidFill>
              <a:srgbClr val="35C13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3 Marcador de número de diapositiva"/>
          <p:cNvSpPr txBox="1">
            <a:spLocks/>
          </p:cNvSpPr>
          <p:nvPr/>
        </p:nvSpPr>
        <p:spPr>
          <a:xfrm>
            <a:off x="7956376" y="6453336"/>
            <a:ext cx="108012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DC244A-FD3A-419A-A739-5D41D453BABC}" type="slidenum">
              <a:rPr lang="es-ES" smtClean="0"/>
              <a:pPr/>
              <a:t>8</a:t>
            </a:fld>
            <a:endParaRPr lang="es-ES"/>
          </a:p>
        </p:txBody>
      </p:sp>
      <p:cxnSp>
        <p:nvCxnSpPr>
          <p:cNvPr id="19" name="Curved Connector 55"/>
          <p:cNvCxnSpPr>
            <a:stCxn id="18" idx="1"/>
            <a:endCxn id="6" idx="0"/>
          </p:cNvCxnSpPr>
          <p:nvPr/>
        </p:nvCxnSpPr>
        <p:spPr>
          <a:xfrm rot="10800000" flipV="1">
            <a:off x="1339483" y="1376110"/>
            <a:ext cx="1277729" cy="3025177"/>
          </a:xfrm>
          <a:prstGeom prst="curvedConnector2">
            <a:avLst/>
          </a:prstGeom>
          <a:ln w="44450">
            <a:solidFill>
              <a:srgbClr val="35C13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Curved Connector 55"/>
          <p:cNvCxnSpPr>
            <a:stCxn id="21" idx="2"/>
            <a:endCxn id="8" idx="0"/>
          </p:cNvCxnSpPr>
          <p:nvPr/>
        </p:nvCxnSpPr>
        <p:spPr>
          <a:xfrm flipH="1">
            <a:off x="3494494" y="2957135"/>
            <a:ext cx="312391" cy="1444153"/>
          </a:xfrm>
          <a:prstGeom prst="straightConnector1">
            <a:avLst/>
          </a:prstGeom>
          <a:ln w="44450">
            <a:solidFill>
              <a:srgbClr val="35C13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Curved Connector 55"/>
          <p:cNvCxnSpPr>
            <a:cxnSpLocks/>
            <a:stCxn id="23" idx="2"/>
            <a:endCxn id="9" idx="0"/>
          </p:cNvCxnSpPr>
          <p:nvPr/>
        </p:nvCxnSpPr>
        <p:spPr>
          <a:xfrm>
            <a:off x="4608230" y="2957135"/>
            <a:ext cx="1041276" cy="1444153"/>
          </a:xfrm>
          <a:prstGeom prst="straightConnector1">
            <a:avLst/>
          </a:prstGeom>
          <a:ln w="44450">
            <a:solidFill>
              <a:srgbClr val="35C13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Curved Connector 55"/>
          <p:cNvCxnSpPr>
            <a:stCxn id="24" idx="3"/>
            <a:endCxn id="10" idx="0"/>
          </p:cNvCxnSpPr>
          <p:nvPr/>
        </p:nvCxnSpPr>
        <p:spPr>
          <a:xfrm>
            <a:off x="6547871" y="2624399"/>
            <a:ext cx="1256647" cy="1776889"/>
          </a:xfrm>
          <a:prstGeom prst="curvedConnector2">
            <a:avLst/>
          </a:prstGeom>
          <a:ln w="44450">
            <a:solidFill>
              <a:srgbClr val="35C13C"/>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70">
            <a:extLst>
              <a:ext uri="{FF2B5EF4-FFF2-40B4-BE49-F238E27FC236}">
                <a16:creationId xmlns:a16="http://schemas.microsoft.com/office/drawing/2014/main" id="{B537BBC7-7722-9BAC-119D-214AA3AE206B}"/>
              </a:ext>
            </a:extLst>
          </p:cNvPr>
          <p:cNvSpPr txBox="1"/>
          <p:nvPr/>
        </p:nvSpPr>
        <p:spPr>
          <a:xfrm>
            <a:off x="3552425" y="5934151"/>
            <a:ext cx="2039149" cy="307777"/>
          </a:xfrm>
          <a:prstGeom prst="rect">
            <a:avLst/>
          </a:prstGeom>
          <a:noFill/>
        </p:spPr>
        <p:txBody>
          <a:bodyPr wrap="none" rtlCol="0">
            <a:spAutoFit/>
          </a:bodyPr>
          <a:lstStyle/>
          <a:p>
            <a:pPr algn="ctr"/>
            <a:r>
              <a:rPr lang="en-US" sz="1400" b="1" dirty="0">
                <a:solidFill>
                  <a:srgbClr val="0000FF"/>
                </a:solidFill>
              </a:rPr>
              <a:t>in-control</a:t>
            </a:r>
            <a:r>
              <a:rPr lang="en-US" sz="1400" b="1" dirty="0"/>
              <a:t>; </a:t>
            </a:r>
            <a:r>
              <a:rPr lang="en-US" sz="1400" b="1" dirty="0">
                <a:solidFill>
                  <a:srgbClr val="FF0000"/>
                </a:solidFill>
              </a:rPr>
              <a:t>out-of-control</a:t>
            </a:r>
          </a:p>
        </p:txBody>
      </p:sp>
    </p:spTree>
    <p:extLst>
      <p:ext uri="{BB962C8B-B14F-4D97-AF65-F5344CB8AC3E}">
        <p14:creationId xmlns:p14="http://schemas.microsoft.com/office/powerpoint/2010/main" val="382296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1000"/>
                                        <p:tgtEl>
                                          <p:spTgt spid="18"/>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1000"/>
                                        <p:tgtEl>
                                          <p:spTgt spid="19"/>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1000"/>
                                        <p:tgtEl>
                                          <p:spTgt spid="6"/>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1000"/>
                                        <p:tgtEl>
                                          <p:spTgt spid="20"/>
                                        </p:tgtEl>
                                      </p:cBhvr>
                                    </p:animEffect>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1000"/>
                                        <p:tgtEl>
                                          <p:spTgt spid="21"/>
                                        </p:tgtEl>
                                      </p:cBhvr>
                                    </p:animEffect>
                                  </p:childTnLst>
                                </p:cTn>
                              </p:par>
                            </p:childTnLst>
                          </p:cTn>
                        </p:par>
                        <p:par>
                          <p:cTn id="23" fill="hold">
                            <p:stCondLst>
                              <p:cond delay="4000"/>
                            </p:stCondLst>
                            <p:childTnLst>
                              <p:par>
                                <p:cTn id="24" presetID="22" presetClass="entr" presetSubtype="1"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1000"/>
                                        <p:tgtEl>
                                          <p:spTgt spid="25"/>
                                        </p:tgtEl>
                                      </p:cBhvr>
                                    </p:animEffect>
                                  </p:childTnLst>
                                </p:cTn>
                              </p:par>
                            </p:childTnLst>
                          </p:cTn>
                        </p:par>
                        <p:par>
                          <p:cTn id="27" fill="hold">
                            <p:stCondLst>
                              <p:cond delay="5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1000"/>
                                        <p:tgtEl>
                                          <p:spTgt spid="8"/>
                                        </p:tgtEl>
                                      </p:cBhvr>
                                    </p:animEffect>
                                  </p:childTnLst>
                                </p:cTn>
                              </p:par>
                            </p:childTnLst>
                          </p:cTn>
                        </p:par>
                        <p:par>
                          <p:cTn id="31" fill="hold">
                            <p:stCondLst>
                              <p:cond delay="6000"/>
                            </p:stCondLst>
                            <p:childTnLst>
                              <p:par>
                                <p:cTn id="32" presetID="22" presetClass="entr" presetSubtype="1"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up)">
                                      <p:cBhvr>
                                        <p:cTn id="34" dur="1000"/>
                                        <p:tgtEl>
                                          <p:spTgt spid="23"/>
                                        </p:tgtEl>
                                      </p:cBhvr>
                                    </p:animEffect>
                                  </p:childTnLst>
                                </p:cTn>
                              </p:par>
                            </p:childTnLst>
                          </p:cTn>
                        </p:par>
                        <p:par>
                          <p:cTn id="35" fill="hold">
                            <p:stCondLst>
                              <p:cond delay="7000"/>
                            </p:stCondLst>
                            <p:childTnLst>
                              <p:par>
                                <p:cTn id="36" presetID="22" presetClass="entr" presetSubtype="1" fill="hold"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up)">
                                      <p:cBhvr>
                                        <p:cTn id="38" dur="1000"/>
                                        <p:tgtEl>
                                          <p:spTgt spid="33"/>
                                        </p:tgtEl>
                                      </p:cBhvr>
                                    </p:animEffect>
                                  </p:childTnLst>
                                </p:cTn>
                              </p:par>
                            </p:childTnLst>
                          </p:cTn>
                        </p:par>
                        <p:par>
                          <p:cTn id="39" fill="hold">
                            <p:stCondLst>
                              <p:cond delay="8000"/>
                            </p:stCondLst>
                            <p:childTnLst>
                              <p:par>
                                <p:cTn id="40" presetID="22" presetClass="entr" presetSubtype="1"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up)">
                                      <p:cBhvr>
                                        <p:cTn id="42" dur="1000"/>
                                        <p:tgtEl>
                                          <p:spTgt spid="9"/>
                                        </p:tgtEl>
                                      </p:cBhvr>
                                    </p:animEffect>
                                  </p:childTnLst>
                                </p:cTn>
                              </p:par>
                            </p:childTnLst>
                          </p:cTn>
                        </p:par>
                        <p:par>
                          <p:cTn id="43" fill="hold">
                            <p:stCondLst>
                              <p:cond delay="9000"/>
                            </p:stCondLst>
                            <p:childTnLst>
                              <p:par>
                                <p:cTn id="44" presetID="22" presetClass="entr" presetSubtype="1"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up)">
                                      <p:cBhvr>
                                        <p:cTn id="46" dur="1000"/>
                                        <p:tgtEl>
                                          <p:spTgt spid="24"/>
                                        </p:tgtEl>
                                      </p:cBhvr>
                                    </p:animEffect>
                                  </p:childTnLst>
                                </p:cTn>
                              </p:par>
                            </p:childTnLst>
                          </p:cTn>
                        </p:par>
                        <p:par>
                          <p:cTn id="47" fill="hold">
                            <p:stCondLst>
                              <p:cond delay="10000"/>
                            </p:stCondLst>
                            <p:childTnLst>
                              <p:par>
                                <p:cTn id="48" presetID="22" presetClass="entr" presetSubtype="1"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up)">
                                      <p:cBhvr>
                                        <p:cTn id="50" dur="1000"/>
                                        <p:tgtEl>
                                          <p:spTgt spid="37"/>
                                        </p:tgtEl>
                                      </p:cBhvr>
                                    </p:animEffect>
                                  </p:childTnLst>
                                </p:cTn>
                              </p:par>
                            </p:childTnLst>
                          </p:cTn>
                        </p:par>
                        <p:par>
                          <p:cTn id="51" fill="hold">
                            <p:stCondLst>
                              <p:cond delay="11000"/>
                            </p:stCondLst>
                            <p:childTnLst>
                              <p:par>
                                <p:cTn id="52" presetID="22" presetClass="entr" presetSubtype="1" fill="hold"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up)">
                                      <p:cBhvr>
                                        <p:cTn id="5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3" grpId="0" animBg="1"/>
      <p:bldP spid="24"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8" name="Gruppo 167"/>
          <p:cNvGrpSpPr/>
          <p:nvPr/>
        </p:nvGrpSpPr>
        <p:grpSpPr>
          <a:xfrm>
            <a:off x="150359" y="1033319"/>
            <a:ext cx="8541698" cy="5008990"/>
            <a:chOff x="179512" y="1045473"/>
            <a:chExt cx="8541698" cy="5008990"/>
          </a:xfrm>
        </p:grpSpPr>
        <p:grpSp>
          <p:nvGrpSpPr>
            <p:cNvPr id="143" name="Gruppo 142"/>
            <p:cNvGrpSpPr/>
            <p:nvPr/>
          </p:nvGrpSpPr>
          <p:grpSpPr>
            <a:xfrm>
              <a:off x="179512" y="1556792"/>
              <a:ext cx="3268573" cy="714401"/>
              <a:chOff x="464491" y="1680997"/>
              <a:chExt cx="4677751" cy="1022400"/>
            </a:xfrm>
          </p:grpSpPr>
          <p:sp>
            <p:nvSpPr>
              <p:cNvPr id="144" name="Rettangolo 10"/>
              <p:cNvSpPr/>
              <p:nvPr/>
            </p:nvSpPr>
            <p:spPr>
              <a:xfrm>
                <a:off x="464491" y="1680997"/>
                <a:ext cx="2234104" cy="667977"/>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solidFill>
                      <a:schemeClr val="tx1"/>
                    </a:solidFill>
                    <a:latin typeface="Helvetica" charset="0"/>
                    <a:ea typeface="Helvetica" charset="0"/>
                    <a:cs typeface="Helvetica" charset="0"/>
                  </a:rPr>
                  <a:t>X</a:t>
                </a:r>
                <a:r>
                  <a:rPr lang="it-IT" baseline="-25000" dirty="0">
                    <a:solidFill>
                      <a:schemeClr val="tx1"/>
                    </a:solidFill>
                    <a:latin typeface="Helvetica" charset="0"/>
                    <a:ea typeface="Helvetica" charset="0"/>
                    <a:cs typeface="Helvetica" charset="0"/>
                  </a:rPr>
                  <a:t>1</a:t>
                </a:r>
              </a:p>
            </p:txBody>
          </p:sp>
          <p:sp>
            <p:nvSpPr>
              <p:cNvPr id="145" name="Rettangolo 10"/>
              <p:cNvSpPr/>
              <p:nvPr/>
            </p:nvSpPr>
            <p:spPr>
              <a:xfrm>
                <a:off x="2906642" y="1680997"/>
                <a:ext cx="2235600" cy="10224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solidFill>
                      <a:schemeClr val="tx1"/>
                    </a:solidFill>
                    <a:latin typeface="Helvetica" charset="0"/>
                    <a:ea typeface="Helvetica" charset="0"/>
                    <a:cs typeface="Helvetica" charset="0"/>
                  </a:rPr>
                  <a:t>X</a:t>
                </a:r>
                <a:r>
                  <a:rPr lang="it-IT" baseline="-25000" dirty="0">
                    <a:solidFill>
                      <a:schemeClr val="tx1"/>
                    </a:solidFill>
                    <a:latin typeface="Helvetica" charset="0"/>
                    <a:ea typeface="Helvetica" charset="0"/>
                    <a:cs typeface="Helvetica" charset="0"/>
                  </a:rPr>
                  <a:t>2</a:t>
                </a:r>
              </a:p>
            </p:txBody>
          </p:sp>
        </p:grpSp>
        <p:grpSp>
          <p:nvGrpSpPr>
            <p:cNvPr id="146" name="Gruppo 145"/>
            <p:cNvGrpSpPr/>
            <p:nvPr/>
          </p:nvGrpSpPr>
          <p:grpSpPr>
            <a:xfrm>
              <a:off x="4548171" y="1556792"/>
              <a:ext cx="3268574" cy="537169"/>
              <a:chOff x="5539394" y="871958"/>
              <a:chExt cx="3268574" cy="537169"/>
            </a:xfrm>
          </p:grpSpPr>
          <p:sp>
            <p:nvSpPr>
              <p:cNvPr id="147" name="Rettangolo 10"/>
              <p:cNvSpPr/>
              <p:nvPr/>
            </p:nvSpPr>
            <p:spPr>
              <a:xfrm>
                <a:off x="5539394" y="871958"/>
                <a:ext cx="1561078" cy="537169"/>
              </a:xfrm>
              <a:prstGeom prst="rect">
                <a:avLst/>
              </a:prstGeom>
              <a:pattFill prst="pct50">
                <a:fgClr>
                  <a:srgbClr val="0000FF"/>
                </a:fgClr>
                <a:bgClr>
                  <a:schemeClr val="bg1"/>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solidFill>
                      <a:schemeClr val="tx1"/>
                    </a:solidFill>
                    <a:latin typeface="Helvetica" charset="0"/>
                    <a:ea typeface="Helvetica" charset="0"/>
                    <a:cs typeface="Helvetica" charset="0"/>
                  </a:rPr>
                  <a:t>X</a:t>
                </a:r>
                <a:r>
                  <a:rPr lang="it-IT" baseline="-25000" dirty="0">
                    <a:solidFill>
                      <a:schemeClr val="tx1"/>
                    </a:solidFill>
                    <a:latin typeface="Helvetica" charset="0"/>
                    <a:ea typeface="Helvetica" charset="0"/>
                    <a:cs typeface="Helvetica" charset="0"/>
                  </a:rPr>
                  <a:t>1</a:t>
                </a:r>
              </a:p>
            </p:txBody>
          </p:sp>
          <p:sp>
            <p:nvSpPr>
              <p:cNvPr id="148" name="Rettangolo 10"/>
              <p:cNvSpPr/>
              <p:nvPr/>
            </p:nvSpPr>
            <p:spPr>
              <a:xfrm>
                <a:off x="7245845" y="871958"/>
                <a:ext cx="1562123" cy="389123"/>
              </a:xfrm>
              <a:prstGeom prst="rect">
                <a:avLst/>
              </a:prstGeom>
              <a:pattFill prst="pct50">
                <a:fgClr>
                  <a:srgbClr val="FF0000"/>
                </a:fgClr>
                <a:bgClr>
                  <a:schemeClr val="bg1"/>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solidFill>
                      <a:schemeClr val="tx1"/>
                    </a:solidFill>
                    <a:latin typeface="Helvetica" charset="0"/>
                    <a:ea typeface="Helvetica" charset="0"/>
                    <a:cs typeface="Helvetica" charset="0"/>
                  </a:rPr>
                  <a:t>X</a:t>
                </a:r>
                <a:r>
                  <a:rPr lang="it-IT" baseline="-25000" dirty="0">
                    <a:solidFill>
                      <a:schemeClr val="tx1"/>
                    </a:solidFill>
                    <a:latin typeface="Helvetica" charset="0"/>
                    <a:ea typeface="Helvetica" charset="0"/>
                    <a:cs typeface="Helvetica" charset="0"/>
                  </a:rPr>
                  <a:t>2</a:t>
                </a:r>
              </a:p>
            </p:txBody>
          </p:sp>
        </p:grpSp>
        <p:cxnSp>
          <p:nvCxnSpPr>
            <p:cNvPr id="149" name="Connettore 2 148"/>
            <p:cNvCxnSpPr/>
            <p:nvPr/>
          </p:nvCxnSpPr>
          <p:spPr>
            <a:xfrm>
              <a:off x="960051" y="2149749"/>
              <a:ext cx="432597" cy="6585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Connettore 2 149"/>
            <p:cNvCxnSpPr/>
            <p:nvPr/>
          </p:nvCxnSpPr>
          <p:spPr>
            <a:xfrm flipH="1">
              <a:off x="2000031" y="2413180"/>
              <a:ext cx="666993" cy="39513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1" name="CasellaDiTesto 150"/>
            <p:cNvSpPr txBox="1"/>
            <p:nvPr/>
          </p:nvSpPr>
          <p:spPr>
            <a:xfrm>
              <a:off x="1311474" y="2910859"/>
              <a:ext cx="769731" cy="451623"/>
            </a:xfrm>
            <a:prstGeom prst="rect">
              <a:avLst/>
            </a:prstGeom>
            <a:noFill/>
          </p:spPr>
          <p:txBody>
            <a:bodyPr wrap="none" rtlCol="0">
              <a:spAutoFit/>
            </a:bodyPr>
            <a:lstStyle/>
            <a:p>
              <a:pPr algn="ctr"/>
              <a:r>
                <a:rPr lang="it-IT" dirty="0"/>
                <a:t>Common</a:t>
              </a:r>
            </a:p>
            <a:p>
              <a:pPr algn="ctr"/>
              <a:r>
                <a:rPr lang="it-IT" dirty="0" err="1"/>
                <a:t>variability</a:t>
              </a:r>
              <a:endParaRPr lang="it-IT" dirty="0"/>
            </a:p>
          </p:txBody>
        </p:sp>
        <p:cxnSp>
          <p:nvCxnSpPr>
            <p:cNvPr id="152" name="Connettore 2 151"/>
            <p:cNvCxnSpPr/>
            <p:nvPr/>
          </p:nvCxnSpPr>
          <p:spPr>
            <a:xfrm>
              <a:off x="2667024" y="2413180"/>
              <a:ext cx="397900" cy="11050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3" name="CasellaDiTesto 152"/>
            <p:cNvSpPr txBox="1"/>
            <p:nvPr/>
          </p:nvSpPr>
          <p:spPr>
            <a:xfrm>
              <a:off x="2667024" y="3541909"/>
              <a:ext cx="850512" cy="451623"/>
            </a:xfrm>
            <a:prstGeom prst="rect">
              <a:avLst/>
            </a:prstGeom>
            <a:noFill/>
          </p:spPr>
          <p:txBody>
            <a:bodyPr wrap="none" rtlCol="0">
              <a:spAutoFit/>
            </a:bodyPr>
            <a:lstStyle/>
            <a:p>
              <a:pPr algn="ctr"/>
              <a:r>
                <a:rPr lang="it-IT" dirty="0" err="1"/>
                <a:t>Distinctive</a:t>
              </a:r>
              <a:r>
                <a:rPr lang="it-IT" dirty="0"/>
                <a:t> </a:t>
              </a:r>
            </a:p>
            <a:p>
              <a:pPr algn="ctr"/>
              <a:r>
                <a:rPr lang="it-IT" dirty="0" err="1"/>
                <a:t>variability</a:t>
              </a:r>
              <a:endParaRPr lang="it-IT" dirty="0"/>
            </a:p>
          </p:txBody>
        </p:sp>
        <p:cxnSp>
          <p:nvCxnSpPr>
            <p:cNvPr id="154" name="Connettore 2 153"/>
            <p:cNvCxnSpPr/>
            <p:nvPr/>
          </p:nvCxnSpPr>
          <p:spPr>
            <a:xfrm>
              <a:off x="5318224" y="2149749"/>
              <a:ext cx="432597" cy="6585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Connettore 2 154"/>
            <p:cNvCxnSpPr/>
            <p:nvPr/>
          </p:nvCxnSpPr>
          <p:spPr>
            <a:xfrm flipH="1">
              <a:off x="6358204" y="2413180"/>
              <a:ext cx="666993" cy="39513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6" name="CasellaDiTesto 155"/>
            <p:cNvSpPr txBox="1"/>
            <p:nvPr/>
          </p:nvSpPr>
          <p:spPr>
            <a:xfrm>
              <a:off x="5669647" y="2910859"/>
              <a:ext cx="769731" cy="451623"/>
            </a:xfrm>
            <a:prstGeom prst="rect">
              <a:avLst/>
            </a:prstGeom>
            <a:noFill/>
          </p:spPr>
          <p:txBody>
            <a:bodyPr wrap="none" rtlCol="0">
              <a:spAutoFit/>
            </a:bodyPr>
            <a:lstStyle/>
            <a:p>
              <a:pPr algn="ctr"/>
              <a:r>
                <a:rPr lang="it-IT" dirty="0"/>
                <a:t>Common</a:t>
              </a:r>
            </a:p>
            <a:p>
              <a:pPr algn="ctr"/>
              <a:r>
                <a:rPr lang="it-IT" dirty="0" err="1"/>
                <a:t>variability</a:t>
              </a:r>
              <a:endParaRPr lang="it-IT" dirty="0"/>
            </a:p>
          </p:txBody>
        </p:sp>
        <p:cxnSp>
          <p:nvCxnSpPr>
            <p:cNvPr id="157" name="Connettore 2 156"/>
            <p:cNvCxnSpPr/>
            <p:nvPr/>
          </p:nvCxnSpPr>
          <p:spPr>
            <a:xfrm>
              <a:off x="7025197" y="2413180"/>
              <a:ext cx="397900" cy="11050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8" name="CasellaDiTesto 157"/>
            <p:cNvSpPr txBox="1"/>
            <p:nvPr/>
          </p:nvSpPr>
          <p:spPr>
            <a:xfrm>
              <a:off x="7025197" y="3541909"/>
              <a:ext cx="850512" cy="451623"/>
            </a:xfrm>
            <a:prstGeom prst="rect">
              <a:avLst/>
            </a:prstGeom>
            <a:noFill/>
          </p:spPr>
          <p:txBody>
            <a:bodyPr wrap="none" rtlCol="0">
              <a:spAutoFit/>
            </a:bodyPr>
            <a:lstStyle/>
            <a:p>
              <a:pPr algn="ctr"/>
              <a:r>
                <a:rPr lang="it-IT" dirty="0" err="1"/>
                <a:t>Distinctive</a:t>
              </a:r>
              <a:r>
                <a:rPr lang="it-IT" dirty="0"/>
                <a:t> </a:t>
              </a:r>
            </a:p>
            <a:p>
              <a:pPr algn="ctr"/>
              <a:r>
                <a:rPr lang="it-IT" dirty="0" err="1"/>
                <a:t>variability</a:t>
              </a:r>
              <a:endParaRPr lang="it-IT" dirty="0"/>
            </a:p>
          </p:txBody>
        </p:sp>
        <p:cxnSp>
          <p:nvCxnSpPr>
            <p:cNvPr id="159" name="Connettore 2 158"/>
            <p:cNvCxnSpPr/>
            <p:nvPr/>
          </p:nvCxnSpPr>
          <p:spPr>
            <a:xfrm>
              <a:off x="3064924" y="4252612"/>
              <a:ext cx="1719605" cy="5186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Connettore 2 159"/>
            <p:cNvCxnSpPr/>
            <p:nvPr/>
          </p:nvCxnSpPr>
          <p:spPr>
            <a:xfrm flipH="1">
              <a:off x="5318224" y="4252612"/>
              <a:ext cx="2104873" cy="5186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1" name="CasellaDiTesto 160"/>
            <p:cNvSpPr txBox="1"/>
            <p:nvPr/>
          </p:nvSpPr>
          <p:spPr>
            <a:xfrm>
              <a:off x="4158023" y="4865881"/>
              <a:ext cx="1786707" cy="923330"/>
            </a:xfrm>
            <a:prstGeom prst="rect">
              <a:avLst/>
            </a:prstGeom>
            <a:noFill/>
          </p:spPr>
          <p:txBody>
            <a:bodyPr wrap="none" rtlCol="0">
              <a:spAutoFit/>
            </a:bodyPr>
            <a:lstStyle/>
            <a:p>
              <a:pPr algn="ctr"/>
              <a:r>
                <a:rPr lang="it-IT" dirty="0"/>
                <a:t>Common </a:t>
              </a:r>
            </a:p>
            <a:p>
              <a:pPr algn="ctr"/>
              <a:r>
                <a:rPr lang="it-IT" i="1" dirty="0" err="1"/>
                <a:t>within-distinctive</a:t>
              </a:r>
              <a:endParaRPr lang="it-IT" i="1" dirty="0"/>
            </a:p>
            <a:p>
              <a:pPr algn="ctr"/>
              <a:r>
                <a:rPr lang="it-IT" dirty="0" err="1"/>
                <a:t>variability</a:t>
              </a:r>
              <a:endParaRPr lang="it-IT" dirty="0"/>
            </a:p>
          </p:txBody>
        </p:sp>
        <p:cxnSp>
          <p:nvCxnSpPr>
            <p:cNvPr id="162" name="Connettore 2 161"/>
            <p:cNvCxnSpPr/>
            <p:nvPr/>
          </p:nvCxnSpPr>
          <p:spPr>
            <a:xfrm flipH="1">
              <a:off x="2799051" y="4260500"/>
              <a:ext cx="265873" cy="83908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Connettore 2 162"/>
            <p:cNvCxnSpPr/>
            <p:nvPr/>
          </p:nvCxnSpPr>
          <p:spPr>
            <a:xfrm>
              <a:off x="7423097" y="4252612"/>
              <a:ext cx="265873" cy="83908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4" name="CasellaDiTesto 163"/>
            <p:cNvSpPr txBox="1"/>
            <p:nvPr/>
          </p:nvSpPr>
          <p:spPr>
            <a:xfrm>
              <a:off x="1766817" y="5131133"/>
              <a:ext cx="2064476" cy="923330"/>
            </a:xfrm>
            <a:prstGeom prst="rect">
              <a:avLst/>
            </a:prstGeom>
            <a:noFill/>
          </p:spPr>
          <p:txBody>
            <a:bodyPr wrap="none" rtlCol="0">
              <a:spAutoFit/>
            </a:bodyPr>
            <a:lstStyle/>
            <a:p>
              <a:pPr algn="ctr"/>
              <a:r>
                <a:rPr lang="it-IT" dirty="0" err="1"/>
                <a:t>Distinctive</a:t>
              </a:r>
              <a:r>
                <a:rPr lang="it-IT" dirty="0"/>
                <a:t> </a:t>
              </a:r>
            </a:p>
            <a:p>
              <a:pPr algn="ctr"/>
              <a:r>
                <a:rPr lang="it-IT" i="1" dirty="0" err="1"/>
                <a:t>between-distinctive</a:t>
              </a:r>
              <a:r>
                <a:rPr lang="it-IT" dirty="0"/>
                <a:t> </a:t>
              </a:r>
            </a:p>
            <a:p>
              <a:pPr algn="ctr"/>
              <a:r>
                <a:rPr lang="it-IT" dirty="0" err="1"/>
                <a:t>variability</a:t>
              </a:r>
              <a:endParaRPr lang="it-IT" dirty="0"/>
            </a:p>
          </p:txBody>
        </p:sp>
        <p:sp>
          <p:nvSpPr>
            <p:cNvPr id="165" name="CasellaDiTesto 164"/>
            <p:cNvSpPr txBox="1"/>
            <p:nvPr/>
          </p:nvSpPr>
          <p:spPr>
            <a:xfrm>
              <a:off x="6656735" y="5131132"/>
              <a:ext cx="2064475" cy="923330"/>
            </a:xfrm>
            <a:prstGeom prst="rect">
              <a:avLst/>
            </a:prstGeom>
            <a:noFill/>
          </p:spPr>
          <p:txBody>
            <a:bodyPr wrap="none" rtlCol="0">
              <a:spAutoFit/>
            </a:bodyPr>
            <a:lstStyle/>
            <a:p>
              <a:pPr algn="ctr"/>
              <a:r>
                <a:rPr lang="it-IT" dirty="0" err="1"/>
                <a:t>Distinctive</a:t>
              </a:r>
              <a:r>
                <a:rPr lang="it-IT" dirty="0"/>
                <a:t> </a:t>
              </a:r>
            </a:p>
            <a:p>
              <a:pPr algn="ctr"/>
              <a:r>
                <a:rPr lang="it-IT" i="1" dirty="0" err="1"/>
                <a:t>between-distinctive</a:t>
              </a:r>
              <a:r>
                <a:rPr lang="it-IT" dirty="0"/>
                <a:t> </a:t>
              </a:r>
            </a:p>
            <a:p>
              <a:pPr algn="ctr"/>
              <a:r>
                <a:rPr lang="it-IT" dirty="0" err="1"/>
                <a:t>variability</a:t>
              </a:r>
              <a:endParaRPr lang="it-IT" dirty="0"/>
            </a:p>
          </p:txBody>
        </p:sp>
        <p:sp>
          <p:nvSpPr>
            <p:cNvPr id="166" name="CasellaDiTesto 165"/>
            <p:cNvSpPr txBox="1"/>
            <p:nvPr/>
          </p:nvSpPr>
          <p:spPr>
            <a:xfrm>
              <a:off x="1429199" y="1045473"/>
              <a:ext cx="764954" cy="369332"/>
            </a:xfrm>
            <a:prstGeom prst="rect">
              <a:avLst/>
            </a:prstGeom>
            <a:noFill/>
          </p:spPr>
          <p:txBody>
            <a:bodyPr wrap="none" rtlCol="0">
              <a:spAutoFit/>
            </a:bodyPr>
            <a:lstStyle/>
            <a:p>
              <a:pPr algn="ctr"/>
              <a:r>
                <a:rPr lang="it-IT" b="1" dirty="0"/>
                <a:t>Unit 1</a:t>
              </a:r>
            </a:p>
          </p:txBody>
        </p:sp>
        <p:sp>
          <p:nvSpPr>
            <p:cNvPr id="167" name="CasellaDiTesto 166"/>
            <p:cNvSpPr txBox="1"/>
            <p:nvPr/>
          </p:nvSpPr>
          <p:spPr>
            <a:xfrm>
              <a:off x="5797895" y="1045473"/>
              <a:ext cx="764954" cy="369332"/>
            </a:xfrm>
            <a:prstGeom prst="rect">
              <a:avLst/>
            </a:prstGeom>
            <a:noFill/>
          </p:spPr>
          <p:txBody>
            <a:bodyPr wrap="none" rtlCol="0">
              <a:spAutoFit/>
            </a:bodyPr>
            <a:lstStyle/>
            <a:p>
              <a:pPr algn="ctr"/>
              <a:r>
                <a:rPr lang="it-IT" b="1" dirty="0"/>
                <a:t>Unit 2</a:t>
              </a:r>
            </a:p>
          </p:txBody>
        </p:sp>
      </p:grpSp>
      <p:sp>
        <p:nvSpPr>
          <p:cNvPr id="169" name="1 Título"/>
          <p:cNvSpPr>
            <a:spLocks noGrp="1"/>
          </p:cNvSpPr>
          <p:nvPr>
            <p:ph type="title"/>
          </p:nvPr>
        </p:nvSpPr>
        <p:spPr>
          <a:xfrm>
            <a:off x="251520" y="-18256"/>
            <a:ext cx="8568952" cy="998984"/>
          </a:xfrm>
        </p:spPr>
        <p:txBody>
          <a:bodyPr/>
          <a:lstStyle/>
          <a:p>
            <a:r>
              <a:rPr lang="es-ES_tradnl" dirty="0" err="1"/>
              <a:t>Combining</a:t>
            </a:r>
            <a:r>
              <a:rPr lang="es-ES_tradnl" dirty="0"/>
              <a:t> data </a:t>
            </a:r>
            <a:r>
              <a:rPr lang="es-ES_tradnl" dirty="0" err="1"/>
              <a:t>from</a:t>
            </a:r>
            <a:r>
              <a:rPr lang="es-ES_tradnl" dirty="0"/>
              <a:t> </a:t>
            </a:r>
            <a:r>
              <a:rPr lang="es-ES_tradnl" dirty="0" err="1"/>
              <a:t>two</a:t>
            </a:r>
            <a:r>
              <a:rPr lang="es-ES_tradnl" dirty="0"/>
              <a:t> </a:t>
            </a:r>
            <a:r>
              <a:rPr lang="es-ES_tradnl" dirty="0" err="1"/>
              <a:t>reacting</a:t>
            </a:r>
            <a:r>
              <a:rPr lang="es-ES_tradnl" dirty="0"/>
              <a:t> </a:t>
            </a:r>
            <a:r>
              <a:rPr lang="es-ES_tradnl" dirty="0" err="1"/>
              <a:t>units</a:t>
            </a:r>
            <a:endParaRPr lang="es-ES" dirty="0"/>
          </a:p>
        </p:txBody>
      </p:sp>
      <p:grpSp>
        <p:nvGrpSpPr>
          <p:cNvPr id="30" name="Group 10"/>
          <p:cNvGrpSpPr>
            <a:grpSpLocks noChangeAspect="1"/>
          </p:cNvGrpSpPr>
          <p:nvPr/>
        </p:nvGrpSpPr>
        <p:grpSpPr>
          <a:xfrm>
            <a:off x="2699468" y="6295509"/>
            <a:ext cx="3745064" cy="522801"/>
            <a:chOff x="4240197" y="4786381"/>
            <a:chExt cx="4366842" cy="609600"/>
          </a:xfrm>
        </p:grpSpPr>
        <p:pic>
          <p:nvPicPr>
            <p:cNvPr id="31" name="Picture 11" descr="Shell 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0197" y="4786381"/>
              <a:ext cx="660400" cy="609600"/>
            </a:xfrm>
            <a:prstGeom prst="rect">
              <a:avLst/>
            </a:prstGeom>
          </p:spPr>
        </p:pic>
        <p:pic>
          <p:nvPicPr>
            <p:cNvPr id="32" name="Picture 12" descr="uva®merken_ENG.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1742" y="4892005"/>
              <a:ext cx="3535297" cy="397378"/>
            </a:xfrm>
            <a:prstGeom prst="rect">
              <a:avLst/>
            </a:prstGeom>
          </p:spPr>
        </p:pic>
      </p:grpSp>
    </p:spTree>
    <p:extLst>
      <p:ext uri="{BB962C8B-B14F-4D97-AF65-F5344CB8AC3E}">
        <p14:creationId xmlns:p14="http://schemas.microsoft.com/office/powerpoint/2010/main" val="64761042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6820</TotalTime>
  <Words>2791</Words>
  <Application>Microsoft Macintosh PowerPoint</Application>
  <PresentationFormat>Presentazione su schermo (4:3)</PresentationFormat>
  <Paragraphs>206</Paragraphs>
  <Slides>15</Slides>
  <Notes>15</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15</vt:i4>
      </vt:variant>
    </vt:vector>
  </HeadingPairs>
  <TitlesOfParts>
    <vt:vector size="19" baseType="lpstr">
      <vt:lpstr>Arial</vt:lpstr>
      <vt:lpstr>Calibri</vt:lpstr>
      <vt:lpstr>Helvetica</vt:lpstr>
      <vt:lpstr>Tema de Office</vt:lpstr>
      <vt:lpstr>A novel multi-set data analysis approach for enhancing industrial process understanding and troubleshooting </vt:lpstr>
      <vt:lpstr>Multiple sources of data</vt:lpstr>
      <vt:lpstr>State of the art</vt:lpstr>
      <vt:lpstr>Data analysis strategy</vt:lpstr>
      <vt:lpstr>Presentazione standard di PowerPoint</vt:lpstr>
      <vt:lpstr>Presentazione standard di PowerPoint</vt:lpstr>
      <vt:lpstr>Presentazione standard di PowerPoint</vt:lpstr>
      <vt:lpstr>Presentazione standard di PowerPoint</vt:lpstr>
      <vt:lpstr>Combining data from two reacting units</vt:lpstr>
      <vt:lpstr>Combining data from two reacting units</vt:lpstr>
      <vt:lpstr>Unit 1 + Unit 2: common within-distinctive component</vt:lpstr>
      <vt:lpstr>Combining data from two reacting units</vt:lpstr>
      <vt:lpstr>Unit 1 + Unit 2: first distinctive between-distinctive components</vt:lpstr>
      <vt:lpstr>Conclusions</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MI PC</dc:creator>
  <cp:lastModifiedBy>Microsoft Office User</cp:lastModifiedBy>
  <cp:revision>564</cp:revision>
  <cp:lastPrinted>2022-06-21T12:01:04Z</cp:lastPrinted>
  <dcterms:created xsi:type="dcterms:W3CDTF">2013-05-06T17:41:19Z</dcterms:created>
  <dcterms:modified xsi:type="dcterms:W3CDTF">2022-06-29T11:04:23Z</dcterms:modified>
</cp:coreProperties>
</file>