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6"/>
  </p:notesMasterIdLst>
  <p:handoutMasterIdLst>
    <p:handoutMasterId r:id="rId17"/>
  </p:handoutMasterIdLst>
  <p:sldIdLst>
    <p:sldId id="833" r:id="rId5"/>
    <p:sldId id="929" r:id="rId6"/>
    <p:sldId id="930" r:id="rId7"/>
    <p:sldId id="933" r:id="rId8"/>
    <p:sldId id="935" r:id="rId9"/>
    <p:sldId id="931" r:id="rId10"/>
    <p:sldId id="936" r:id="rId11"/>
    <p:sldId id="937" r:id="rId12"/>
    <p:sldId id="938" r:id="rId13"/>
    <p:sldId id="939" r:id="rId14"/>
    <p:sldId id="941" r:id="rId15"/>
  </p:sldIdLst>
  <p:sldSz cx="9144000" cy="5143500" type="screen16x9"/>
  <p:notesSz cx="102330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237" userDrawn="1">
          <p15:clr>
            <a:srgbClr val="A4A3A4"/>
          </p15:clr>
        </p15:guide>
        <p15:guide id="2" pos="32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B050"/>
    <a:srgbClr val="FF1414"/>
    <a:srgbClr val="F3F3F3"/>
    <a:srgbClr val="DC0000"/>
    <a:srgbClr val="FFB500"/>
    <a:srgbClr val="7A7A7A"/>
    <a:srgbClr val="B3B3B3"/>
    <a:srgbClr val="8BAAC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74" autoAdjust="0"/>
    <p:restoredTop sz="94704" autoAdjust="0"/>
  </p:normalViewPr>
  <p:slideViewPr>
    <p:cSldViewPr snapToGrid="0">
      <p:cViewPr varScale="1">
        <p:scale>
          <a:sx n="110" d="100"/>
          <a:sy n="110" d="100"/>
        </p:scale>
        <p:origin x="326" y="67"/>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237"/>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311" cy="355124"/>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5796346" y="0"/>
            <a:ext cx="4434311" cy="355124"/>
          </a:xfrm>
          <a:prstGeom prst="rect">
            <a:avLst/>
          </a:prstGeom>
        </p:spPr>
        <p:txBody>
          <a:bodyPr vert="horz" lIns="99057" tIns="49528" rIns="99057" bIns="49528" rtlCol="0"/>
          <a:lstStyle>
            <a:lvl1pPr algn="r">
              <a:defRPr sz="1300"/>
            </a:lvl1pPr>
          </a:lstStyle>
          <a:p>
            <a:fld id="{E99333BE-0D34-4F62-BD6E-2C3B14663373}" type="datetimeFigureOut">
              <a:rPr lang="en-US" smtClean="0"/>
              <a:pPr/>
              <a:t>5/19/2022</a:t>
            </a:fld>
            <a:endParaRPr lang="en-US"/>
          </a:p>
        </p:txBody>
      </p:sp>
      <p:sp>
        <p:nvSpPr>
          <p:cNvPr id="4" name="Footer Placeholder 3"/>
          <p:cNvSpPr>
            <a:spLocks noGrp="1"/>
          </p:cNvSpPr>
          <p:nvPr>
            <p:ph type="ftr" sz="quarter" idx="2"/>
          </p:nvPr>
        </p:nvSpPr>
        <p:spPr>
          <a:xfrm>
            <a:off x="0" y="6746119"/>
            <a:ext cx="4434311" cy="355124"/>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5796346" y="6746119"/>
            <a:ext cx="4434311" cy="355124"/>
          </a:xfrm>
          <a:prstGeom prst="rect">
            <a:avLst/>
          </a:prstGeom>
        </p:spPr>
        <p:txBody>
          <a:bodyPr vert="horz" lIns="99057" tIns="49528" rIns="99057" bIns="49528" rtlCol="0" anchor="b"/>
          <a:lstStyle>
            <a:lvl1pPr algn="r">
              <a:defRPr sz="13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311" cy="355124"/>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5796346" y="0"/>
            <a:ext cx="4434311" cy="355124"/>
          </a:xfrm>
          <a:prstGeom prst="rect">
            <a:avLst/>
          </a:prstGeom>
        </p:spPr>
        <p:txBody>
          <a:bodyPr vert="horz" lIns="99057" tIns="49528" rIns="99057" bIns="49528" rtlCol="0"/>
          <a:lstStyle>
            <a:lvl1pPr algn="r">
              <a:defRPr sz="1300"/>
            </a:lvl1pPr>
          </a:lstStyle>
          <a:p>
            <a:fld id="{4A2D1F94-724F-43BD-B41B-43157E9B4550}" type="datetimeFigureOut">
              <a:rPr lang="en-US" smtClean="0"/>
              <a:pPr/>
              <a:t>5/19/2022</a:t>
            </a:fld>
            <a:endParaRPr lang="en-US"/>
          </a:p>
        </p:txBody>
      </p:sp>
      <p:sp>
        <p:nvSpPr>
          <p:cNvPr id="4" name="Slide Image Placeholder 3"/>
          <p:cNvSpPr>
            <a:spLocks noGrp="1" noRot="1" noChangeAspect="1"/>
          </p:cNvSpPr>
          <p:nvPr>
            <p:ph type="sldImg" idx="2"/>
          </p:nvPr>
        </p:nvSpPr>
        <p:spPr>
          <a:xfrm>
            <a:off x="2749550" y="533400"/>
            <a:ext cx="4733925" cy="2662238"/>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1023303" y="3373676"/>
            <a:ext cx="8186420" cy="319611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434311" cy="355124"/>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5796346" y="6746119"/>
            <a:ext cx="4434311" cy="355124"/>
          </a:xfrm>
          <a:prstGeom prst="rect">
            <a:avLst/>
          </a:prstGeom>
        </p:spPr>
        <p:txBody>
          <a:bodyPr vert="horz" lIns="99057" tIns="49528" rIns="99057" bIns="49528" rtlCol="0" anchor="b"/>
          <a:lstStyle>
            <a:lvl1pPr algn="r">
              <a:defRPr sz="13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241076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a:t>Insert Picture Here</a:t>
            </a:r>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spcAft>
                <a:spcPts val="0"/>
              </a:spcAft>
              <a:buNone/>
              <a:defRPr sz="2000" b="1" cap="none" baseline="0">
                <a:solidFill>
                  <a:schemeClr val="bg1"/>
                </a:solidFill>
              </a:defRPr>
            </a:lvl1pPr>
          </a:lstStyle>
          <a:p>
            <a:pPr lvl="0"/>
            <a:r>
              <a:rPr lang="en-US" dirty="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a:t>Click to edit title</a:t>
            </a:r>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p:nvPr>
        </p:nvSpPr>
        <p:spPr>
          <a:xfrm>
            <a:off x="457201" y="1126067"/>
            <a:ext cx="2607406" cy="3149600"/>
          </a:xfrm>
          <a:noFill/>
        </p:spPr>
        <p:txBody>
          <a:bodyPr lIns="0" tIns="0" rIns="0" bIns="0" anchor="ctr" anchorCtr="0">
            <a:noAutofit/>
          </a:bodyPr>
          <a:lstStyle>
            <a:lvl1pPr marL="0" marR="0" indent="0" algn="l" defTabSz="228600" rtl="0" eaLnBrk="1" fontAlgn="auto" latinLnBrk="0" hangingPunct="1">
              <a:lnSpc>
                <a:spcPct val="100000"/>
              </a:lnSpc>
              <a:spcBef>
                <a:spcPts val="0"/>
              </a:spcBef>
              <a:spcAft>
                <a:spcPts val="600"/>
              </a:spcAft>
              <a:buClr>
                <a:srgbClr val="FF0000"/>
              </a:buClr>
              <a:buSzPct val="85000"/>
              <a:buFont typeface="Arial" pitchFamily="34" charset="0"/>
              <a:buNone/>
              <a:tabLst/>
              <a:defRPr sz="1800" b="0" cap="none" baseline="0">
                <a:solidFill>
                  <a:schemeClr val="tx1"/>
                </a:solidFill>
              </a:defRPr>
            </a:lvl1pPr>
            <a:lvl2pPr marL="169863" indent="-169863">
              <a:buClr>
                <a:schemeClr val="accent1"/>
              </a:buClr>
              <a:buFont typeface="Wingdings" charset="2"/>
              <a:buChar char="§"/>
              <a:defRPr sz="1600"/>
            </a:lvl2pPr>
          </a:lstStyle>
          <a:p>
            <a:pPr lvl="0"/>
            <a:r>
              <a:rPr lang="en-US"/>
              <a:t>Click to edit Master text styles</a:t>
            </a:r>
          </a:p>
          <a:p>
            <a:pPr lvl="1"/>
            <a:r>
              <a:rPr lang="en-US"/>
              <a:t>Second level</a:t>
            </a:r>
          </a:p>
        </p:txBody>
      </p:sp>
      <p:sp>
        <p:nvSpPr>
          <p:cNvPr id="3" name="Chart Placeholder 2"/>
          <p:cNvSpPr>
            <a:spLocks noGrp="1"/>
          </p:cNvSpPr>
          <p:nvPr>
            <p:ph type="chart" sz="quarter" idx="17" hasCustomPrompt="1"/>
          </p:nvPr>
        </p:nvSpPr>
        <p:spPr>
          <a:xfrm>
            <a:off x="3482976" y="1123950"/>
            <a:ext cx="5236560" cy="3151717"/>
          </a:xfrm>
        </p:spPr>
        <p:txBody>
          <a:bodyPr anchor="ctr" anchorCtr="1"/>
          <a:lstStyle>
            <a:lvl1pPr marL="60325" indent="0" algn="ctr">
              <a:buNone/>
              <a:defRPr/>
            </a:lvl1pPr>
          </a:lstStyle>
          <a:p>
            <a:r>
              <a:rPr lang="en-US" dirty="0"/>
              <a:t>Insert Chart Here</a:t>
            </a:r>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noChangeAspect="1"/>
          </p:cNvGrpSpPr>
          <p:nvPr userDrawn="1"/>
        </p:nvGrpSpPr>
        <p:grpSpPr bwMode="auto">
          <a:xfrm>
            <a:off x="1971418" y="1600200"/>
            <a:ext cx="5394615" cy="1750814"/>
            <a:chOff x="960" y="1484"/>
            <a:chExt cx="3984" cy="1293"/>
          </a:xfrm>
        </p:grpSpPr>
        <p:pic>
          <p:nvPicPr>
            <p:cNvPr id="5" name="Picture 5" descr="Oracle Chinese"/>
            <p:cNvPicPr>
              <a:picLocks noChangeAspect="1" noChangeArrowheads="1"/>
            </p:cNvPicPr>
            <p:nvPr/>
          </p:nvPicPr>
          <p:blipFill>
            <a:blip r:embed="rId3" cstate="print">
              <a:extLst>
                <a:ext uri="{28A0092B-C50C-407E-A947-70E740481C1C}">
                  <a14:useLocalDpi xmlns:a14="http://schemas.microsoft.com/office/drawing/2010/main" val="0"/>
                </a:ext>
              </a:extLst>
            </a:blip>
            <a:srcRect t="43155"/>
            <a:stretch>
              <a:fillRect/>
            </a:stretch>
          </p:blipFill>
          <p:spPr bwMode="auto">
            <a:xfrm>
              <a:off x="960" y="2042"/>
              <a:ext cx="3984" cy="735"/>
            </a:xfrm>
            <a:prstGeom prst="rect">
              <a:avLst/>
            </a:prstGeom>
            <a:solidFill>
              <a:schemeClr val="bg1"/>
            </a:solidFill>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 y="1484"/>
              <a:ext cx="3956" cy="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6"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5288" y="4800600"/>
              <a:ext cx="1278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a:t>Click to edit text </a:t>
            </a:r>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p:grpSpPr>
        <p:pic>
          <p:nvPicPr>
            <p:cNvPr id="6"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5288" y="4800600"/>
              <a:ext cx="1278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grpSp>
        <p:nvGrpSpPr>
          <p:cNvPr id="6" name="Group 5"/>
          <p:cNvGrpSpPr/>
          <p:nvPr userDrawn="1"/>
        </p:nvGrpSpPr>
        <p:grpSpPr>
          <a:xfrm>
            <a:off x="0" y="0"/>
            <a:ext cx="9144000" cy="5143500"/>
            <a:chOff x="0" y="0"/>
            <a:chExt cx="9144000" cy="5143500"/>
          </a:xfrm>
        </p:grpSpPr>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5288" y="4800600"/>
              <a:ext cx="12787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65947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5538"/>
            <a:ext cx="7547101" cy="40639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04800" y="843281"/>
            <a:ext cx="8729147" cy="38700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504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715000" y="0"/>
            <a:ext cx="34290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a:t>Click to edit title</a:t>
            </a:r>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5715000" y="0"/>
            <a:ext cx="34290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a:t>Insert Picture Here</a:t>
            </a:r>
          </a:p>
        </p:txBody>
      </p:sp>
      <p:pic>
        <p:nvPicPr>
          <p:cNvPr id="2" name="Picture 1" descr="OJiaguwen_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157" y="253899"/>
            <a:ext cx="2148280" cy="1014984"/>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715000" y="-24964"/>
            <a:ext cx="3429000"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a:t>Click to edit title</a:t>
            </a:r>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5715000" y="-25400"/>
            <a:ext cx="34290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a:t>Insert Picture Here</a:t>
            </a:r>
          </a:p>
        </p:txBody>
      </p:sp>
      <p:pic>
        <p:nvPicPr>
          <p:cNvPr id="10" name="Picture 9" descr="OJiaguwen_wh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157" y="253899"/>
            <a:ext cx="2148280" cy="1014984"/>
          </a:xfrm>
          <a:prstGeom prst="rect">
            <a:avLst/>
          </a:prstGeom>
        </p:spPr>
      </p:pic>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219456" indent="-219456">
              <a:lnSpc>
                <a:spcPct val="120000"/>
              </a:lnSpc>
              <a:buSzPct val="90000"/>
              <a:buFont typeface="Wingdings" pitchFamily="2" charset="2"/>
              <a:buChar char="§"/>
              <a:defRPr sz="2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a:t>Click to edit text </a:t>
            </a:r>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0" y="4629150"/>
            <a:ext cx="9144000" cy="300900"/>
            <a:chOff x="0" y="4629150"/>
            <a:chExt cx="9144000" cy="300900"/>
          </a:xfrm>
        </p:grpSpPr>
        <p:grpSp>
          <p:nvGrpSpPr>
            <p:cNvPr id="10" name="Group 9"/>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pic>
          <p:nvPicPr>
            <p:cNvPr id="13" name="Picture 17" descr="OJiaguwen_redband_cl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0741"/>
            <a:stretch>
              <a:fillRect/>
            </a:stretch>
          </p:blipFill>
          <p:spPr bwMode="auto">
            <a:xfrm>
              <a:off x="7680325" y="4804570"/>
              <a:ext cx="1358900" cy="125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a:t>Click to edit text </a:t>
            </a:r>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a:t>Insert Picture Here</a:t>
            </a:r>
          </a:p>
        </p:txBody>
      </p:sp>
      <p:grpSp>
        <p:nvGrpSpPr>
          <p:cNvPr id="9" name="Group 8"/>
          <p:cNvGrpSpPr/>
          <p:nvPr userDrawn="1"/>
        </p:nvGrpSpPr>
        <p:grpSpPr>
          <a:xfrm>
            <a:off x="0" y="4629150"/>
            <a:ext cx="9144000" cy="300900"/>
            <a:chOff x="0" y="4629150"/>
            <a:chExt cx="9144000" cy="300900"/>
          </a:xfrm>
        </p:grpSpPr>
        <p:grpSp>
          <p:nvGrpSpPr>
            <p:cNvPr id="12" name="Group 11"/>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pic>
          <p:nvPicPr>
            <p:cNvPr id="13" name="Picture 17" descr="OJiaguwen_redband_cl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0741"/>
            <a:stretch>
              <a:fillRect/>
            </a:stretch>
          </p:blipFill>
          <p:spPr bwMode="auto">
            <a:xfrm>
              <a:off x="7680325" y="4804570"/>
              <a:ext cx="1358900" cy="125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a:t>CLICK TO EDIT </a:t>
            </a:r>
            <a:br>
              <a:rPr lang="en-US" dirty="0"/>
            </a:br>
            <a:r>
              <a:rPr lang="en-US" dirty="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a:t>Insert Picture Here</a:t>
            </a:r>
          </a:p>
        </p:txBody>
      </p:sp>
      <p:grpSp>
        <p:nvGrpSpPr>
          <p:cNvPr id="8" name="Group 7"/>
          <p:cNvGrpSpPr/>
          <p:nvPr userDrawn="1"/>
        </p:nvGrpSpPr>
        <p:grpSpPr>
          <a:xfrm>
            <a:off x="0" y="4629150"/>
            <a:ext cx="9144000" cy="300900"/>
            <a:chOff x="0" y="4629150"/>
            <a:chExt cx="9144000" cy="300900"/>
          </a:xfrm>
        </p:grpSpPr>
        <p:grpSp>
          <p:nvGrpSpPr>
            <p:cNvPr id="14" name="Group 13"/>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pic>
          <p:nvPicPr>
            <p:cNvPr id="16" name="Picture 17" descr="OJiaguwen_redband_cl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0741"/>
            <a:stretch>
              <a:fillRect/>
            </a:stretch>
          </p:blipFill>
          <p:spPr bwMode="auto">
            <a:xfrm>
              <a:off x="7680325" y="4804570"/>
              <a:ext cx="1358900" cy="125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a:t>Insert Picture Here</a:t>
            </a:r>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19" y="120681"/>
            <a:ext cx="8759627" cy="40639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274320" y="725731"/>
            <a:ext cx="8759627" cy="398755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Rectangle 19"/>
          <p:cNvSpPr/>
          <p:nvPr/>
        </p:nvSpPr>
        <p:spPr>
          <a:xfrm>
            <a:off x="8657296" y="4812699"/>
            <a:ext cx="356188" cy="261610"/>
          </a:xfrm>
          <a:prstGeom prst="rect">
            <a:avLst/>
          </a:prstGeom>
        </p:spPr>
        <p:txBody>
          <a:bodyPr wrap="none">
            <a:spAutoFit/>
          </a:bodyPr>
          <a:lstStyle/>
          <a:p>
            <a:pPr algn="r"/>
            <a:fld id="{6A5A4AC0-1BEC-FE47-8A68-418BE237F8CE}" type="slidenum">
              <a:rPr lang="en-US" sz="1100" smtClean="0">
                <a:solidFill>
                  <a:schemeClr val="tx1"/>
                </a:solidFill>
              </a:rPr>
              <a:pPr algn="r"/>
              <a:t>‹#›</a:t>
            </a:fld>
            <a:endParaRPr lang="en-US" sz="1100" dirty="0">
              <a:solidFill>
                <a:schemeClr val="tx1"/>
              </a:solidFill>
            </a:endParaRPr>
          </a:p>
        </p:txBody>
      </p:sp>
      <p:cxnSp>
        <p:nvCxnSpPr>
          <p:cNvPr id="7" name="Straight Connector 6"/>
          <p:cNvCxnSpPr/>
          <p:nvPr userDrawn="1"/>
        </p:nvCxnSpPr>
        <p:spPr>
          <a:xfrm>
            <a:off x="0" y="626403"/>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 id="2147483749" r:id="rId18"/>
    <p:sldLayoutId id="214748375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Optimization maintenance policies for items with their repair processes modelled by the extended Poisson processes</a:t>
            </a:r>
          </a:p>
        </p:txBody>
      </p:sp>
      <p:sp>
        <p:nvSpPr>
          <p:cNvPr id="3" name="Subtitle 2"/>
          <p:cNvSpPr>
            <a:spLocks noGrp="1"/>
          </p:cNvSpPr>
          <p:nvPr>
            <p:ph type="subTitle" idx="1"/>
          </p:nvPr>
        </p:nvSpPr>
        <p:spPr/>
        <p:txBody>
          <a:bodyPr/>
          <a:lstStyle/>
          <a:p>
            <a:endParaRPr lang="en-GB" dirty="0">
              <a:solidFill>
                <a:schemeClr val="tx1"/>
              </a:solidFill>
            </a:endParaRPr>
          </a:p>
          <a:p>
            <a:r>
              <a:rPr lang="en-GB" dirty="0" smtClean="0">
                <a:solidFill>
                  <a:schemeClr val="tx1"/>
                </a:solidFill>
              </a:rPr>
              <a:t>University of Kent</a:t>
            </a:r>
          </a:p>
          <a:p>
            <a:r>
              <a:rPr lang="en-GB" dirty="0" smtClean="0">
                <a:solidFill>
                  <a:schemeClr val="tx1"/>
                </a:solidFill>
              </a:rPr>
              <a:t>Student: Jiaqi Yin (jy236</a:t>
            </a:r>
            <a:r>
              <a:rPr lang="en-US" dirty="0" smtClean="0">
                <a:solidFill>
                  <a:schemeClr val="tx1"/>
                </a:solidFill>
              </a:rPr>
              <a:t>@kent.ac.uk)</a:t>
            </a:r>
            <a:endParaRPr lang="en-GB" dirty="0" smtClean="0">
              <a:solidFill>
                <a:schemeClr val="tx1"/>
              </a:solidFill>
            </a:endParaRPr>
          </a:p>
          <a:p>
            <a:r>
              <a:rPr lang="en-GB" dirty="0" smtClean="0">
                <a:solidFill>
                  <a:schemeClr val="tx1"/>
                </a:solidFill>
              </a:rPr>
              <a:t>Supervisor: </a:t>
            </a:r>
            <a:r>
              <a:rPr lang="en-GB" dirty="0">
                <a:solidFill>
                  <a:schemeClr val="tx1"/>
                </a:solidFill>
              </a:rPr>
              <a:t>Shaomin Wu (</a:t>
            </a:r>
            <a:r>
              <a:rPr lang="en-GB" dirty="0" smtClean="0">
                <a:solidFill>
                  <a:schemeClr val="tx1"/>
                </a:solidFill>
              </a:rPr>
              <a:t>S.M.Wu@kent.ac.uk)</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0" y="0"/>
            <a:ext cx="1071154" cy="576028"/>
          </a:xfrm>
          <a:prstGeom prst="rect">
            <a:avLst/>
          </a:prstGeom>
        </p:spPr>
      </p:pic>
    </p:spTree>
    <p:extLst>
      <p:ext uri="{BB962C8B-B14F-4D97-AF65-F5344CB8AC3E}">
        <p14:creationId xmlns:p14="http://schemas.microsoft.com/office/powerpoint/2010/main" val="3188063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5538"/>
            <a:ext cx="8486775" cy="406395"/>
          </a:xfrm>
        </p:spPr>
        <p:txBody>
          <a:bodyPr/>
          <a:lstStyle/>
          <a:p>
            <a:r>
              <a:rPr lang="en-US" dirty="0" smtClean="0"/>
              <a:t>Maintenance policy based on the turning point</a:t>
            </a:r>
            <a:endParaRPr lang="en-GB" dirty="0"/>
          </a:p>
        </p:txBody>
      </p:sp>
      <p:sp>
        <p:nvSpPr>
          <p:cNvPr id="3" name="Content Placeholder 2"/>
          <p:cNvSpPr>
            <a:spLocks noGrp="1"/>
          </p:cNvSpPr>
          <p:nvPr>
            <p:ph idx="1"/>
          </p:nvPr>
        </p:nvSpPr>
        <p:spPr/>
        <p:txBody>
          <a:bodyPr/>
          <a:lstStyle/>
          <a:p>
            <a:r>
              <a:rPr lang="en-US" dirty="0" smtClean="0"/>
              <a:t>Block replacement policy</a:t>
            </a:r>
          </a:p>
          <a:p>
            <a:pPr lvl="1"/>
            <a:r>
              <a:rPr lang="en-US" dirty="0" smtClean="0"/>
              <a:t>The expected cost is given</a:t>
            </a:r>
          </a:p>
          <a:p>
            <a:pPr lvl="1"/>
            <a:endParaRPr lang="en-US" dirty="0"/>
          </a:p>
          <a:p>
            <a:pPr lvl="1"/>
            <a:endParaRPr lang="en-US" dirty="0" smtClean="0"/>
          </a:p>
          <a:p>
            <a:pPr lvl="1"/>
            <a:r>
              <a:rPr lang="en-US" dirty="0" smtClean="0"/>
              <a:t>With the RF approximation method, it would be</a:t>
            </a:r>
          </a:p>
          <a:p>
            <a:pPr lvl="1"/>
            <a:endParaRPr lang="en-US" dirty="0"/>
          </a:p>
          <a:p>
            <a:pPr lvl="1"/>
            <a:endParaRPr lang="en-US" dirty="0" smtClean="0"/>
          </a:p>
          <a:p>
            <a:pPr lvl="1"/>
            <a:r>
              <a:rPr lang="en-US" dirty="0" smtClean="0"/>
              <a:t>Then we may get the interval of the expected cost</a:t>
            </a:r>
            <a:endParaRPr lang="en-US" dirty="0"/>
          </a:p>
        </p:txBody>
      </p:sp>
      <p:pic>
        <p:nvPicPr>
          <p:cNvPr id="4" name="Picture 3"/>
          <p:cNvPicPr>
            <a:picLocks noChangeAspect="1"/>
          </p:cNvPicPr>
          <p:nvPr/>
        </p:nvPicPr>
        <p:blipFill>
          <a:blip r:embed="rId2"/>
          <a:stretch>
            <a:fillRect/>
          </a:stretch>
        </p:blipFill>
        <p:spPr>
          <a:xfrm>
            <a:off x="2838351" y="1532629"/>
            <a:ext cx="2286198" cy="556308"/>
          </a:xfrm>
          <a:prstGeom prst="rect">
            <a:avLst/>
          </a:prstGeom>
        </p:spPr>
      </p:pic>
      <p:pic>
        <p:nvPicPr>
          <p:cNvPr id="5" name="Picture 4"/>
          <p:cNvPicPr>
            <a:picLocks noChangeAspect="1"/>
          </p:cNvPicPr>
          <p:nvPr/>
        </p:nvPicPr>
        <p:blipFill>
          <a:blip r:embed="rId3"/>
          <a:stretch>
            <a:fillRect/>
          </a:stretch>
        </p:blipFill>
        <p:spPr>
          <a:xfrm>
            <a:off x="2179137" y="2570460"/>
            <a:ext cx="4214225" cy="830652"/>
          </a:xfrm>
          <a:prstGeom prst="rect">
            <a:avLst/>
          </a:prstGeom>
        </p:spPr>
      </p:pic>
      <p:pic>
        <p:nvPicPr>
          <p:cNvPr id="7" name="Picture 6"/>
          <p:cNvPicPr>
            <a:picLocks noChangeAspect="1"/>
          </p:cNvPicPr>
          <p:nvPr/>
        </p:nvPicPr>
        <p:blipFill>
          <a:blip r:embed="rId4"/>
          <a:stretch>
            <a:fillRect/>
          </a:stretch>
        </p:blipFill>
        <p:spPr>
          <a:xfrm>
            <a:off x="2179137" y="4424287"/>
            <a:ext cx="5166808" cy="441998"/>
          </a:xfrm>
          <a:prstGeom prst="rect">
            <a:avLst/>
          </a:prstGeom>
        </p:spPr>
      </p:pic>
      <p:pic>
        <p:nvPicPr>
          <p:cNvPr id="9" name="Picture 8"/>
          <p:cNvPicPr>
            <a:picLocks noChangeAspect="1"/>
          </p:cNvPicPr>
          <p:nvPr/>
        </p:nvPicPr>
        <p:blipFill>
          <a:blip r:embed="rId5"/>
          <a:stretch>
            <a:fillRect/>
          </a:stretch>
        </p:blipFill>
        <p:spPr>
          <a:xfrm>
            <a:off x="2179137" y="3775699"/>
            <a:ext cx="5105842" cy="457240"/>
          </a:xfrm>
          <a:prstGeom prst="rect">
            <a:avLst/>
          </a:prstGeom>
        </p:spPr>
      </p:pic>
      <p:sp>
        <p:nvSpPr>
          <p:cNvPr id="10" name="Left Brace 9"/>
          <p:cNvSpPr/>
          <p:nvPr/>
        </p:nvSpPr>
        <p:spPr>
          <a:xfrm>
            <a:off x="1952625" y="3914775"/>
            <a:ext cx="142875" cy="798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5019120" y="784036"/>
                <a:ext cx="4067447"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tx1"/>
                    </a:solidFill>
                    <a:latin typeface="+mj-lt"/>
                  </a:rPr>
                  <a:t>Methods for setting parameters:</a:t>
                </a:r>
              </a:p>
              <a:p>
                <a:r>
                  <a:rPr lang="en-US" sz="2000" dirty="0" smtClean="0">
                    <a:solidFill>
                      <a:schemeClr val="tx1"/>
                    </a:solidFill>
                    <a:latin typeface="+mj-lt"/>
                  </a:rPr>
                  <a:t>The </a:t>
                </a:r>
                <a:r>
                  <a:rPr lang="en-US" sz="2000" dirty="0">
                    <a:solidFill>
                      <a:schemeClr val="tx1"/>
                    </a:solidFill>
                    <a:latin typeface="+mj-lt"/>
                  </a:rPr>
                  <a:t>bootstrap method</a:t>
                </a:r>
              </a:p>
              <a:p>
                <a:r>
                  <a:rPr lang="en-US" sz="2000" dirty="0">
                    <a:solidFill>
                      <a:schemeClr val="tx1"/>
                    </a:solidFill>
                    <a:latin typeface="+mj-lt"/>
                  </a:rPr>
                  <a:t>The </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𝛿</m:t>
                    </m:r>
                  </m:oMath>
                </a14:m>
                <a:r>
                  <a:rPr lang="en-GB" sz="2000" dirty="0">
                    <a:solidFill>
                      <a:schemeClr val="tx1"/>
                    </a:solidFill>
                    <a:latin typeface="+mj-lt"/>
                  </a:rPr>
                  <a:t>-</a:t>
                </a:r>
                <a:r>
                  <a:rPr lang="en-GB" sz="2000" dirty="0" smtClean="0">
                    <a:solidFill>
                      <a:schemeClr val="tx1"/>
                    </a:solidFill>
                    <a:latin typeface="+mj-lt"/>
                  </a:rPr>
                  <a:t>method</a:t>
                </a:r>
                <a:endParaRPr lang="en-GB" sz="2000" dirty="0">
                  <a:solidFill>
                    <a:schemeClr val="tx1"/>
                  </a:solidFill>
                  <a:latin typeface="+mj-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19120" y="784036"/>
                <a:ext cx="4067447" cy="1015663"/>
              </a:xfrm>
              <a:prstGeom prst="rect">
                <a:avLst/>
              </a:prstGeom>
              <a:blipFill>
                <a:blip r:embed="rId6"/>
                <a:stretch>
                  <a:fillRect l="-1190" t="-1765" b="-9412"/>
                </a:stretch>
              </a:blipFill>
            </p:spPr>
            <p:txBody>
              <a:bodyPr/>
              <a:lstStyle/>
              <a:p>
                <a:r>
                  <a:rPr lang="en-GB">
                    <a:noFill/>
                  </a:rPr>
                  <a:t> </a:t>
                </a:r>
              </a:p>
            </p:txBody>
          </p:sp>
        </mc:Fallback>
      </mc:AlternateContent>
    </p:spTree>
    <p:extLst>
      <p:ext uri="{BB962C8B-B14F-4D97-AF65-F5344CB8AC3E}">
        <p14:creationId xmlns:p14="http://schemas.microsoft.com/office/powerpoint/2010/main" val="407110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work</a:t>
            </a:r>
            <a:endParaRPr lang="en-GB" dirty="0"/>
          </a:p>
        </p:txBody>
      </p:sp>
      <p:sp>
        <p:nvSpPr>
          <p:cNvPr id="3" name="Content Placeholder 2"/>
          <p:cNvSpPr>
            <a:spLocks noGrp="1"/>
          </p:cNvSpPr>
          <p:nvPr>
            <p:ph idx="1"/>
          </p:nvPr>
        </p:nvSpPr>
        <p:spPr/>
        <p:txBody>
          <a:bodyPr/>
          <a:lstStyle/>
          <a:p>
            <a:r>
              <a:rPr lang="en-US" dirty="0" smtClean="0"/>
              <a:t>In this research, we discuss the GP and its extensions. The main contribution is that, we consider the turning point for such GP-like </a:t>
            </a:r>
            <a:r>
              <a:rPr lang="en-US" dirty="0" smtClean="0"/>
              <a:t>process</a:t>
            </a:r>
            <a:r>
              <a:rPr lang="en-US" altLang="zh-CN" dirty="0" smtClean="0"/>
              <a:t>es</a:t>
            </a:r>
            <a:r>
              <a:rPr lang="en-US" dirty="0" smtClean="0"/>
              <a:t> </a:t>
            </a:r>
            <a:r>
              <a:rPr lang="en-US" dirty="0" smtClean="0"/>
              <a:t>with non-monotonicity, such as the extended </a:t>
            </a:r>
            <a:r>
              <a:rPr lang="en-US" dirty="0" err="1" smtClean="0"/>
              <a:t>poisson</a:t>
            </a:r>
            <a:r>
              <a:rPr lang="en-US" dirty="0" smtClean="0"/>
              <a:t> process (EPP). Besides, we also consider the influence of the turning point to the EPP and discuss the maintenance policy based on this influence.</a:t>
            </a:r>
          </a:p>
          <a:p>
            <a:endParaRPr lang="en-US" dirty="0" smtClean="0"/>
          </a:p>
          <a:p>
            <a:r>
              <a:rPr lang="en-US" dirty="0" smtClean="0"/>
              <a:t>In this research, we only consider the case of the EPP. Therefore, we plan to deeply discuss other GP-like models with turning points, such as the doubly geometric process (DGP) in the future. Also, we will try to deeply explore the optimization of maintenance policy based on the influence of turning point.</a:t>
            </a:r>
            <a:endParaRPr lang="en-GB" dirty="0"/>
          </a:p>
        </p:txBody>
      </p:sp>
    </p:spTree>
    <p:extLst>
      <p:ext uri="{BB962C8B-B14F-4D97-AF65-F5344CB8AC3E}">
        <p14:creationId xmlns:p14="http://schemas.microsoft.com/office/powerpoint/2010/main" val="240007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F86C-AE6F-4820-9B9D-83E81B3A3877}"/>
              </a:ext>
            </a:extLst>
          </p:cNvPr>
          <p:cNvSpPr>
            <a:spLocks noGrp="1"/>
          </p:cNvSpPr>
          <p:nvPr>
            <p:ph type="title"/>
          </p:nvPr>
        </p:nvSpPr>
        <p:spPr>
          <a:xfrm>
            <a:off x="304800" y="227015"/>
            <a:ext cx="7547101" cy="406395"/>
          </a:xfrm>
        </p:spPr>
        <p:txBody>
          <a:bodyPr/>
          <a:lstStyle/>
          <a:p>
            <a:r>
              <a:rPr lang="en-GB" dirty="0" smtClean="0"/>
              <a:t>Content</a:t>
            </a:r>
            <a:endParaRPr lang="en-GB" dirty="0"/>
          </a:p>
        </p:txBody>
      </p:sp>
      <p:sp>
        <p:nvSpPr>
          <p:cNvPr id="3" name="Content Placeholder 2">
            <a:extLst>
              <a:ext uri="{FF2B5EF4-FFF2-40B4-BE49-F238E27FC236}">
                <a16:creationId xmlns:a16="http://schemas.microsoft.com/office/drawing/2014/main" id="{68D6FB6C-B2CE-4544-B4B5-930A236C2140}"/>
              </a:ext>
            </a:extLst>
          </p:cNvPr>
          <p:cNvSpPr>
            <a:spLocks noGrp="1"/>
          </p:cNvSpPr>
          <p:nvPr>
            <p:ph idx="1"/>
          </p:nvPr>
        </p:nvSpPr>
        <p:spPr/>
        <p:txBody>
          <a:bodyPr/>
          <a:lstStyle/>
          <a:p>
            <a:r>
              <a:rPr lang="en-GB" dirty="0" smtClean="0"/>
              <a:t>Introduction</a:t>
            </a:r>
          </a:p>
          <a:p>
            <a:r>
              <a:rPr lang="en-GB" dirty="0" smtClean="0"/>
              <a:t>Related work</a:t>
            </a:r>
          </a:p>
          <a:p>
            <a:r>
              <a:rPr lang="en-US" dirty="0" smtClean="0"/>
              <a:t>Turning points of a EPP</a:t>
            </a:r>
          </a:p>
          <a:p>
            <a:r>
              <a:rPr lang="en-US" dirty="0"/>
              <a:t>Influence of the turning </a:t>
            </a:r>
            <a:r>
              <a:rPr lang="en-US" dirty="0" smtClean="0"/>
              <a:t>point</a:t>
            </a:r>
          </a:p>
          <a:p>
            <a:r>
              <a:rPr lang="en-US" dirty="0" smtClean="0"/>
              <a:t>Maintenance policy based on the turning point &amp; Methods </a:t>
            </a:r>
            <a:r>
              <a:rPr lang="en-US" dirty="0"/>
              <a:t>for estimating </a:t>
            </a:r>
            <a:r>
              <a:rPr lang="en-US" dirty="0" smtClean="0"/>
              <a:t>parameters</a:t>
            </a:r>
          </a:p>
          <a:p>
            <a:r>
              <a:rPr lang="en-US" dirty="0" smtClean="0"/>
              <a:t>Summary and future work</a:t>
            </a:r>
            <a:endParaRPr lang="en-GB" dirty="0"/>
          </a:p>
        </p:txBody>
      </p:sp>
    </p:spTree>
    <p:extLst>
      <p:ext uri="{BB962C8B-B14F-4D97-AF65-F5344CB8AC3E}">
        <p14:creationId xmlns:p14="http://schemas.microsoft.com/office/powerpoint/2010/main" val="259536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F86C-AE6F-4820-9B9D-83E81B3A3877}"/>
              </a:ext>
            </a:extLst>
          </p:cNvPr>
          <p:cNvSpPr>
            <a:spLocks noGrp="1"/>
          </p:cNvSpPr>
          <p:nvPr>
            <p:ph type="title"/>
          </p:nvPr>
        </p:nvSpPr>
        <p:spPr>
          <a:xfrm>
            <a:off x="304800" y="227015"/>
            <a:ext cx="7547101" cy="406395"/>
          </a:xfrm>
        </p:spPr>
        <p:txBody>
          <a:bodyPr/>
          <a:lstStyle/>
          <a:p>
            <a:r>
              <a:rPr lang="en-GB" dirty="0" smtClean="0"/>
              <a:t>Introduction</a:t>
            </a:r>
            <a:endParaRPr lang="en-GB" dirty="0"/>
          </a:p>
        </p:txBody>
      </p:sp>
      <p:sp>
        <p:nvSpPr>
          <p:cNvPr id="3" name="Content Placeholder 2">
            <a:extLst>
              <a:ext uri="{FF2B5EF4-FFF2-40B4-BE49-F238E27FC236}">
                <a16:creationId xmlns:a16="http://schemas.microsoft.com/office/drawing/2014/main" id="{68D6FB6C-B2CE-4544-B4B5-930A236C2140}"/>
              </a:ext>
            </a:extLst>
          </p:cNvPr>
          <p:cNvSpPr>
            <a:spLocks noGrp="1"/>
          </p:cNvSpPr>
          <p:nvPr>
            <p:ph idx="1"/>
          </p:nvPr>
        </p:nvSpPr>
        <p:spPr/>
        <p:txBody>
          <a:bodyPr/>
          <a:lstStyle/>
          <a:p>
            <a:r>
              <a:rPr lang="en-GB" dirty="0"/>
              <a:t>Maintenance policies aim to retain a higher operation efficiency and the economical savings. In order to design a maintenance policy for a system, it is important to understand how a system ages over time and how the maintenance action affects its </a:t>
            </a:r>
            <a:r>
              <a:rPr lang="en-GB" dirty="0" smtClean="0"/>
              <a:t>state.</a:t>
            </a:r>
          </a:p>
          <a:p>
            <a:endParaRPr lang="en-GB" dirty="0"/>
          </a:p>
          <a:p>
            <a:r>
              <a:rPr lang="en-GB" dirty="0" smtClean="0"/>
              <a:t>In our daily life, we may meet these situations:</a:t>
            </a:r>
          </a:p>
          <a:p>
            <a:pPr lvl="1"/>
            <a:r>
              <a:rPr lang="en-GB" dirty="0" smtClean="0"/>
              <a:t>With the usage of a car over time, it needs to be repaired more and more frequently, or it is easier to </a:t>
            </a:r>
            <a:r>
              <a:rPr lang="en-GB" dirty="0" smtClean="0"/>
              <a:t>fin</a:t>
            </a:r>
            <a:r>
              <a:rPr lang="en-US" altLang="zh-CN" dirty="0" smtClean="0"/>
              <a:t>d</a:t>
            </a:r>
            <a:r>
              <a:rPr lang="en-GB" dirty="0" smtClean="0"/>
              <a:t> </a:t>
            </a:r>
            <a:r>
              <a:rPr lang="en-GB" dirty="0" smtClean="0"/>
              <a:t>some failures with each regular </a:t>
            </a:r>
            <a:r>
              <a:rPr lang="en-US" altLang="zh-CN" dirty="0" smtClean="0"/>
              <a:t>inspection.</a:t>
            </a:r>
          </a:p>
          <a:p>
            <a:pPr lvl="1"/>
            <a:r>
              <a:rPr lang="en-US" dirty="0" smtClean="0"/>
              <a:t>When a baby grows to a child and to a </a:t>
            </a:r>
            <a:r>
              <a:rPr lang="en-GB" dirty="0" smtClean="0"/>
              <a:t>teenager, his immunity becomes stronger and stronger. But if he becomes older and older, his immunity declines and it is easy to catch a cold.</a:t>
            </a:r>
            <a:endParaRPr lang="en-GB" dirty="0"/>
          </a:p>
        </p:txBody>
      </p:sp>
    </p:spTree>
    <p:extLst>
      <p:ext uri="{BB962C8B-B14F-4D97-AF65-F5344CB8AC3E}">
        <p14:creationId xmlns:p14="http://schemas.microsoft.com/office/powerpoint/2010/main" val="204604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5" name="Content Placeholder 2">
            <a:extLst>
              <a:ext uri="{FF2B5EF4-FFF2-40B4-BE49-F238E27FC236}">
                <a16:creationId xmlns:a16="http://schemas.microsoft.com/office/drawing/2014/main" id="{68D6FB6C-B2CE-4544-B4B5-930A236C2140}"/>
              </a:ext>
            </a:extLst>
          </p:cNvPr>
          <p:cNvSpPr txBox="1">
            <a:spLocks/>
          </p:cNvSpPr>
          <p:nvPr/>
        </p:nvSpPr>
        <p:spPr>
          <a:xfrm>
            <a:off x="130108" y="756476"/>
            <a:ext cx="8550066" cy="3870006"/>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For a system, a </a:t>
            </a:r>
            <a:r>
              <a:rPr lang="en-GB" dirty="0"/>
              <a:t>common problem which we may meet in the real world is that, with the number of maintenance and the increase of age, times between failures </a:t>
            </a:r>
            <a:r>
              <a:rPr lang="en-GB" dirty="0" smtClean="0"/>
              <a:t>of </a:t>
            </a:r>
            <a:r>
              <a:rPr lang="en-GB" dirty="0"/>
              <a:t>systems become shorter and shorter, while the repair time becomes longer and longer.</a:t>
            </a:r>
          </a:p>
          <a:p>
            <a:endParaRPr lang="en-GB" dirty="0" smtClean="0"/>
          </a:p>
          <a:p>
            <a:r>
              <a:rPr lang="en-GB" dirty="0" smtClean="0"/>
              <a:t>This </a:t>
            </a:r>
            <a:r>
              <a:rPr lang="en-GB" dirty="0" smtClean="0"/>
              <a:t>phenomenon can be modelled by </a:t>
            </a:r>
            <a:r>
              <a:rPr lang="en-GB" b="1" dirty="0" smtClean="0"/>
              <a:t>the geometric process (GP)</a:t>
            </a:r>
            <a:endParaRPr lang="en-GB" b="1"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B1B6CF2-13C9-405E-97DA-34CF26F4ADAF}"/>
                  </a:ext>
                </a:extLst>
              </p:cNvPr>
              <p:cNvSpPr txBox="1">
                <a:spLocks/>
              </p:cNvSpPr>
              <p:nvPr/>
            </p:nvSpPr>
            <p:spPr>
              <a:xfrm>
                <a:off x="304800" y="2937567"/>
                <a:ext cx="8099659" cy="1914350"/>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latin typeface="Cambria Math" panose="02040503050406030204" pitchFamily="18" charset="0"/>
                    <a:ea typeface="Cambria Math" panose="02040503050406030204" pitchFamily="18" charset="0"/>
                  </a:rPr>
                  <a:t>Definition 1</a:t>
                </a:r>
              </a:p>
              <a:p>
                <a:r>
                  <a:rPr lang="en-GB" i="1" dirty="0">
                    <a:latin typeface="Cambria Math" panose="02040503050406030204" pitchFamily="18" charset="0"/>
                    <a:ea typeface="Cambria Math" panose="02040503050406030204" pitchFamily="18" charset="0"/>
                  </a:rPr>
                  <a:t>Given a sequence of non-negative random variables  </a:t>
                </a:r>
                <a14:m>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𝑋</m:t>
                        </m:r>
                      </m:e>
                      <m:sub>
                        <m:r>
                          <a:rPr lang="en-GB" i="1" smtClean="0">
                            <a:latin typeface="Cambria Math" panose="02040503050406030204" pitchFamily="18" charset="0"/>
                            <a:ea typeface="Cambria Math" panose="02040503050406030204" pitchFamily="18" charset="0"/>
                          </a:rPr>
                          <m:t>𝑛</m:t>
                        </m:r>
                      </m:sub>
                    </m:sSub>
                    <m:r>
                      <a:rPr lang="en-GB" i="1" smtClean="0">
                        <a:latin typeface="Cambria Math" panose="02040503050406030204" pitchFamily="18" charset="0"/>
                        <a:ea typeface="Cambria Math" panose="02040503050406030204" pitchFamily="18" charset="0"/>
                      </a:rPr>
                      <m:t>, </m:t>
                    </m:r>
                    <m:r>
                      <a:rPr lang="en-GB" i="1" smtClean="0">
                        <a:latin typeface="Cambria Math" panose="02040503050406030204" pitchFamily="18" charset="0"/>
                        <a:ea typeface="Cambria Math" panose="02040503050406030204" pitchFamily="18" charset="0"/>
                      </a:rPr>
                      <m:t>𝑛</m:t>
                    </m:r>
                    <m:r>
                      <a:rPr lang="en-GB" i="1" smtClean="0">
                        <a:latin typeface="Cambria Math" panose="02040503050406030204" pitchFamily="18" charset="0"/>
                        <a:ea typeface="Cambria Math" panose="02040503050406030204" pitchFamily="18" charset="0"/>
                      </a:rPr>
                      <m:t>=1,2,…}</m:t>
                    </m:r>
                  </m:oMath>
                </a14:m>
                <a:r>
                  <a:rPr lang="en-GB" i="1" dirty="0">
                    <a:latin typeface="Cambria Math" panose="02040503050406030204" pitchFamily="18" charset="0"/>
                    <a:ea typeface="Cambria Math" panose="02040503050406030204" pitchFamily="18" charset="0"/>
                  </a:rPr>
                  <a:t> ,if they are independent and the </a:t>
                </a:r>
                <a:r>
                  <a:rPr lang="en-GB" i="1" dirty="0" err="1">
                    <a:latin typeface="Cambria Math" panose="02040503050406030204" pitchFamily="18" charset="0"/>
                    <a:ea typeface="Cambria Math" panose="02040503050406030204" pitchFamily="18" charset="0"/>
                  </a:rPr>
                  <a:t>cdf</a:t>
                </a:r>
                <a:r>
                  <a:rPr lang="en-GB" i="1" dirty="0">
                    <a:latin typeface="Cambria Math" panose="02040503050406030204" pitchFamily="18" charset="0"/>
                    <a:ea typeface="Cambria Math" panose="02040503050406030204" pitchFamily="18" charset="0"/>
                  </a:rPr>
                  <a:t> of   </a:t>
                </a: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𝑋</m:t>
                        </m:r>
                      </m:e>
                      <m:sub>
                        <m:r>
                          <a:rPr lang="en-GB" i="1" smtClean="0">
                            <a:latin typeface="Cambria Math" panose="02040503050406030204" pitchFamily="18" charset="0"/>
                            <a:ea typeface="Cambria Math" panose="02040503050406030204" pitchFamily="18" charset="0"/>
                          </a:rPr>
                          <m:t>𝑛</m:t>
                        </m:r>
                      </m:sub>
                    </m:sSub>
                  </m:oMath>
                </a14:m>
                <a:r>
                  <a:rPr lang="en-GB" i="1" dirty="0">
                    <a:latin typeface="Cambria Math" panose="02040503050406030204" pitchFamily="18" charset="0"/>
                    <a:ea typeface="Cambria Math" panose="02040503050406030204" pitchFamily="18" charset="0"/>
                  </a:rPr>
                  <a:t> is given by </a:t>
                </a:r>
                <a14:m>
                  <m:oMath xmlns:m="http://schemas.openxmlformats.org/officeDocument/2006/math">
                    <m:r>
                      <a:rPr lang="en-GB" i="1" smtClean="0">
                        <a:latin typeface="Cambria Math" panose="02040503050406030204" pitchFamily="18" charset="0"/>
                        <a:ea typeface="Cambria Math" panose="02040503050406030204" pitchFamily="18" charset="0"/>
                      </a:rPr>
                      <m:t>𝐹</m:t>
                    </m:r>
                    <m:r>
                      <a:rPr lang="en-GB" i="1" smtClean="0">
                        <a:latin typeface="Cambria Math" panose="02040503050406030204" pitchFamily="18" charset="0"/>
                        <a:ea typeface="Cambria Math" panose="02040503050406030204" pitchFamily="18" charset="0"/>
                      </a:rPr>
                      <m:t>(</m:t>
                    </m:r>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𝑎</m:t>
                        </m:r>
                      </m:e>
                      <m:sup>
                        <m:r>
                          <a:rPr lang="en-GB" i="1" smtClean="0">
                            <a:latin typeface="Cambria Math" panose="02040503050406030204" pitchFamily="18" charset="0"/>
                            <a:ea typeface="Cambria Math" panose="02040503050406030204" pitchFamily="18" charset="0"/>
                          </a:rPr>
                          <m:t>𝑛</m:t>
                        </m:r>
                        <m:r>
                          <a:rPr lang="en-GB" i="1" smtClean="0">
                            <a:latin typeface="Cambria Math" panose="02040503050406030204" pitchFamily="18" charset="0"/>
                            <a:ea typeface="Cambria Math" panose="02040503050406030204" pitchFamily="18" charset="0"/>
                          </a:rPr>
                          <m:t>−1</m:t>
                        </m:r>
                      </m:sup>
                    </m:sSup>
                    <m:r>
                      <a:rPr lang="en-GB" i="1" smtClean="0">
                        <a:latin typeface="Cambria Math" panose="02040503050406030204" pitchFamily="18" charset="0"/>
                        <a:ea typeface="Cambria Math" panose="02040503050406030204" pitchFamily="18" charset="0"/>
                      </a:rPr>
                      <m:t>𝑥</m:t>
                    </m:r>
                    <m:r>
                      <a:rPr lang="en-GB" i="1" smtClean="0">
                        <a:latin typeface="Cambria Math" panose="02040503050406030204" pitchFamily="18" charset="0"/>
                        <a:ea typeface="Cambria Math" panose="02040503050406030204" pitchFamily="18" charset="0"/>
                      </a:rPr>
                      <m:t>)</m:t>
                    </m:r>
                  </m:oMath>
                </a14:m>
                <a:r>
                  <a:rPr lang="en-GB" i="1" dirty="0">
                    <a:latin typeface="Cambria Math" panose="02040503050406030204" pitchFamily="18" charset="0"/>
                    <a:ea typeface="Cambria Math" panose="02040503050406030204" pitchFamily="18" charset="0"/>
                  </a:rPr>
                  <a:t> for n =1,2,… where </a:t>
                </a:r>
                <a14:m>
                  <m:oMath xmlns:m="http://schemas.openxmlformats.org/officeDocument/2006/math">
                    <m:r>
                      <a:rPr lang="en-GB" i="1" smtClean="0">
                        <a:latin typeface="Cambria Math" panose="02040503050406030204" pitchFamily="18" charset="0"/>
                        <a:ea typeface="Cambria Math" panose="02040503050406030204" pitchFamily="18" charset="0"/>
                      </a:rPr>
                      <m:t>𝑎</m:t>
                    </m:r>
                  </m:oMath>
                </a14:m>
                <a:r>
                  <a:rPr lang="en-GB" i="1" dirty="0">
                    <a:latin typeface="Cambria Math" panose="02040503050406030204" pitchFamily="18" charset="0"/>
                    <a:ea typeface="Cambria Math" panose="02040503050406030204" pitchFamily="18" charset="0"/>
                  </a:rPr>
                  <a:t> is a positive constant, then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𝑋</m:t>
                        </m:r>
                      </m:e>
                      <m:sub>
                        <m:r>
                          <a:rPr lang="en-GB" i="1">
                            <a:latin typeface="Cambria Math" panose="02040503050406030204" pitchFamily="18" charset="0"/>
                            <a:ea typeface="Cambria Math" panose="02040503050406030204" pitchFamily="18" charset="0"/>
                          </a:rPr>
                          <m:t>𝑛</m:t>
                        </m:r>
                      </m:sub>
                    </m:sSub>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=1,2,…}</m:t>
                    </m:r>
                  </m:oMath>
                </a14:m>
                <a:r>
                  <a:rPr lang="en-GB" i="1" dirty="0">
                    <a:latin typeface="Cambria Math" panose="02040503050406030204" pitchFamily="18" charset="0"/>
                    <a:ea typeface="Cambria Math" panose="02040503050406030204" pitchFamily="18" charset="0"/>
                  </a:rPr>
                  <a:t> is called a geometric process (GP).</a:t>
                </a:r>
              </a:p>
            </p:txBody>
          </p:sp>
        </mc:Choice>
        <mc:Fallback xmlns="">
          <p:sp>
            <p:nvSpPr>
              <p:cNvPr id="7" name="Content Placeholder 2">
                <a:extLst>
                  <a:ext uri="{FF2B5EF4-FFF2-40B4-BE49-F238E27FC236}">
                    <a16:creationId xmlns:a16="http://schemas.microsoft.com/office/drawing/2014/main" id="{BB1B6CF2-13C9-405E-97DA-34CF26F4ADAF}"/>
                  </a:ext>
                </a:extLst>
              </p:cNvPr>
              <p:cNvSpPr txBox="1">
                <a:spLocks noRot="1" noChangeAspect="1" noMove="1" noResize="1" noEditPoints="1" noAdjustHandles="1" noChangeArrowheads="1" noChangeShapeType="1" noTextEdit="1"/>
              </p:cNvSpPr>
              <p:nvPr/>
            </p:nvSpPr>
            <p:spPr>
              <a:xfrm>
                <a:off x="304800" y="2937567"/>
                <a:ext cx="8099659" cy="1914350"/>
              </a:xfrm>
              <a:prstGeom prst="rect">
                <a:avLst/>
              </a:prstGeom>
              <a:blipFill>
                <a:blip r:embed="rId2"/>
                <a:stretch>
                  <a:fillRect l="-525" t="-943" r="-1275"/>
                </a:stretch>
              </a:blipFill>
            </p:spPr>
            <p:txBody>
              <a:bodyPr/>
              <a:lstStyle/>
              <a:p>
                <a:r>
                  <a:rPr lang="en-GB">
                    <a:noFill/>
                  </a:rPr>
                  <a:t> </a:t>
                </a:r>
              </a:p>
            </p:txBody>
          </p:sp>
        </mc:Fallback>
      </mc:AlternateContent>
    </p:spTree>
    <p:extLst>
      <p:ext uri="{BB962C8B-B14F-4D97-AF65-F5344CB8AC3E}">
        <p14:creationId xmlns:p14="http://schemas.microsoft.com/office/powerpoint/2010/main" val="90454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F14F-222F-4371-9C2F-84396287977E}"/>
              </a:ext>
            </a:extLst>
          </p:cNvPr>
          <p:cNvSpPr>
            <a:spLocks noGrp="1"/>
          </p:cNvSpPr>
          <p:nvPr>
            <p:ph type="title"/>
          </p:nvPr>
        </p:nvSpPr>
        <p:spPr/>
        <p:txBody>
          <a:bodyPr/>
          <a:lstStyle/>
          <a:p>
            <a:r>
              <a:rPr lang="en-GB" dirty="0" smtClean="0"/>
              <a:t>Related work</a:t>
            </a:r>
            <a:endParaRPr lang="en-GB" dirty="0"/>
          </a:p>
        </p:txBody>
      </p:sp>
      <p:sp>
        <p:nvSpPr>
          <p:cNvPr id="3" name="Content Placeholder 2">
            <a:extLst>
              <a:ext uri="{FF2B5EF4-FFF2-40B4-BE49-F238E27FC236}">
                <a16:creationId xmlns:a16="http://schemas.microsoft.com/office/drawing/2014/main" id="{345FCE34-F69E-46FD-BB5B-F133A27ADFB6}"/>
              </a:ext>
            </a:extLst>
          </p:cNvPr>
          <p:cNvSpPr>
            <a:spLocks noGrp="1"/>
          </p:cNvSpPr>
          <p:nvPr>
            <p:ph idx="1"/>
          </p:nvPr>
        </p:nvSpPr>
        <p:spPr>
          <a:xfrm>
            <a:off x="304800" y="777020"/>
            <a:ext cx="8729147" cy="3870006"/>
          </a:xfrm>
        </p:spPr>
        <p:txBody>
          <a:bodyPr/>
          <a:lstStyle/>
          <a:p>
            <a:r>
              <a:rPr lang="en-GB" dirty="0"/>
              <a:t>A GP can describe the failure intensity of a system which is stochastically increasing or decreasing. It can only describe one of the three stages in the Bathtub curve, but not two continuous stages</a:t>
            </a:r>
          </a:p>
          <a:p>
            <a:endParaRPr lang="en-GB" dirty="0"/>
          </a:p>
          <a:p>
            <a:endParaRPr lang="en-GB" dirty="0"/>
          </a:p>
          <a:p>
            <a:endParaRPr lang="en-GB" dirty="0"/>
          </a:p>
          <a:p>
            <a:endParaRPr lang="en-GB" kern="0" dirty="0"/>
          </a:p>
          <a:p>
            <a:endParaRPr lang="en-GB" kern="0" dirty="0"/>
          </a:p>
          <a:p>
            <a:pPr marL="60325" indent="0">
              <a:buNone/>
            </a:pPr>
            <a:endParaRPr lang="en-GB" kern="0" dirty="0"/>
          </a:p>
          <a:p>
            <a:pPr marL="60325" indent="0">
              <a:buNone/>
            </a:pPr>
            <a:endParaRPr lang="en-GB" kern="0" dirty="0" smtClean="0"/>
          </a:p>
          <a:p>
            <a:r>
              <a:rPr lang="en-GB" kern="0" dirty="0" smtClean="0"/>
              <a:t>A </a:t>
            </a:r>
            <a:r>
              <a:rPr lang="en-GB" kern="0" dirty="0"/>
              <a:t>GP has an infinite first moment when it is stochastically decreasing. Thus, a GP can not be applied for some conditions.</a:t>
            </a:r>
          </a:p>
          <a:p>
            <a:endParaRPr lang="en-GB" dirty="0"/>
          </a:p>
        </p:txBody>
      </p:sp>
      <p:pic>
        <p:nvPicPr>
          <p:cNvPr id="8" name="Picture 7"/>
          <p:cNvPicPr>
            <a:picLocks noChangeAspect="1"/>
          </p:cNvPicPr>
          <p:nvPr/>
        </p:nvPicPr>
        <p:blipFill>
          <a:blip r:embed="rId3"/>
          <a:stretch>
            <a:fillRect/>
          </a:stretch>
        </p:blipFill>
        <p:spPr>
          <a:xfrm>
            <a:off x="1804581" y="1842574"/>
            <a:ext cx="4953271" cy="2597447"/>
          </a:xfrm>
          <a:prstGeom prst="rect">
            <a:avLst/>
          </a:prstGeom>
        </p:spPr>
      </p:pic>
      <p:sp>
        <p:nvSpPr>
          <p:cNvPr id="4" name="TextBox 3"/>
          <p:cNvSpPr txBox="1"/>
          <p:nvPr/>
        </p:nvSpPr>
        <p:spPr>
          <a:xfrm>
            <a:off x="2604654" y="2119746"/>
            <a:ext cx="1073727" cy="400110"/>
          </a:xfrm>
          <a:prstGeom prst="rect">
            <a:avLst/>
          </a:prstGeom>
          <a:noFill/>
        </p:spPr>
        <p:txBody>
          <a:bodyPr wrap="square" rtlCol="0">
            <a:spAutoFit/>
          </a:bodyPr>
          <a:lstStyle/>
          <a:p>
            <a:r>
              <a:rPr lang="en-US" sz="2000" dirty="0" smtClean="0">
                <a:solidFill>
                  <a:schemeClr val="tx2"/>
                </a:solidFill>
              </a:rPr>
              <a:t>(baby)</a:t>
            </a:r>
            <a:endParaRPr lang="en-GB" sz="2000" dirty="0" err="1" smtClean="0">
              <a:solidFill>
                <a:schemeClr val="tx2"/>
              </a:solidFill>
            </a:endParaRPr>
          </a:p>
        </p:txBody>
      </p:sp>
      <p:sp>
        <p:nvSpPr>
          <p:cNvPr id="6" name="TextBox 5"/>
          <p:cNvSpPr txBox="1"/>
          <p:nvPr/>
        </p:nvSpPr>
        <p:spPr>
          <a:xfrm>
            <a:off x="3782249" y="2119746"/>
            <a:ext cx="1392410" cy="400110"/>
          </a:xfrm>
          <a:prstGeom prst="rect">
            <a:avLst/>
          </a:prstGeom>
          <a:noFill/>
        </p:spPr>
        <p:txBody>
          <a:bodyPr wrap="square" rtlCol="0">
            <a:spAutoFit/>
          </a:bodyPr>
          <a:lstStyle/>
          <a:p>
            <a:r>
              <a:rPr lang="en-US" sz="2000" dirty="0" smtClean="0">
                <a:solidFill>
                  <a:schemeClr val="tx2"/>
                </a:solidFill>
              </a:rPr>
              <a:t>(teenager)</a:t>
            </a:r>
            <a:endParaRPr lang="en-GB" sz="2000" dirty="0" err="1" smtClean="0">
              <a:solidFill>
                <a:schemeClr val="tx2"/>
              </a:solidFill>
            </a:endParaRPr>
          </a:p>
        </p:txBody>
      </p:sp>
      <p:sp>
        <p:nvSpPr>
          <p:cNvPr id="7" name="TextBox 6"/>
          <p:cNvSpPr txBox="1"/>
          <p:nvPr/>
        </p:nvSpPr>
        <p:spPr>
          <a:xfrm>
            <a:off x="5136822" y="2119746"/>
            <a:ext cx="1392410" cy="400110"/>
          </a:xfrm>
          <a:prstGeom prst="rect">
            <a:avLst/>
          </a:prstGeom>
          <a:noFill/>
        </p:spPr>
        <p:txBody>
          <a:bodyPr wrap="square" rtlCol="0">
            <a:spAutoFit/>
          </a:bodyPr>
          <a:lstStyle/>
          <a:p>
            <a:r>
              <a:rPr lang="en-US" sz="2000" dirty="0" smtClean="0">
                <a:solidFill>
                  <a:schemeClr val="tx2"/>
                </a:solidFill>
              </a:rPr>
              <a:t>(</a:t>
            </a:r>
            <a:r>
              <a:rPr lang="en-GB" sz="2000" dirty="0" smtClean="0">
                <a:solidFill>
                  <a:schemeClr val="tx2"/>
                </a:solidFill>
              </a:rPr>
              <a:t>the elder</a:t>
            </a:r>
            <a:r>
              <a:rPr lang="en-US" sz="2000" dirty="0" smtClean="0">
                <a:solidFill>
                  <a:schemeClr val="tx2"/>
                </a:solidFill>
              </a:rPr>
              <a:t>)</a:t>
            </a:r>
            <a:endParaRPr lang="en-GB" sz="2000" dirty="0" err="1" smtClean="0">
              <a:solidFill>
                <a:schemeClr val="tx2"/>
              </a:solidFill>
            </a:endParaRPr>
          </a:p>
        </p:txBody>
      </p:sp>
    </p:spTree>
    <p:extLst>
      <p:ext uri="{BB962C8B-B14F-4D97-AF65-F5344CB8AC3E}">
        <p14:creationId xmlns:p14="http://schemas.microsoft.com/office/powerpoint/2010/main" val="269419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F12D-C327-4199-83BA-120A5235A5E1}"/>
              </a:ext>
            </a:extLst>
          </p:cNvPr>
          <p:cNvSpPr>
            <a:spLocks noGrp="1"/>
          </p:cNvSpPr>
          <p:nvPr>
            <p:ph type="title"/>
          </p:nvPr>
        </p:nvSpPr>
        <p:spPr/>
        <p:txBody>
          <a:bodyPr/>
          <a:lstStyle/>
          <a:p>
            <a:r>
              <a:rPr lang="en-GB" dirty="0" smtClean="0"/>
              <a:t>Related work</a:t>
            </a:r>
            <a:endParaRPr lang="en-GB" dirty="0"/>
          </a:p>
        </p:txBody>
      </p:sp>
      <p:sp>
        <p:nvSpPr>
          <p:cNvPr id="3" name="Content Placeholder 2">
            <a:extLst>
              <a:ext uri="{FF2B5EF4-FFF2-40B4-BE49-F238E27FC236}">
                <a16:creationId xmlns:a16="http://schemas.microsoft.com/office/drawing/2014/main" id="{6516CDBA-D12F-48B1-8CE3-61026848EFD4}"/>
              </a:ext>
            </a:extLst>
          </p:cNvPr>
          <p:cNvSpPr>
            <a:spLocks noGrp="1"/>
          </p:cNvSpPr>
          <p:nvPr>
            <p:ph idx="1"/>
          </p:nvPr>
        </p:nvSpPr>
        <p:spPr>
          <a:xfrm>
            <a:off x="304800" y="651933"/>
            <a:ext cx="8729147" cy="3870006"/>
          </a:xfrm>
        </p:spPr>
        <p:txBody>
          <a:bodyPr/>
          <a:lstStyle/>
          <a:p>
            <a:r>
              <a:rPr lang="en-GB" dirty="0" smtClean="0"/>
              <a:t>To solve this problem, GP has been developed and it has several extensions</a:t>
            </a:r>
          </a:p>
          <a:p>
            <a:endParaRPr lang="en-GB" dirty="0"/>
          </a:p>
          <a:p>
            <a:endParaRPr lang="en-GB" dirty="0" smtClean="0"/>
          </a:p>
          <a:p>
            <a:endParaRPr lang="en-GB" dirty="0"/>
          </a:p>
          <a:p>
            <a:endParaRPr lang="en-GB" dirty="0" smtClean="0"/>
          </a:p>
          <a:p>
            <a:endParaRPr lang="en-GB" dirty="0"/>
          </a:p>
          <a:p>
            <a:endParaRPr lang="en-GB" dirty="0" smtClean="0"/>
          </a:p>
        </p:txBody>
      </p:sp>
      <p:pic>
        <p:nvPicPr>
          <p:cNvPr id="4" name="Picture 3"/>
          <p:cNvPicPr>
            <a:picLocks noChangeAspect="1"/>
          </p:cNvPicPr>
          <p:nvPr/>
        </p:nvPicPr>
        <p:blipFill>
          <a:blip r:embed="rId2"/>
          <a:stretch>
            <a:fillRect/>
          </a:stretch>
        </p:blipFill>
        <p:spPr>
          <a:xfrm>
            <a:off x="961805" y="1269250"/>
            <a:ext cx="7415131" cy="2084711"/>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B1B6CF2-13C9-405E-97DA-34CF26F4ADAF}"/>
                  </a:ext>
                </a:extLst>
              </p:cNvPr>
              <p:cNvSpPr txBox="1">
                <a:spLocks/>
              </p:cNvSpPr>
              <p:nvPr/>
            </p:nvSpPr>
            <p:spPr>
              <a:xfrm>
                <a:off x="304800" y="3334911"/>
                <a:ext cx="8613913" cy="1751967"/>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smtClean="0">
                    <a:latin typeface="Cambria Math" panose="02040503050406030204" pitchFamily="18" charset="0"/>
                    <a:ea typeface="Cambria Math" panose="02040503050406030204" pitchFamily="18" charset="0"/>
                  </a:rPr>
                  <a:t>Definition </a:t>
                </a:r>
                <a:r>
                  <a:rPr lang="en-US" altLang="zh-CN" dirty="0" smtClean="0">
                    <a:latin typeface="Cambria Math" panose="02040503050406030204" pitchFamily="18" charset="0"/>
                    <a:ea typeface="Cambria Math" panose="02040503050406030204" pitchFamily="18" charset="0"/>
                  </a:rPr>
                  <a:t>2</a:t>
                </a:r>
                <a:endParaRPr lang="en-GB" dirty="0">
                  <a:latin typeface="Cambria Math" panose="02040503050406030204" pitchFamily="18" charset="0"/>
                  <a:ea typeface="Cambria Math" panose="02040503050406030204" pitchFamily="18" charset="0"/>
                </a:endParaRPr>
              </a:p>
              <a:p>
                <a:r>
                  <a:rPr lang="en-GB" i="1" dirty="0">
                    <a:latin typeface="Cambria Math" panose="02040503050406030204" pitchFamily="18" charset="0"/>
                    <a:ea typeface="Cambria Math" panose="02040503050406030204" pitchFamily="18" charset="0"/>
                  </a:rPr>
                  <a:t>Given a sequence of non-negative random variables  </a:t>
                </a:r>
                <a14:m>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𝑋</m:t>
                        </m:r>
                      </m:e>
                      <m:sub>
                        <m:r>
                          <m:rPr>
                            <m:sty m:val="p"/>
                          </m:rPr>
                          <a:rPr lang="en-US" altLang="zh-CN" i="1">
                            <a:latin typeface="Cambria Math" panose="02040503050406030204" pitchFamily="18" charset="0"/>
                            <a:ea typeface="Cambria Math" panose="02040503050406030204" pitchFamily="18" charset="0"/>
                          </a:rPr>
                          <m:t>k</m:t>
                        </m:r>
                      </m:sub>
                    </m:sSub>
                    <m:r>
                      <a:rPr lang="en-GB"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r>
                      <a:rPr lang="en-GB" i="1" smtClean="0">
                        <a:latin typeface="Cambria Math" panose="02040503050406030204" pitchFamily="18" charset="0"/>
                        <a:ea typeface="Cambria Math" panose="02040503050406030204" pitchFamily="18" charset="0"/>
                      </a:rPr>
                      <m:t>=1,2,…}</m:t>
                    </m:r>
                  </m:oMath>
                </a14:m>
                <a:r>
                  <a:rPr lang="en-GB" i="1" dirty="0">
                    <a:latin typeface="Cambria Math" panose="02040503050406030204" pitchFamily="18" charset="0"/>
                    <a:ea typeface="Cambria Math" panose="02040503050406030204" pitchFamily="18" charset="0"/>
                  </a:rPr>
                  <a:t> ,if they are independent and the </a:t>
                </a:r>
                <a:r>
                  <a:rPr lang="en-GB" i="1" dirty="0" err="1">
                    <a:latin typeface="Cambria Math" panose="02040503050406030204" pitchFamily="18" charset="0"/>
                    <a:ea typeface="Cambria Math" panose="02040503050406030204" pitchFamily="18" charset="0"/>
                  </a:rPr>
                  <a:t>cdf</a:t>
                </a:r>
                <a:r>
                  <a:rPr lang="en-GB" i="1" dirty="0">
                    <a:latin typeface="Cambria Math" panose="02040503050406030204" pitchFamily="18" charset="0"/>
                    <a:ea typeface="Cambria Math" panose="02040503050406030204" pitchFamily="18" charset="0"/>
                  </a:rPr>
                  <a:t> of   </a:t>
                </a: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𝑘</m:t>
                        </m:r>
                      </m:sub>
                    </m:sSub>
                  </m:oMath>
                </a14:m>
                <a:r>
                  <a:rPr lang="en-GB" i="1" dirty="0">
                    <a:latin typeface="Cambria Math" panose="02040503050406030204" pitchFamily="18" charset="0"/>
                    <a:ea typeface="Cambria Math" panose="02040503050406030204" pitchFamily="18" charset="0"/>
                  </a:rPr>
                  <a:t> is given by </a:t>
                </a:r>
                <a14:m>
                  <m:oMath xmlns:m="http://schemas.openxmlformats.org/officeDocument/2006/math">
                    <m:r>
                      <a:rPr lang="en-GB" i="1" smtClean="0">
                        <a:latin typeface="Cambria Math" panose="02040503050406030204" pitchFamily="18" charset="0"/>
                        <a:ea typeface="Cambria Math" panose="02040503050406030204" pitchFamily="18" charset="0"/>
                      </a:rPr>
                      <m:t>𝐹</m:t>
                    </m:r>
                    <m:r>
                      <a:rPr lang="en-GB"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𝛼</m:t>
                    </m:r>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𝑘</m:t>
                        </m:r>
                        <m:r>
                          <a:rPr lang="en-GB"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p>
                      <m:sSupPr>
                        <m:ctrlPr>
                          <a:rPr lang="en-GB"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𝑥</m:t>
                    </m:r>
                    <m:r>
                      <a:rPr lang="en-GB" i="1" smtClean="0">
                        <a:latin typeface="Cambria Math" panose="02040503050406030204" pitchFamily="18" charset="0"/>
                        <a:ea typeface="Cambria Math" panose="02040503050406030204" pitchFamily="18" charset="0"/>
                      </a:rPr>
                      <m:t>)</m:t>
                    </m:r>
                  </m:oMath>
                </a14:m>
                <a:r>
                  <a:rPr lang="en-GB" i="1" dirty="0">
                    <a:latin typeface="Cambria Math" panose="02040503050406030204" pitchFamily="18" charset="0"/>
                    <a:ea typeface="Cambria Math" panose="02040503050406030204" pitchFamily="18" charset="0"/>
                  </a:rPr>
                  <a:t> for </a:t>
                </a:r>
                <a:r>
                  <a:rPr lang="en-GB" i="1" dirty="0" smtClean="0">
                    <a:latin typeface="Cambria Math" panose="02040503050406030204" pitchFamily="18" charset="0"/>
                    <a:ea typeface="Cambria Math" panose="02040503050406030204" pitchFamily="18" charset="0"/>
                  </a:rPr>
                  <a:t>k </a:t>
                </a:r>
                <a:r>
                  <a:rPr lang="en-GB" i="1" dirty="0">
                    <a:latin typeface="Cambria Math" panose="02040503050406030204" pitchFamily="18" charset="0"/>
                    <a:ea typeface="Cambria Math" panose="02040503050406030204" pitchFamily="18" charset="0"/>
                  </a:rPr>
                  <a:t>=1,2,… where </a:t>
                </a:r>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0&lt;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≤1</m:t>
                    </m:r>
                  </m:oMath>
                </a14:m>
                <a:r>
                  <a:rPr lang="en-GB" i="1" dirty="0" smtClean="0">
                    <a:latin typeface="Cambria Math" panose="020405030504060302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 </m:t>
                    </m:r>
                  </m:oMath>
                </a14:m>
                <a:r>
                  <a:rPr lang="en-GB" i="1" dirty="0" smtClean="0">
                    <a:latin typeface="Cambria Math" panose="02040503050406030204" pitchFamily="18" charset="0"/>
                    <a:ea typeface="Cambria Math" panose="02040503050406030204" pitchFamily="18" charset="0"/>
                  </a:rPr>
                  <a:t>and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 </m:t>
                    </m:r>
                  </m:oMath>
                </a14:m>
                <a:r>
                  <a:rPr lang="en-GB" i="1" dirty="0" smtClean="0">
                    <a:latin typeface="Cambria Math" panose="02040503050406030204" pitchFamily="18" charset="0"/>
                    <a:ea typeface="Cambria Math" panose="02040503050406030204" pitchFamily="18" charset="0"/>
                  </a:rPr>
                  <a:t>are positive constants, </a:t>
                </a:r>
                <a:r>
                  <a:rPr lang="en-GB" i="1" dirty="0">
                    <a:latin typeface="Cambria Math" panose="02040503050406030204" pitchFamily="18" charset="0"/>
                    <a:ea typeface="Cambria Math" panose="02040503050406030204" pitchFamily="18" charset="0"/>
                  </a:rPr>
                  <a:t>then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=1,2,…}</m:t>
                    </m:r>
                  </m:oMath>
                </a14:m>
                <a:r>
                  <a:rPr lang="en-GB" i="1" dirty="0">
                    <a:latin typeface="Cambria Math" panose="02040503050406030204" pitchFamily="18" charset="0"/>
                    <a:ea typeface="Cambria Math" panose="02040503050406030204" pitchFamily="18" charset="0"/>
                  </a:rPr>
                  <a:t> is called </a:t>
                </a:r>
                <a:r>
                  <a:rPr lang="en-GB" i="1" dirty="0" smtClean="0">
                    <a:latin typeface="Cambria Math" panose="02040503050406030204" pitchFamily="18" charset="0"/>
                    <a:ea typeface="Cambria Math" panose="02040503050406030204" pitchFamily="18" charset="0"/>
                  </a:rPr>
                  <a:t>an extended </a:t>
                </a:r>
                <a:r>
                  <a:rPr lang="en-GB" i="1" dirty="0" err="1" smtClean="0">
                    <a:latin typeface="Cambria Math" panose="02040503050406030204" pitchFamily="18" charset="0"/>
                    <a:ea typeface="Cambria Math" panose="02040503050406030204" pitchFamily="18" charset="0"/>
                  </a:rPr>
                  <a:t>poisson</a:t>
                </a:r>
                <a:r>
                  <a:rPr lang="en-GB" i="1" dirty="0" smtClean="0">
                    <a:latin typeface="Cambria Math" panose="02040503050406030204" pitchFamily="18" charset="0"/>
                    <a:ea typeface="Cambria Math" panose="02040503050406030204" pitchFamily="18" charset="0"/>
                  </a:rPr>
                  <a:t> process (EPP).</a:t>
                </a:r>
                <a:endParaRPr lang="en-GB" i="1" dirty="0">
                  <a:latin typeface="Cambria Math" panose="02040503050406030204" pitchFamily="18" charset="0"/>
                  <a:ea typeface="Cambria Math" panose="02040503050406030204" pitchFamily="18" charset="0"/>
                </a:endParaRPr>
              </a:p>
            </p:txBody>
          </p:sp>
        </mc:Choice>
        <mc:Fallback xmlns="">
          <p:sp>
            <p:nvSpPr>
              <p:cNvPr id="5" name="Content Placeholder 2">
                <a:extLst>
                  <a:ext uri="{FF2B5EF4-FFF2-40B4-BE49-F238E27FC236}">
                    <a16:creationId xmlns:a16="http://schemas.microsoft.com/office/drawing/2014/main" id="{BB1B6CF2-13C9-405E-97DA-34CF26F4ADAF}"/>
                  </a:ext>
                </a:extLst>
              </p:cNvPr>
              <p:cNvSpPr txBox="1">
                <a:spLocks noRot="1" noChangeAspect="1" noMove="1" noResize="1" noEditPoints="1" noAdjustHandles="1" noChangeArrowheads="1" noChangeShapeType="1" noTextEdit="1"/>
              </p:cNvSpPr>
              <p:nvPr/>
            </p:nvSpPr>
            <p:spPr>
              <a:xfrm>
                <a:off x="304800" y="3334911"/>
                <a:ext cx="8613913" cy="1751967"/>
              </a:xfrm>
              <a:prstGeom prst="rect">
                <a:avLst/>
              </a:prstGeom>
              <a:blipFill>
                <a:blip r:embed="rId3"/>
                <a:stretch>
                  <a:fillRect l="-494" t="-1031" b="-3780"/>
                </a:stretch>
              </a:blipFill>
            </p:spPr>
            <p:txBody>
              <a:bodyPr/>
              <a:lstStyle/>
              <a:p>
                <a:r>
                  <a:rPr lang="en-GB">
                    <a:noFill/>
                  </a:rPr>
                  <a:t> </a:t>
                </a:r>
              </a:p>
            </p:txBody>
          </p:sp>
        </mc:Fallback>
      </mc:AlternateContent>
    </p:spTree>
    <p:extLst>
      <p:ext uri="{BB962C8B-B14F-4D97-AF65-F5344CB8AC3E}">
        <p14:creationId xmlns:p14="http://schemas.microsoft.com/office/powerpoint/2010/main" val="112266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 of the EPP</a:t>
            </a:r>
            <a:endParaRPr lang="en-GB" dirty="0"/>
          </a:p>
        </p:txBody>
      </p:sp>
      <p:sp>
        <p:nvSpPr>
          <p:cNvPr id="3" name="Content Placeholder 2"/>
          <p:cNvSpPr>
            <a:spLocks noGrp="1"/>
          </p:cNvSpPr>
          <p:nvPr>
            <p:ph idx="1"/>
          </p:nvPr>
        </p:nvSpPr>
        <p:spPr>
          <a:xfrm>
            <a:off x="3295650" y="843281"/>
            <a:ext cx="5738297" cy="1395094"/>
          </a:xfrm>
        </p:spPr>
        <p:txBody>
          <a:bodyPr/>
          <a:lstStyle/>
          <a:p>
            <a:r>
              <a:rPr lang="en-US" dirty="0" smtClean="0"/>
              <a:t>As the EPP has the property of </a:t>
            </a:r>
            <a:r>
              <a:rPr lang="en-GB" dirty="0" smtClean="0"/>
              <a:t>non-monotonicity, this means that it will has a peak point or a valley point. In this case, we call it as a </a:t>
            </a:r>
            <a:r>
              <a:rPr lang="en-GB" b="1" dirty="0" smtClean="0"/>
              <a:t>turning point</a:t>
            </a:r>
            <a:r>
              <a:rPr lang="en-GB" dirty="0"/>
              <a:t>.</a:t>
            </a:r>
          </a:p>
        </p:txBody>
      </p:sp>
      <p:pic>
        <p:nvPicPr>
          <p:cNvPr id="4" name="Picture 3"/>
          <p:cNvPicPr>
            <a:picLocks noChangeAspect="1"/>
          </p:cNvPicPr>
          <p:nvPr/>
        </p:nvPicPr>
        <p:blipFill>
          <a:blip r:embed="rId2"/>
          <a:stretch>
            <a:fillRect/>
          </a:stretch>
        </p:blipFill>
        <p:spPr>
          <a:xfrm>
            <a:off x="0" y="843281"/>
            <a:ext cx="3185436" cy="2179509"/>
          </a:xfrm>
          <a:prstGeom prst="rect">
            <a:avLst/>
          </a:prstGeom>
        </p:spPr>
      </p:pic>
      <p:grpSp>
        <p:nvGrpSpPr>
          <p:cNvPr id="16" name="Group 15"/>
          <p:cNvGrpSpPr/>
          <p:nvPr/>
        </p:nvGrpSpPr>
        <p:grpSpPr>
          <a:xfrm>
            <a:off x="904875" y="843281"/>
            <a:ext cx="2514600" cy="1480819"/>
            <a:chOff x="904875" y="843281"/>
            <a:chExt cx="2514600" cy="1480819"/>
          </a:xfrm>
        </p:grpSpPr>
        <p:sp>
          <p:nvSpPr>
            <p:cNvPr id="13" name="Oval 12"/>
            <p:cNvSpPr/>
            <p:nvPr/>
          </p:nvSpPr>
          <p:spPr>
            <a:xfrm>
              <a:off x="904875" y="843281"/>
              <a:ext cx="161925" cy="194944"/>
            </a:xfrm>
            <a:prstGeom prst="ellipse">
              <a:avLst/>
            </a:prstGeom>
            <a:noFill/>
            <a:ln>
              <a:solidFill>
                <a:srgbClr val="0000C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5" name="Straight Arrow Connector 14"/>
            <p:cNvCxnSpPr>
              <a:stCxn id="13" idx="6"/>
            </p:cNvCxnSpPr>
            <p:nvPr/>
          </p:nvCxnSpPr>
          <p:spPr>
            <a:xfrm>
              <a:off x="1066800" y="940753"/>
              <a:ext cx="2352675" cy="1383347"/>
            </a:xfrm>
            <a:prstGeom prst="straightConnector1">
              <a:avLst/>
            </a:prstGeom>
            <a:ln>
              <a:solidFill>
                <a:srgbClr val="0000CC"/>
              </a:solidFill>
              <a:tailEnd type="triangle"/>
            </a:ln>
          </p:spPr>
          <p:style>
            <a:lnRef idx="1">
              <a:schemeClr val="accent4"/>
            </a:lnRef>
            <a:fillRef idx="0">
              <a:schemeClr val="accent4"/>
            </a:fillRef>
            <a:effectRef idx="0">
              <a:schemeClr val="accent4"/>
            </a:effectRef>
            <a:fontRef idx="minor">
              <a:schemeClr val="tx1"/>
            </a:fontRef>
          </p:style>
        </p:cxnSp>
      </p:grpSp>
      <p:sp>
        <p:nvSpPr>
          <p:cNvPr id="17" name="Content Placeholder 2"/>
          <p:cNvSpPr txBox="1">
            <a:spLocks/>
          </p:cNvSpPr>
          <p:nvPr/>
        </p:nvSpPr>
        <p:spPr>
          <a:xfrm>
            <a:off x="3295650" y="2314575"/>
            <a:ext cx="5738297" cy="1395094"/>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Then there are two situations</a:t>
            </a:r>
          </a:p>
          <a:p>
            <a:pPr lvl="1"/>
            <a:r>
              <a:rPr lang="en-GB" b="1" u="sng" dirty="0" smtClean="0"/>
              <a:t>(peak point) </a:t>
            </a:r>
            <a:r>
              <a:rPr lang="en-GB" dirty="0" smtClean="0"/>
              <a:t>if </a:t>
            </a:r>
            <a:r>
              <a:rPr lang="en-GB" dirty="0"/>
              <a:t>the time interval between failures before the turning point becomes longer and longer and the time interval after the turning point becomes shorter and shorter, </a:t>
            </a:r>
            <a:r>
              <a:rPr lang="en-GB" dirty="0" smtClean="0"/>
              <a:t>and</a:t>
            </a:r>
          </a:p>
          <a:p>
            <a:pPr lvl="1"/>
            <a:r>
              <a:rPr lang="en-GB" b="1" u="sng" dirty="0" smtClean="0"/>
              <a:t>(valley point)</a:t>
            </a:r>
            <a:r>
              <a:rPr lang="en-GB" dirty="0" smtClean="0"/>
              <a:t> if </a:t>
            </a:r>
            <a:r>
              <a:rPr lang="en-GB" dirty="0"/>
              <a:t>the time interval between failure before the turning point becomes shorter and shorter and the time interval after the turning point becomes longer and longer.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4194018-1CDA-41FE-921A-255B9C2002FA}"/>
                  </a:ext>
                </a:extLst>
              </p:cNvPr>
              <p:cNvSpPr txBox="1"/>
              <p:nvPr/>
            </p:nvSpPr>
            <p:spPr>
              <a:xfrm>
                <a:off x="130678" y="3364671"/>
                <a:ext cx="3704989" cy="320857"/>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14:m>
                  <m:oMath xmlns:m="http://schemas.openxmlformats.org/officeDocument/2006/math">
                    <m:r>
                      <a:rPr lang="en-GB" sz="1400" i="1" smtClean="0">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r>
                              <a:rPr lang="en-GB" sz="1400" b="0" i="1" smtClean="0">
                                <a:latin typeface="Cambria Math" panose="02040503050406030204" pitchFamily="18" charset="0"/>
                                <a:ea typeface="Cambria Math" panose="02040503050406030204" pitchFamily="18" charset="0"/>
                              </a:rPr>
                              <m:t>−1</m:t>
                            </m:r>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r>
                      <a:rPr lang="en-GB" sz="1400" b="0" i="0" smtClean="0">
                        <a:latin typeface="Cambria Math" panose="02040503050406030204" pitchFamily="18" charset="0"/>
                        <a:ea typeface="Cambria Math" panose="02040503050406030204" pitchFamily="18" charset="0"/>
                      </a:rPr>
                      <m:t>&lt;</m:t>
                    </m:r>
                    <m:r>
                      <a:rPr lang="en-GB" sz="1400" i="1">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r>
                      <a:rPr lang="en-GB" sz="1400" b="0" i="1" smtClean="0">
                        <a:latin typeface="Cambria Math" panose="02040503050406030204" pitchFamily="18" charset="0"/>
                        <a:ea typeface="Cambria Math" panose="02040503050406030204" pitchFamily="18" charset="0"/>
                      </a:rPr>
                      <m:t> </m:t>
                    </m:r>
                    <m:r>
                      <a:rPr lang="en-GB" sz="1400" b="0" i="1" smtClean="0">
                        <a:latin typeface="Cambria Math" panose="02040503050406030204" pitchFamily="18" charset="0"/>
                        <a:ea typeface="Cambria Math" panose="02040503050406030204" pitchFamily="18" charset="0"/>
                      </a:rPr>
                      <m:t>𝑎𝑛𝑑</m:t>
                    </m:r>
                    <m:r>
                      <a:rPr lang="en-GB" sz="1400" b="0" i="1" smtClean="0">
                        <a:latin typeface="Cambria Math" panose="02040503050406030204" pitchFamily="18" charset="0"/>
                        <a:ea typeface="Cambria Math" panose="02040503050406030204" pitchFamily="18" charset="0"/>
                      </a:rPr>
                      <m:t> </m:t>
                    </m:r>
                    <m:r>
                      <a:rPr lang="en-GB" sz="1400" i="1">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r>
                      <a:rPr lang="en-GB" sz="1400" b="0" i="1" smtClean="0">
                        <a:latin typeface="Cambria Math" panose="02040503050406030204" pitchFamily="18" charset="0"/>
                        <a:ea typeface="Cambria Math" panose="02040503050406030204" pitchFamily="18" charset="0"/>
                      </a:rPr>
                      <m:t>&gt; </m:t>
                    </m:r>
                    <m:r>
                      <a:rPr lang="en-GB" sz="1400" i="1">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r>
                              <a:rPr lang="en-GB" sz="1400" b="0" i="1" smtClean="0">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1</m:t>
                            </m:r>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oMath>
                </a14:m>
                <a:r>
                  <a:rPr lang="en-GB" sz="2000" dirty="0">
                    <a:solidFill>
                      <a:schemeClr val="tx2"/>
                    </a:solidFill>
                  </a:rPr>
                  <a:t>,</a:t>
                </a:r>
                <a:endParaRPr lang="en-GB" sz="2000" dirty="0" err="1">
                  <a:solidFill>
                    <a:schemeClr val="tx2"/>
                  </a:solidFill>
                </a:endParaRPr>
              </a:p>
            </p:txBody>
          </p:sp>
        </mc:Choice>
        <mc:Fallback xmlns="">
          <p:sp>
            <p:nvSpPr>
              <p:cNvPr id="18" name="TextBox 17">
                <a:extLst>
                  <a:ext uri="{FF2B5EF4-FFF2-40B4-BE49-F238E27FC236}">
                    <a16:creationId xmlns:a16="http://schemas.microsoft.com/office/drawing/2014/main" id="{74194018-1CDA-41FE-921A-255B9C2002FA}"/>
                  </a:ext>
                </a:extLst>
              </p:cNvPr>
              <p:cNvSpPr txBox="1">
                <a:spLocks noRot="1" noChangeAspect="1" noMove="1" noResize="1" noEditPoints="1" noAdjustHandles="1" noChangeArrowheads="1" noChangeShapeType="1" noTextEdit="1"/>
              </p:cNvSpPr>
              <p:nvPr/>
            </p:nvSpPr>
            <p:spPr>
              <a:xfrm>
                <a:off x="130678" y="3364671"/>
                <a:ext cx="3704989" cy="320857"/>
              </a:xfrm>
              <a:prstGeom prst="rect">
                <a:avLst/>
              </a:prstGeom>
              <a:blipFill>
                <a:blip r:embed="rId3"/>
                <a:stretch>
                  <a:fillRect l="-1307" t="-22807" r="-2941" b="-3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32DFCDC-F378-4DD5-8725-39E7783E8450}"/>
                  </a:ext>
                </a:extLst>
              </p:cNvPr>
              <p:cNvSpPr txBox="1"/>
              <p:nvPr/>
            </p:nvSpPr>
            <p:spPr>
              <a:xfrm>
                <a:off x="120899" y="4469943"/>
                <a:ext cx="3684150" cy="320857"/>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14:m>
                  <m:oMath xmlns:m="http://schemas.openxmlformats.org/officeDocument/2006/math">
                    <m:r>
                      <a:rPr lang="en-GB" sz="1400" i="1" smtClean="0">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r>
                              <a:rPr lang="en-GB" sz="1400" b="0" i="1" smtClean="0">
                                <a:latin typeface="Cambria Math" panose="02040503050406030204" pitchFamily="18" charset="0"/>
                                <a:ea typeface="Cambria Math" panose="02040503050406030204" pitchFamily="18" charset="0"/>
                              </a:rPr>
                              <m:t>−1</m:t>
                            </m:r>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r>
                      <a:rPr lang="en-GB" sz="1400" b="0" i="0" smtClean="0">
                        <a:latin typeface="Cambria Math" panose="02040503050406030204" pitchFamily="18" charset="0"/>
                        <a:ea typeface="Cambria Math" panose="02040503050406030204" pitchFamily="18" charset="0"/>
                      </a:rPr>
                      <m:t>&gt;</m:t>
                    </m:r>
                    <m:r>
                      <a:rPr lang="en-GB" sz="1400" i="1">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r>
                      <a:rPr lang="en-GB" sz="1400" b="0" i="1" smtClean="0">
                        <a:latin typeface="Cambria Math" panose="02040503050406030204" pitchFamily="18" charset="0"/>
                        <a:ea typeface="Cambria Math" panose="02040503050406030204" pitchFamily="18" charset="0"/>
                      </a:rPr>
                      <m:t> </m:t>
                    </m:r>
                    <m:r>
                      <a:rPr lang="en-GB" sz="1400" b="0" i="1" smtClean="0">
                        <a:latin typeface="Cambria Math" panose="02040503050406030204" pitchFamily="18" charset="0"/>
                        <a:ea typeface="Cambria Math" panose="02040503050406030204" pitchFamily="18" charset="0"/>
                      </a:rPr>
                      <m:t>𝑎𝑛𝑑</m:t>
                    </m:r>
                    <m:r>
                      <a:rPr lang="en-GB" sz="1400" b="0" i="1" smtClean="0">
                        <a:latin typeface="Cambria Math" panose="02040503050406030204" pitchFamily="18" charset="0"/>
                        <a:ea typeface="Cambria Math" panose="02040503050406030204" pitchFamily="18" charset="0"/>
                      </a:rPr>
                      <m:t> </m:t>
                    </m:r>
                    <m:r>
                      <a:rPr lang="en-GB" sz="1400" i="1">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r>
                      <a:rPr lang="en-GB" sz="1400" b="0" i="1" smtClean="0">
                        <a:latin typeface="Cambria Math" panose="02040503050406030204" pitchFamily="18" charset="0"/>
                        <a:ea typeface="Cambria Math" panose="02040503050406030204" pitchFamily="18" charset="0"/>
                      </a:rPr>
                      <m:t>&lt; </m:t>
                    </m:r>
                    <m:r>
                      <a:rPr lang="en-GB" sz="1400" i="1">
                        <a:latin typeface="Cambria Math" panose="02040503050406030204" pitchFamily="18" charset="0"/>
                        <a:ea typeface="Cambria Math" panose="02040503050406030204" pitchFamily="18" charset="0"/>
                      </a:rPr>
                      <m:t>𝐸</m:t>
                    </m:r>
                    <m:d>
                      <m:dPr>
                        <m:begChr m:val="["/>
                        <m:endChr m:val="]"/>
                        <m:ctrlPr>
                          <a:rPr lang="en-GB" sz="1400" i="1">
                            <a:latin typeface="Cambria Math" panose="02040503050406030204" pitchFamily="18" charset="0"/>
                            <a:ea typeface="Cambria Math" panose="02040503050406030204" pitchFamily="18" charset="0"/>
                          </a:rPr>
                        </m:ctrlPr>
                      </m:dPr>
                      <m:e>
                        <m:sSubSup>
                          <m:sSubSupPr>
                            <m:ctrlPr>
                              <a:rPr lang="en-GB" sz="1400" i="1" dirty="0">
                                <a:latin typeface="Cambria Math" panose="02040503050406030204" pitchFamily="18" charset="0"/>
                                <a:ea typeface="Cambria Math" panose="02040503050406030204" pitchFamily="18" charset="0"/>
                              </a:rPr>
                            </m:ctrlPr>
                          </m:sSubSupPr>
                          <m:e>
                            <m:r>
                              <a:rPr lang="en-GB" sz="1400" i="1" dirty="0">
                                <a:latin typeface="Cambria Math" panose="02040503050406030204" pitchFamily="18" charset="0"/>
                                <a:ea typeface="Cambria Math" panose="02040503050406030204" pitchFamily="18" charset="0"/>
                              </a:rPr>
                              <m:t>𝑋</m:t>
                            </m:r>
                          </m:e>
                          <m:sub>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𝑘</m:t>
                                </m:r>
                              </m:e>
                              <m:sup>
                                <m:r>
                                  <a:rPr lang="en-GB" sz="1400" i="1">
                                    <a:latin typeface="Cambria Math" panose="02040503050406030204" pitchFamily="18" charset="0"/>
                                    <a:ea typeface="Cambria Math" panose="02040503050406030204" pitchFamily="18" charset="0"/>
                                  </a:rPr>
                                  <m:t>∗</m:t>
                                </m:r>
                              </m:sup>
                            </m:sSup>
                            <m:r>
                              <a:rPr lang="en-GB" sz="1400" b="0" i="1" smtClean="0">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1</m:t>
                            </m:r>
                          </m:sub>
                          <m:sup>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m:t>
                            </m:r>
                            <m:r>
                              <a:rPr lang="en-GB" sz="1400" i="1">
                                <a:latin typeface="Cambria Math" panose="02040503050406030204" pitchFamily="18" charset="0"/>
                                <a:ea typeface="Cambria Math" panose="02040503050406030204" pitchFamily="18" charset="0"/>
                              </a:rPr>
                              <m:t>)</m:t>
                            </m:r>
                          </m:sup>
                        </m:sSubSup>
                      </m:e>
                    </m:d>
                  </m:oMath>
                </a14:m>
                <a:r>
                  <a:rPr lang="en-GB" sz="1400" dirty="0">
                    <a:solidFill>
                      <a:schemeClr val="tx2"/>
                    </a:solidFill>
                  </a:rPr>
                  <a:t>,</a:t>
                </a:r>
                <a:endParaRPr lang="en-GB" sz="1400" dirty="0" err="1">
                  <a:solidFill>
                    <a:schemeClr val="tx2"/>
                  </a:solidFill>
                </a:endParaRPr>
              </a:p>
            </p:txBody>
          </p:sp>
        </mc:Choice>
        <mc:Fallback xmlns="">
          <p:sp>
            <p:nvSpPr>
              <p:cNvPr id="19" name="TextBox 18">
                <a:extLst>
                  <a:ext uri="{FF2B5EF4-FFF2-40B4-BE49-F238E27FC236}">
                    <a16:creationId xmlns:a16="http://schemas.microsoft.com/office/drawing/2014/main" id="{532DFCDC-F378-4DD5-8725-39E7783E8450}"/>
                  </a:ext>
                </a:extLst>
              </p:cNvPr>
              <p:cNvSpPr txBox="1">
                <a:spLocks noRot="1" noChangeAspect="1" noMove="1" noResize="1" noEditPoints="1" noAdjustHandles="1" noChangeArrowheads="1" noChangeShapeType="1" noTextEdit="1"/>
              </p:cNvSpPr>
              <p:nvPr/>
            </p:nvSpPr>
            <p:spPr>
              <a:xfrm>
                <a:off x="120899" y="4469943"/>
                <a:ext cx="3684150" cy="320857"/>
              </a:xfrm>
              <a:prstGeom prst="rect">
                <a:avLst/>
              </a:prstGeom>
              <a:blipFill>
                <a:blip r:embed="rId4"/>
                <a:stretch>
                  <a:fillRect l="-1316" r="-1645" b="-12281"/>
                </a:stretch>
              </a:blipFill>
            </p:spPr>
            <p:txBody>
              <a:bodyPr/>
              <a:lstStyle/>
              <a:p>
                <a:r>
                  <a:rPr lang="en-GB">
                    <a:noFill/>
                  </a:rPr>
                  <a:t> </a:t>
                </a:r>
              </a:p>
            </p:txBody>
          </p:sp>
        </mc:Fallback>
      </mc:AlternateContent>
    </p:spTree>
    <p:extLst>
      <p:ext uri="{BB962C8B-B14F-4D97-AF65-F5344CB8AC3E}">
        <p14:creationId xmlns:p14="http://schemas.microsoft.com/office/powerpoint/2010/main" val="293248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 of the EPP</a:t>
            </a:r>
            <a:endParaRPr lang="en-GB" dirty="0"/>
          </a:p>
        </p:txBody>
      </p:sp>
      <p:sp>
        <p:nvSpPr>
          <p:cNvPr id="3" name="Content Placeholder 2"/>
          <p:cNvSpPr>
            <a:spLocks noGrp="1"/>
          </p:cNvSpPr>
          <p:nvPr>
            <p:ph idx="1"/>
          </p:nvPr>
        </p:nvSpPr>
        <p:spPr/>
        <p:txBody>
          <a:bodyPr/>
          <a:lstStyle/>
          <a:p>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194018-1CDA-41FE-921A-255B9C2002FA}"/>
                  </a:ext>
                </a:extLst>
              </p:cNvPr>
              <p:cNvSpPr txBox="1"/>
              <p:nvPr/>
            </p:nvSpPr>
            <p:spPr>
              <a:xfrm>
                <a:off x="1803566" y="1199370"/>
                <a:ext cx="5268558" cy="458395"/>
              </a:xfrm>
              <a:prstGeom prst="rect">
                <a:avLst/>
              </a:prstGeom>
              <a:noFill/>
            </p:spPr>
            <p:txBody>
              <a:bodyPr wrap="none" lIns="0" tIns="0" rIns="0" bIns="0" rtlCol="0">
                <a:spAutoFit/>
              </a:bodyPr>
              <a:lstStyle/>
              <a:p>
                <a14:m>
                  <m:oMath xmlns:m="http://schemas.openxmlformats.org/officeDocument/2006/math">
                    <m:r>
                      <a:rPr lang="en-GB" sz="2000" i="1" smtClean="0">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r>
                              <a:rPr lang="en-GB" sz="2000" b="0" i="1" smtClean="0">
                                <a:latin typeface="Cambria Math" panose="02040503050406030204" pitchFamily="18" charset="0"/>
                                <a:ea typeface="Cambria Math" panose="02040503050406030204" pitchFamily="18" charset="0"/>
                              </a:rPr>
                              <m:t>−1</m:t>
                            </m:r>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r>
                      <a:rPr lang="en-GB" sz="2000" b="0" i="0" smtClean="0">
                        <a:latin typeface="Cambria Math" panose="02040503050406030204" pitchFamily="18" charset="0"/>
                        <a:ea typeface="Cambria Math" panose="02040503050406030204" pitchFamily="18" charset="0"/>
                      </a:rPr>
                      <m:t>&lt;</m:t>
                    </m:r>
                    <m:r>
                      <a:rPr lang="en-GB" sz="2000" i="1">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𝑎𝑛𝑑</m:t>
                    </m:r>
                    <m:r>
                      <a:rPr lang="en-GB" sz="2000" b="0" i="1" smtClean="0">
                        <a:latin typeface="Cambria Math" panose="02040503050406030204" pitchFamily="18" charset="0"/>
                        <a:ea typeface="Cambria Math" panose="02040503050406030204" pitchFamily="18" charset="0"/>
                      </a:rPr>
                      <m:t> </m:t>
                    </m:r>
                    <m:r>
                      <a:rPr lang="en-GB" sz="2000" i="1">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r>
                      <a:rPr lang="en-GB" sz="2000" b="0" i="1" smtClean="0">
                        <a:latin typeface="Cambria Math" panose="02040503050406030204" pitchFamily="18" charset="0"/>
                        <a:ea typeface="Cambria Math" panose="02040503050406030204" pitchFamily="18" charset="0"/>
                      </a:rPr>
                      <m:t>&gt; </m:t>
                    </m:r>
                    <m:r>
                      <a:rPr lang="en-GB" sz="2000" i="1">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r>
                              <a:rPr lang="en-GB" sz="2000" b="0" i="1" smtClean="0">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1</m:t>
                            </m:r>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oMath>
                </a14:m>
                <a:r>
                  <a:rPr lang="en-GB" sz="2000" dirty="0">
                    <a:solidFill>
                      <a:schemeClr val="tx2"/>
                    </a:solidFill>
                  </a:rPr>
                  <a:t>,</a:t>
                </a:r>
                <a:endParaRPr lang="en-GB" sz="2000" dirty="0" err="1">
                  <a:solidFill>
                    <a:schemeClr val="tx2"/>
                  </a:solidFill>
                </a:endParaRPr>
              </a:p>
            </p:txBody>
          </p:sp>
        </mc:Choice>
        <mc:Fallback xmlns="">
          <p:sp>
            <p:nvSpPr>
              <p:cNvPr id="12" name="TextBox 11">
                <a:extLst>
                  <a:ext uri="{FF2B5EF4-FFF2-40B4-BE49-F238E27FC236}">
                    <a16:creationId xmlns:a16="http://schemas.microsoft.com/office/drawing/2014/main" id="{74194018-1CDA-41FE-921A-255B9C2002FA}"/>
                  </a:ext>
                </a:extLst>
              </p:cNvPr>
              <p:cNvSpPr txBox="1">
                <a:spLocks noRot="1" noChangeAspect="1" noMove="1" noResize="1" noEditPoints="1" noAdjustHandles="1" noChangeArrowheads="1" noChangeShapeType="1" noTextEdit="1"/>
              </p:cNvSpPr>
              <p:nvPr/>
            </p:nvSpPr>
            <p:spPr>
              <a:xfrm>
                <a:off x="1803566" y="1199370"/>
                <a:ext cx="5268558" cy="458395"/>
              </a:xfrm>
              <a:prstGeom prst="rect">
                <a:avLst/>
              </a:prstGeom>
              <a:blipFill>
                <a:blip r:embed="rId2"/>
                <a:stretch>
                  <a:fillRect t="-1333" r="-1968" b="-1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32DFCDC-F378-4DD5-8725-39E7783E8450}"/>
                  </a:ext>
                </a:extLst>
              </p:cNvPr>
              <p:cNvSpPr txBox="1"/>
              <p:nvPr/>
            </p:nvSpPr>
            <p:spPr>
              <a:xfrm>
                <a:off x="1830914" y="1811051"/>
                <a:ext cx="5268558" cy="458395"/>
              </a:xfrm>
              <a:prstGeom prst="rect">
                <a:avLst/>
              </a:prstGeom>
              <a:noFill/>
            </p:spPr>
            <p:txBody>
              <a:bodyPr wrap="none" lIns="0" tIns="0" rIns="0" bIns="0" rtlCol="0">
                <a:spAutoFit/>
              </a:bodyPr>
              <a:lstStyle/>
              <a:p>
                <a14:m>
                  <m:oMath xmlns:m="http://schemas.openxmlformats.org/officeDocument/2006/math">
                    <m:r>
                      <a:rPr lang="en-GB" sz="2000" i="1" smtClean="0">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r>
                              <a:rPr lang="en-GB" sz="2000" b="0" i="1" smtClean="0">
                                <a:latin typeface="Cambria Math" panose="02040503050406030204" pitchFamily="18" charset="0"/>
                                <a:ea typeface="Cambria Math" panose="02040503050406030204" pitchFamily="18" charset="0"/>
                              </a:rPr>
                              <m:t>−1</m:t>
                            </m:r>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r>
                      <a:rPr lang="en-GB" sz="2000" b="0" i="0" smtClean="0">
                        <a:latin typeface="Cambria Math" panose="02040503050406030204" pitchFamily="18" charset="0"/>
                        <a:ea typeface="Cambria Math" panose="02040503050406030204" pitchFamily="18" charset="0"/>
                      </a:rPr>
                      <m:t>&gt;</m:t>
                    </m:r>
                    <m:r>
                      <a:rPr lang="en-GB" sz="2000" i="1">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𝑎𝑛𝑑</m:t>
                    </m:r>
                    <m:r>
                      <a:rPr lang="en-GB" sz="2000" b="0" i="1" smtClean="0">
                        <a:latin typeface="Cambria Math" panose="02040503050406030204" pitchFamily="18" charset="0"/>
                        <a:ea typeface="Cambria Math" panose="02040503050406030204" pitchFamily="18" charset="0"/>
                      </a:rPr>
                      <m:t> </m:t>
                    </m:r>
                    <m:r>
                      <a:rPr lang="en-GB" sz="2000" i="1">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r>
                      <a:rPr lang="en-GB" sz="2000" b="0" i="1" smtClean="0">
                        <a:latin typeface="Cambria Math" panose="02040503050406030204" pitchFamily="18" charset="0"/>
                        <a:ea typeface="Cambria Math" panose="02040503050406030204" pitchFamily="18" charset="0"/>
                      </a:rPr>
                      <m:t>&lt; </m:t>
                    </m:r>
                    <m:r>
                      <a:rPr lang="en-GB" sz="2000" i="1">
                        <a:latin typeface="Cambria Math" panose="02040503050406030204" pitchFamily="18" charset="0"/>
                        <a:ea typeface="Cambria Math" panose="02040503050406030204" pitchFamily="18" charset="0"/>
                      </a:rPr>
                      <m:t>𝐸</m:t>
                    </m:r>
                    <m:d>
                      <m:dPr>
                        <m:begChr m:val="["/>
                        <m:endChr m:val="]"/>
                        <m:ctrlPr>
                          <a:rPr lang="en-GB" sz="2000" i="1">
                            <a:latin typeface="Cambria Math" panose="02040503050406030204" pitchFamily="18" charset="0"/>
                            <a:ea typeface="Cambria Math" panose="02040503050406030204" pitchFamily="18" charset="0"/>
                          </a:rPr>
                        </m:ctrlPr>
                      </m:dPr>
                      <m:e>
                        <m:sSubSup>
                          <m:sSubSupPr>
                            <m:ctrlPr>
                              <a:rPr lang="en-GB" sz="2000" i="1" dirty="0">
                                <a:latin typeface="Cambria Math" panose="02040503050406030204" pitchFamily="18" charset="0"/>
                                <a:ea typeface="Cambria Math" panose="02040503050406030204" pitchFamily="18" charset="0"/>
                              </a:rPr>
                            </m:ctrlPr>
                          </m:sSubSupPr>
                          <m:e>
                            <m:r>
                              <a:rPr lang="en-GB" sz="2000" i="1" dirty="0">
                                <a:latin typeface="Cambria Math" panose="02040503050406030204" pitchFamily="18" charset="0"/>
                                <a:ea typeface="Cambria Math" panose="02040503050406030204" pitchFamily="18" charset="0"/>
                              </a:rPr>
                              <m:t>𝑋</m:t>
                            </m:r>
                          </m:e>
                          <m:sub>
                            <m:sSup>
                              <m:sSupPr>
                                <m:ctrlPr>
                                  <a:rPr lang="en-GB" sz="2000" i="1">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𝑘</m:t>
                                </m:r>
                              </m:e>
                              <m:sup>
                                <m:r>
                                  <a:rPr lang="en-GB" sz="2000" i="1">
                                    <a:latin typeface="Cambria Math" panose="02040503050406030204" pitchFamily="18" charset="0"/>
                                    <a:ea typeface="Cambria Math" panose="02040503050406030204" pitchFamily="18" charset="0"/>
                                  </a:rPr>
                                  <m:t>∗</m:t>
                                </m:r>
                              </m:sup>
                            </m:sSup>
                            <m:r>
                              <a:rPr lang="en-GB" sz="2000" b="0" i="1" smtClean="0">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1</m:t>
                            </m:r>
                          </m:sub>
                          <m:sup>
                            <m:r>
                              <a:rPr lang="en-GB" sz="2000" i="1">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𝑚</m:t>
                            </m:r>
                            <m:r>
                              <a:rPr lang="en-GB" sz="2000" i="1">
                                <a:latin typeface="Cambria Math" panose="02040503050406030204" pitchFamily="18" charset="0"/>
                                <a:ea typeface="Cambria Math" panose="02040503050406030204" pitchFamily="18" charset="0"/>
                              </a:rPr>
                              <m:t>)</m:t>
                            </m:r>
                          </m:sup>
                        </m:sSubSup>
                      </m:e>
                    </m:d>
                  </m:oMath>
                </a14:m>
                <a:r>
                  <a:rPr lang="en-GB" sz="2000" dirty="0">
                    <a:solidFill>
                      <a:schemeClr val="tx2"/>
                    </a:solidFill>
                  </a:rPr>
                  <a:t>,</a:t>
                </a:r>
                <a:endParaRPr lang="en-GB" sz="2000" dirty="0" err="1">
                  <a:solidFill>
                    <a:schemeClr val="tx2"/>
                  </a:solidFill>
                </a:endParaRPr>
              </a:p>
            </p:txBody>
          </p:sp>
        </mc:Choice>
        <mc:Fallback xmlns="">
          <p:sp>
            <p:nvSpPr>
              <p:cNvPr id="13" name="TextBox 12">
                <a:extLst>
                  <a:ext uri="{FF2B5EF4-FFF2-40B4-BE49-F238E27FC236}">
                    <a16:creationId xmlns:a16="http://schemas.microsoft.com/office/drawing/2014/main" id="{532DFCDC-F378-4DD5-8725-39E7783E8450}"/>
                  </a:ext>
                </a:extLst>
              </p:cNvPr>
              <p:cNvSpPr txBox="1">
                <a:spLocks noRot="1" noChangeAspect="1" noMove="1" noResize="1" noEditPoints="1" noAdjustHandles="1" noChangeArrowheads="1" noChangeShapeType="1" noTextEdit="1"/>
              </p:cNvSpPr>
              <p:nvPr/>
            </p:nvSpPr>
            <p:spPr>
              <a:xfrm>
                <a:off x="1830914" y="1811051"/>
                <a:ext cx="5268558" cy="458395"/>
              </a:xfrm>
              <a:prstGeom prst="rect">
                <a:avLst/>
              </a:prstGeom>
              <a:blipFill>
                <a:blip r:embed="rId3"/>
                <a:stretch>
                  <a:fillRect t="-1333" r="-1965" b="-17333"/>
                </a:stretch>
              </a:blipFill>
            </p:spPr>
            <p:txBody>
              <a:bodyPr/>
              <a:lstStyle/>
              <a:p>
                <a:r>
                  <a:rPr lang="en-GB">
                    <a:noFill/>
                  </a:rPr>
                  <a:t> </a:t>
                </a:r>
              </a:p>
            </p:txBody>
          </p:sp>
        </mc:Fallback>
      </mc:AlternateContent>
      <p:grpSp>
        <p:nvGrpSpPr>
          <p:cNvPr id="14" name="Group 13"/>
          <p:cNvGrpSpPr/>
          <p:nvPr/>
        </p:nvGrpSpPr>
        <p:grpSpPr>
          <a:xfrm>
            <a:off x="515971" y="3159209"/>
            <a:ext cx="4042257" cy="1305260"/>
            <a:chOff x="4476710" y="2041181"/>
            <a:chExt cx="4042257" cy="1305260"/>
          </a:xfrm>
        </p:grpSpPr>
        <p:pic>
          <p:nvPicPr>
            <p:cNvPr id="15" name="Picture 14"/>
            <p:cNvPicPr>
              <a:picLocks noChangeAspect="1"/>
            </p:cNvPicPr>
            <p:nvPr/>
          </p:nvPicPr>
          <p:blipFill>
            <a:blip r:embed="rId4"/>
            <a:stretch>
              <a:fillRect/>
            </a:stretch>
          </p:blipFill>
          <p:spPr>
            <a:xfrm>
              <a:off x="4476710" y="2041181"/>
              <a:ext cx="3846684" cy="551547"/>
            </a:xfrm>
            <a:prstGeom prst="rect">
              <a:avLst/>
            </a:prstGeom>
          </p:spPr>
        </p:pic>
        <p:pic>
          <p:nvPicPr>
            <p:cNvPr id="16" name="Picture 15"/>
            <p:cNvPicPr>
              <a:picLocks noChangeAspect="1"/>
            </p:cNvPicPr>
            <p:nvPr/>
          </p:nvPicPr>
          <p:blipFill>
            <a:blip r:embed="rId5"/>
            <a:stretch>
              <a:fillRect/>
            </a:stretch>
          </p:blipFill>
          <p:spPr>
            <a:xfrm>
              <a:off x="4588137" y="2677061"/>
              <a:ext cx="3930830" cy="669380"/>
            </a:xfrm>
            <a:prstGeom prst="rect">
              <a:avLst/>
            </a:prstGeom>
          </p:spPr>
        </p:pic>
        <p:sp>
          <p:nvSpPr>
            <p:cNvPr id="17" name="Left Brace 16"/>
            <p:cNvSpPr/>
            <p:nvPr/>
          </p:nvSpPr>
          <p:spPr>
            <a:xfrm>
              <a:off x="4493387" y="2225675"/>
              <a:ext cx="212080" cy="818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7"/>
          <p:cNvGrpSpPr/>
          <p:nvPr/>
        </p:nvGrpSpPr>
        <p:grpSpPr>
          <a:xfrm>
            <a:off x="4993193" y="3077070"/>
            <a:ext cx="3899812" cy="1270986"/>
            <a:chOff x="4526559" y="3408834"/>
            <a:chExt cx="3899812" cy="1270986"/>
          </a:xfrm>
        </p:grpSpPr>
        <p:pic>
          <p:nvPicPr>
            <p:cNvPr id="19" name="Picture 18"/>
            <p:cNvPicPr>
              <a:picLocks noChangeAspect="1"/>
            </p:cNvPicPr>
            <p:nvPr/>
          </p:nvPicPr>
          <p:blipFill>
            <a:blip r:embed="rId6"/>
            <a:stretch>
              <a:fillRect/>
            </a:stretch>
          </p:blipFill>
          <p:spPr>
            <a:xfrm>
              <a:off x="4738639" y="3408834"/>
              <a:ext cx="3687732" cy="602664"/>
            </a:xfrm>
            <a:prstGeom prst="rect">
              <a:avLst/>
            </a:prstGeom>
          </p:spPr>
        </p:pic>
        <p:pic>
          <p:nvPicPr>
            <p:cNvPr id="20" name="Picture 19"/>
            <p:cNvPicPr>
              <a:picLocks noChangeAspect="1"/>
            </p:cNvPicPr>
            <p:nvPr/>
          </p:nvPicPr>
          <p:blipFill>
            <a:blip r:embed="rId7"/>
            <a:stretch>
              <a:fillRect/>
            </a:stretch>
          </p:blipFill>
          <p:spPr>
            <a:xfrm>
              <a:off x="4750354" y="4173195"/>
              <a:ext cx="3573040" cy="506625"/>
            </a:xfrm>
            <a:prstGeom prst="rect">
              <a:avLst/>
            </a:prstGeom>
          </p:spPr>
        </p:pic>
        <p:sp>
          <p:nvSpPr>
            <p:cNvPr id="21" name="Left Brace 20"/>
            <p:cNvSpPr/>
            <p:nvPr/>
          </p:nvSpPr>
          <p:spPr>
            <a:xfrm>
              <a:off x="4526559" y="3637406"/>
              <a:ext cx="212080" cy="818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4118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the turning point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86" y="1722791"/>
            <a:ext cx="4181475" cy="2899419"/>
          </a:xfrm>
          <a:prstGeom prst="rect">
            <a:avLst/>
          </a:prstGeom>
        </p:spPr>
      </p:pic>
      <p:sp>
        <p:nvSpPr>
          <p:cNvPr id="7" name="Content Placeholder 2"/>
          <p:cNvSpPr>
            <a:spLocks noGrp="1"/>
          </p:cNvSpPr>
          <p:nvPr>
            <p:ph idx="1"/>
          </p:nvPr>
        </p:nvSpPr>
        <p:spPr>
          <a:xfrm>
            <a:off x="4846741" y="795656"/>
            <a:ext cx="4297260" cy="3376294"/>
          </a:xfrm>
        </p:spPr>
        <p:txBody>
          <a:bodyPr/>
          <a:lstStyle/>
          <a:p>
            <a:r>
              <a:rPr lang="en-GB" dirty="0" smtClean="0"/>
              <a:t>If a people want to </a:t>
            </a:r>
            <a:r>
              <a:rPr lang="en-US" altLang="zh-CN" dirty="0" smtClean="0"/>
              <a:t>buy some health products in </a:t>
            </a:r>
            <a:r>
              <a:rPr lang="en-GB" dirty="0"/>
              <a:t>Holland &amp; </a:t>
            </a:r>
            <a:r>
              <a:rPr lang="en-GB" dirty="0" smtClean="0"/>
              <a:t>Barrett…</a:t>
            </a:r>
          </a:p>
          <a:p>
            <a:endParaRPr lang="en-GB" dirty="0"/>
          </a:p>
          <a:p>
            <a:endParaRPr lang="en-GB" dirty="0"/>
          </a:p>
        </p:txBody>
      </p:sp>
      <p:pic>
        <p:nvPicPr>
          <p:cNvPr id="9" name="Picture 8"/>
          <p:cNvPicPr>
            <a:picLocks noChangeAspect="1"/>
          </p:cNvPicPr>
          <p:nvPr/>
        </p:nvPicPr>
        <p:blipFill>
          <a:blip r:embed="rId3"/>
          <a:stretch>
            <a:fillRect/>
          </a:stretch>
        </p:blipFill>
        <p:spPr>
          <a:xfrm>
            <a:off x="385020" y="795656"/>
            <a:ext cx="3996480" cy="2598401"/>
          </a:xfrm>
          <a:prstGeom prst="rect">
            <a:avLst/>
          </a:prstGeom>
        </p:spPr>
      </p:pic>
      <p:sp>
        <p:nvSpPr>
          <p:cNvPr id="10" name="Content Placeholder 2"/>
          <p:cNvSpPr txBox="1">
            <a:spLocks/>
          </p:cNvSpPr>
          <p:nvPr/>
        </p:nvSpPr>
        <p:spPr>
          <a:xfrm>
            <a:off x="223095" y="3455353"/>
            <a:ext cx="4297260" cy="3376294"/>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Similar situation for a system, if we take maintenance actions too early, we will waste too much money; if we take actions too late, then we may miss the best chance.</a:t>
            </a:r>
            <a:endParaRPr lang="en-GB" dirty="0" smtClean="0"/>
          </a:p>
          <a:p>
            <a:endParaRPr lang="en-GB" dirty="0" smtClean="0"/>
          </a:p>
          <a:p>
            <a:endParaRPr lang="en-GB" dirty="0"/>
          </a:p>
        </p:txBody>
      </p:sp>
    </p:spTree>
    <p:extLst>
      <p:ext uri="{BB962C8B-B14F-4D97-AF65-F5344CB8AC3E}">
        <p14:creationId xmlns:p14="http://schemas.microsoft.com/office/powerpoint/2010/main" val="401017932"/>
      </p:ext>
    </p:extLst>
  </p:cSld>
  <p:clrMapOvr>
    <a:masterClrMapping/>
  </p:clrMapOvr>
</p:sld>
</file>

<file path=ppt/theme/theme1.xml><?xml version="1.0" encoding="utf-8"?>
<a:theme xmlns:a="http://schemas.openxmlformats.org/drawingml/2006/main" name="PPP">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A3E8414BF2647878A50716EADB791" ma:contentTypeVersion="13" ma:contentTypeDescription="Create a new document." ma:contentTypeScope="" ma:versionID="da0f09fc3d23bfd25b71a52f2175ac68">
  <xsd:schema xmlns:xsd="http://www.w3.org/2001/XMLSchema" xmlns:xs="http://www.w3.org/2001/XMLSchema" xmlns:p="http://schemas.microsoft.com/office/2006/metadata/properties" xmlns:ns3="675c330b-41c6-4d75-9930-11d8135af13b" xmlns:ns4="c6234777-a953-4a24-b068-328e637f6d83" targetNamespace="http://schemas.microsoft.com/office/2006/metadata/properties" ma:root="true" ma:fieldsID="45c2cdd424a14e50ed9aee4bd4f3c08a" ns3:_="" ns4:_="">
    <xsd:import namespace="675c330b-41c6-4d75-9930-11d8135af13b"/>
    <xsd:import namespace="c6234777-a953-4a24-b068-328e637f6d8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5c330b-41c6-4d75-9930-11d8135af1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234777-a953-4a24-b068-328e637f6d8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6DD33C-ED9C-4892-94E6-2A1169DD08F2}">
  <ds:schemaRefs>
    <ds:schemaRef ds:uri="http://schemas.microsoft.com/sharepoint/v3/contenttype/forms"/>
  </ds:schemaRefs>
</ds:datastoreItem>
</file>

<file path=customXml/itemProps2.xml><?xml version="1.0" encoding="utf-8"?>
<ds:datastoreItem xmlns:ds="http://schemas.openxmlformats.org/officeDocument/2006/customXml" ds:itemID="{D1D0B9C4-0979-4238-A121-2C844D526CA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75c330b-41c6-4d75-9930-11d8135af13b"/>
    <ds:schemaRef ds:uri="http://purl.org/dc/terms/"/>
    <ds:schemaRef ds:uri="http://schemas.openxmlformats.org/package/2006/metadata/core-properties"/>
    <ds:schemaRef ds:uri="c6234777-a953-4a24-b068-328e637f6d83"/>
    <ds:schemaRef ds:uri="http://www.w3.org/XML/1998/namespace"/>
    <ds:schemaRef ds:uri="http://purl.org/dc/dcmitype/"/>
  </ds:schemaRefs>
</ds:datastoreItem>
</file>

<file path=customXml/itemProps3.xml><?xml version="1.0" encoding="utf-8"?>
<ds:datastoreItem xmlns:ds="http://schemas.openxmlformats.org/officeDocument/2006/customXml" ds:itemID="{4FC82739-148A-4124-A2B0-F19B5950C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5c330b-41c6-4d75-9930-11d8135af13b"/>
    <ds:schemaRef ds:uri="c6234777-a953-4a24-b068-328e637f6d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PPP</Template>
  <TotalTime>2049</TotalTime>
  <Words>1168</Words>
  <Application>Microsoft Office PowerPoint</Application>
  <PresentationFormat>On-screen Show (16:9)</PresentationFormat>
  <Paragraphs>75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Cambria Math</vt:lpstr>
      <vt:lpstr>Wingdings</vt:lpstr>
      <vt:lpstr>PPP</vt:lpstr>
      <vt:lpstr>Optimization maintenance policies for items with their repair processes modelled by the extended Poisson processes</vt:lpstr>
      <vt:lpstr>Content</vt:lpstr>
      <vt:lpstr>Introduction</vt:lpstr>
      <vt:lpstr>Introduction</vt:lpstr>
      <vt:lpstr>Related work</vt:lpstr>
      <vt:lpstr>Related work</vt:lpstr>
      <vt:lpstr>Turning point of the EPP</vt:lpstr>
      <vt:lpstr>Turning point of the EPP</vt:lpstr>
      <vt:lpstr>Influence of the turning point</vt:lpstr>
      <vt:lpstr>Maintenance policy based on the turning point</vt:lpstr>
      <vt:lpstr>Summary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23---Big Data</dc:title>
  <dc:creator>shaomin</dc:creator>
  <cp:lastModifiedBy>Jiaqi Yin</cp:lastModifiedBy>
  <cp:revision>241</cp:revision>
  <cp:lastPrinted>2020-03-19T10:56:19Z</cp:lastPrinted>
  <dcterms:created xsi:type="dcterms:W3CDTF">2014-03-23T18:36:00Z</dcterms:created>
  <dcterms:modified xsi:type="dcterms:W3CDTF">2022-05-19T11:38:44Z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0x010100D33A3E8414BF2647878A50716EADB791</vt:lpwstr>
  </property>
</Properties>
</file>