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413" r:id="rId2"/>
    <p:sldId id="470" r:id="rId3"/>
    <p:sldId id="397" r:id="rId4"/>
    <p:sldId id="415" r:id="rId5"/>
    <p:sldId id="440" r:id="rId6"/>
    <p:sldId id="443" r:id="rId7"/>
    <p:sldId id="442" r:id="rId8"/>
    <p:sldId id="445" r:id="rId9"/>
    <p:sldId id="468" r:id="rId10"/>
    <p:sldId id="446" r:id="rId11"/>
    <p:sldId id="404" r:id="rId12"/>
    <p:sldId id="449" r:id="rId13"/>
    <p:sldId id="453" r:id="rId14"/>
    <p:sldId id="451" r:id="rId15"/>
    <p:sldId id="454" r:id="rId16"/>
    <p:sldId id="455" r:id="rId17"/>
    <p:sldId id="459" r:id="rId18"/>
    <p:sldId id="466" r:id="rId19"/>
    <p:sldId id="469" r:id="rId20"/>
    <p:sldId id="3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מיל בשקנסקי" initials="אב" lastIdx="9" clrIdx="0">
    <p:extLst>
      <p:ext uri="{19B8F6BF-5375-455C-9EA6-DF929625EA0E}">
        <p15:presenceInfo xmlns:p15="http://schemas.microsoft.com/office/powerpoint/2012/main" userId="S-1-5-21-1968698658-2722743436-4250310748-31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0B51"/>
    <a:srgbClr val="0000FF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DA687-D5C3-4206-8211-43BBBB74752A}" v="1" dt="2024-09-16T08:13:03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349" autoAdjust="0"/>
  </p:normalViewPr>
  <p:slideViewPr>
    <p:cSldViewPr>
      <p:cViewPr varScale="1">
        <p:scale>
          <a:sx n="75" d="100"/>
          <a:sy n="75" d="100"/>
        </p:scale>
        <p:origin x="9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10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riv M" userId="5778e3b520657760" providerId="LiveId" clId="{346DA687-D5C3-4206-8211-43BBBB74752A}"/>
    <pc:docChg chg="modSld">
      <pc:chgData name="Yariv M" userId="5778e3b520657760" providerId="LiveId" clId="{346DA687-D5C3-4206-8211-43BBBB74752A}" dt="2024-09-16T08:13:03.340" v="0"/>
      <pc:docMkLst>
        <pc:docMk/>
      </pc:docMkLst>
      <pc:sldChg chg="addSp modSp">
        <pc:chgData name="Yariv M" userId="5778e3b520657760" providerId="LiveId" clId="{346DA687-D5C3-4206-8211-43BBBB74752A}" dt="2024-09-16T08:13:03.340" v="0"/>
        <pc:sldMkLst>
          <pc:docMk/>
          <pc:sldMk cId="817538644" sldId="397"/>
        </pc:sldMkLst>
        <pc:spChg chg="add mod">
          <ac:chgData name="Yariv M" userId="5778e3b520657760" providerId="LiveId" clId="{346DA687-D5C3-4206-8211-43BBBB74752A}" dt="2024-09-16T08:13:03.340" v="0"/>
          <ac:spMkLst>
            <pc:docMk/>
            <pc:sldMk cId="817538644" sldId="397"/>
            <ac:spMk id="2" creationId="{2D8B6C44-5F32-898C-6888-46F675E0C0F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7F3B4E-B0E2-46D2-8A24-DE85D01EB85D}" type="datetimeFigureOut">
              <a:rPr lang="he-IL" smtClean="0"/>
              <a:t>י"ג/אלול/תשפ"ד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D4D64B-A554-4BD4-B7BF-47AC4CAC72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9200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81C0E-FF3B-4BB5-961F-419A7EFD58ED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700A4-E543-495A-8D61-A11C0C92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9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D1DF8AA6-1278-D782-47F5-B57D2195A4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7DA33AF-AAA4-2650-7904-29AE2C3BF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ct val="0"/>
              </a:spcBef>
            </a:pPr>
            <a:endParaRPr lang="en-US" altLang="he-IL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AAE5E6E-882E-197B-4C42-561FD5528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554552-FF5E-487B-9CE2-1BCC0B2F14B3}" type="slidenum">
              <a:rPr lang="he-IL" altLang="he-IL">
                <a:latin typeface="Calibri" panose="020F0502020204030204" pitchFamily="34" charset="0"/>
              </a:rPr>
              <a:pPr/>
              <a:t>5</a:t>
            </a:fld>
            <a:endParaRPr lang="he-IL" altLang="he-I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9285B-7B3E-4C1C-8EF7-799AAAAE947D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433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203B91C-E249-46B8-943E-1B6146B6030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3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4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5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4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1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203B91C-E249-46B8-943E-1B6146B6030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0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0203B91C-E249-46B8-943E-1B6146B6030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4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3BD25AA-C989-E9E6-A6BA-AF3770F01AD5}"/>
              </a:ext>
            </a:extLst>
          </p:cNvPr>
          <p:cNvSpPr txBox="1">
            <a:spLocks/>
          </p:cNvSpPr>
          <p:nvPr/>
        </p:nvSpPr>
        <p:spPr>
          <a:xfrm>
            <a:off x="535854" y="499533"/>
            <a:ext cx="8100940" cy="1105067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333666"/>
                </a:solidFill>
                <a:effectLst/>
                <a:latin typeface="Times New Roman" panose="02020603050405020304" pitchFamily="18" charset="0"/>
                <a:ea typeface="ArialUnicodeMS"/>
                <a:cs typeface="Arial" panose="020B0604020202020204" pitchFamily="34" charset="0"/>
              </a:rPr>
              <a:t>Repeatability</a:t>
            </a:r>
            <a:r>
              <a:rPr lang="en-US" sz="3600" b="1" dirty="0">
                <a:solidFill>
                  <a:srgbClr val="333666"/>
                </a:solidFill>
                <a:effectLst/>
                <a:latin typeface="Times New Roman" panose="02020603050405020304" pitchFamily="18" charset="0"/>
                <a:ea typeface="ArialUnicodeMS"/>
                <a:cs typeface="Arial" panose="020B0604020202020204" pitchFamily="34" charset="0"/>
              </a:rPr>
              <a:t> and </a:t>
            </a:r>
            <a:r>
              <a:rPr lang="en-US" sz="3600" b="1" i="1" dirty="0">
                <a:solidFill>
                  <a:srgbClr val="333666"/>
                </a:solidFill>
                <a:effectLst/>
                <a:latin typeface="Times New Roman" panose="02020603050405020304" pitchFamily="18" charset="0"/>
                <a:ea typeface="ArialUnicodeMS"/>
                <a:cs typeface="Arial" panose="020B0604020202020204" pitchFamily="34" charset="0"/>
              </a:rPr>
              <a:t>Reproducibility</a:t>
            </a:r>
            <a:r>
              <a:rPr lang="en-US" sz="3600" b="1" dirty="0">
                <a:solidFill>
                  <a:srgbClr val="333666"/>
                </a:solidFill>
                <a:effectLst/>
                <a:latin typeface="Times New Roman" panose="02020603050405020304" pitchFamily="18" charset="0"/>
                <a:ea typeface="ArialUnicodeMS"/>
                <a:cs typeface="Arial" panose="020B0604020202020204" pitchFamily="34" charset="0"/>
              </a:rPr>
              <a:t> of Categorical Measurements  (Classification)</a:t>
            </a:r>
            <a:endParaRPr lang="en-US" sz="36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D85EF64-7628-E203-D5DA-BA6E6C937024}"/>
              </a:ext>
            </a:extLst>
          </p:cNvPr>
          <p:cNvSpPr txBox="1">
            <a:spLocks/>
          </p:cNvSpPr>
          <p:nvPr/>
        </p:nvSpPr>
        <p:spPr>
          <a:xfrm>
            <a:off x="0" y="2209800"/>
            <a:ext cx="8975179" cy="2676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Yariv N. Marmor</a:t>
            </a:r>
          </a:p>
          <a:p>
            <a:pPr algn="ctr"/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Emil Bashkansky</a:t>
            </a:r>
          </a:p>
          <a:p>
            <a:pPr algn="ctr"/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Tamar Gadrich</a:t>
            </a:r>
          </a:p>
          <a:p>
            <a:pPr algn="ctr">
              <a:lnSpc>
                <a:spcPct val="170000"/>
              </a:lnSpc>
            </a:pP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BRAUDE College of Engineering,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Karmiel</a:t>
            </a:r>
            <a:endParaRPr lang="en-US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FC426-008B-E9A0-8A1E-B8C3FD95278C}"/>
              </a:ext>
            </a:extLst>
          </p:cNvPr>
          <p:cNvSpPr txBox="1"/>
          <p:nvPr/>
        </p:nvSpPr>
        <p:spPr>
          <a:xfrm>
            <a:off x="2362200" y="53340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Leuven - ENBIS 2024</a:t>
            </a:r>
          </a:p>
          <a:p>
            <a:pPr algn="ctr"/>
            <a:r>
              <a:rPr lang="en-US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L" sz="2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16/09/2024, 13:50</a:t>
            </a:r>
            <a:endParaRPr lang="LID4096" sz="24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FB90E25-2D31-14B6-655C-51C3341A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7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3AB16C-0274-4ED3-46F4-5AFF7CA72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403600"/>
            <a:ext cx="2388723" cy="2752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94EF45-BD66-AFD3-DF89-1B3A72A3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5" y="152400"/>
            <a:ext cx="9022935" cy="1219200"/>
          </a:xfrm>
          <a:ln w="28575"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Random</a:t>
            </a:r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Dirichlet </a:t>
            </a:r>
            <a:r>
              <a:rPr lang="en-US" sz="3600" b="1" i="1" dirty="0">
                <a:solidFill>
                  <a:srgbClr val="550B5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Multinomial </a:t>
            </a:r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(DM) </a:t>
            </a:r>
            <a:r>
              <a:rPr lang="en-US" sz="36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Model - 1</a:t>
            </a:r>
            <a:endParaRPr lang="LID4096" sz="3600" b="1" dirty="0">
              <a:solidFill>
                <a:srgbClr val="3336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F8DE14-07EA-0D28-7D4C-CB7384B303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61533"/>
                <a:ext cx="9067800" cy="5410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000" b="1" i="1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 L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classifiers are randomly sampled from the population which classification abilities related to category </a:t>
                </a:r>
                <a:r>
                  <a:rPr lang="en-US" sz="2000" b="1" i="1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are distributed according to the Dirichlet distribution:</a:t>
                </a:r>
                <a:endParaRPr lang="en-US" sz="20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411480" lvl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ar-AE" sz="200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ar-AE" sz="2000" b="1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den>
                    </m:f>
                    <m:nary>
                      <m:naryPr>
                        <m:chr m:val="∏"/>
                        <m:limLoc m:val="undOvr"/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  <m:e>
                        <m:sSup>
                          <m:sSupPr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	(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ar-AE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ar-AE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ar-AE" sz="2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AE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ar-AE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ar-AE" sz="20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where: </a:t>
                </a:r>
                <a:r>
                  <a:rPr lang="en-US" sz="2000" b="1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  <m:sub>
                        <m: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ar-AE" sz="20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b="1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AE" sz="2000" b="1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ar-AE" sz="2000" b="1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parameters of the Dirichlet distribution characterizing the </a:t>
                </a:r>
                <a:r>
                  <a:rPr lang="en-US" sz="2000" i="1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i-th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category classification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) =</a:t>
                </a:r>
                <a:r>
                  <a:rPr lang="ar-AE" sz="2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ar-AE" sz="2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  <m:r>
                          <a:rPr lang="ar-A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;</a:t>
                </a:r>
                <a:endParaRPr lang="en-US" sz="2000" i="1" dirty="0">
                  <a:latin typeface="Times New Roman" panose="02020603050405020304" pitchFamily="18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ar-AE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20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concentration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parameter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ar-AE" sz="20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F8DE14-07EA-0D28-7D4C-CB7384B30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1533"/>
                <a:ext cx="9067800" cy="5410200"/>
              </a:xfrm>
              <a:blipFill>
                <a:blip r:embed="rId3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0A0FC2-52FF-BEBC-6D6A-B8F670B25D85}"/>
                  </a:ext>
                </a:extLst>
              </p:cNvPr>
              <p:cNvSpPr txBox="1"/>
              <p:nvPr/>
            </p:nvSpPr>
            <p:spPr>
              <a:xfrm>
                <a:off x="44865" y="5970561"/>
                <a:ext cx="9144000" cy="735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Location is determined by repeatability, and dispersion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determined by degree of variation between classifiers.</a:t>
                </a:r>
                <a:endParaRPr lang="LID4096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0A0FC2-52FF-BEBC-6D6A-B8F670B25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" y="5970561"/>
                <a:ext cx="9144000" cy="735394"/>
              </a:xfrm>
              <a:prstGeom prst="rect">
                <a:avLst/>
              </a:prstGeom>
              <a:blipFill>
                <a:blip r:embed="rId4"/>
                <a:stretch>
                  <a:fillRect l="-667" t="-4132" r="-1133" b="-140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DF03E0-6AE0-FC72-D716-C004385E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" y="121083"/>
                <a:ext cx="9129045" cy="1143000"/>
              </a:xfr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sz="3600" b="1" i="1" u="none" strike="noStrike" baseline="0" dirty="0">
                    <a:solidFill>
                      <a:srgbClr val="550B5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Repeatability </a:t>
                </a:r>
                <a:r>
                  <a:rPr lang="en-US" sz="3600" b="1" u="none" strike="noStrike" baseline="0" dirty="0">
                    <a:solidFill>
                      <a:srgbClr val="550B5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b="1" i="1" u="none" strike="noStrike" baseline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within</a:t>
                </a:r>
                <a:r>
                  <a:rPr lang="en-US" sz="3600" b="1" u="none" strike="noStrike" baseline="0" dirty="0">
                    <a:solidFill>
                      <a:srgbClr val="550B5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600" b="1" i="1" u="none" strike="noStrike" baseline="0" dirty="0">
                    <a:solidFill>
                      <a:srgbClr val="550B5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none" strike="noStrike" baseline="0" dirty="0">
                    <a:solidFill>
                      <a:srgbClr val="550B5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3600" b="1" i="1" u="none" strike="noStrike" baseline="0" dirty="0">
                    <a:solidFill>
                      <a:srgbClr val="550B5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Classifiers </a:t>
                </a:r>
                <a:r>
                  <a:rPr lang="en-US" sz="3600" b="1" u="none" strike="noStrike" baseline="0" dirty="0">
                    <a:solidFill>
                      <a:srgbClr val="550B5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between-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𝒄𝒍𝒂𝒔𝒔𝒊𝒇𝒊𝒆𝒓</m:t>
                    </m:r>
                  </m:oMath>
                </a14:m>
                <a:r>
                  <a:rPr lang="en-US" sz="36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600" b="1" u="none" strike="noStrike" baseline="0" dirty="0">
                    <a:solidFill>
                      <a:srgbClr val="550B5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600" b="1" i="1" u="none" strike="noStrike" baseline="0" dirty="0">
                    <a:solidFill>
                      <a:srgbClr val="550B5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effect</a:t>
                </a:r>
                <a:endParaRPr lang="he-IL" sz="3600" b="1" i="1" dirty="0">
                  <a:solidFill>
                    <a:srgbClr val="550B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121083"/>
                <a:ext cx="9129045" cy="1143000"/>
              </a:xfrm>
              <a:blipFill>
                <a:blip r:embed="rId2"/>
                <a:stretch>
                  <a:fillRect t="-10695" b="-1711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8E3437-F658-70FF-8F97-C65FBC29B7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82182"/>
                <a:ext cx="9129045" cy="1981199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000" b="1" i="1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𝑹𝒆𝒑𝒆𝒂𝒕𝒂𝒃𝒊𝒍𝒊𝒕𝒚</m:t>
                        </m:r>
                      </m:e>
                      <m:sub>
                        <m: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num>
                      <m:den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  <m:e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= </m:t>
                        </m:r>
                      </m:e>
                    </m:nary>
                    <m:f>
                      <m:f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num>
                      <m:den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f>
                      <m:f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sup>
                          <m:e>
                            <m:f>
                              <m:fPr>
                                <m:ctrlP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d>
                  </m:oMath>
                </a14:m>
                <a:endParaRPr lang="en-US" sz="20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ar-AE" sz="18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000" b="1" i="1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𝒍𝒂𝒔𝒔𝒊𝒇𝒊𝒆𝒓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𝒆𝒇𝒇𝒆𝒄𝒕</m:t>
                        </m:r>
                      </m:e>
                      <m:sub>
                        <m: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num>
                      <m:den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  <m:e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𝑉𝐴𝑅</m:t>
                        </m:r>
                        <m:d>
                          <m:dPr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num>
                      <m:den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f>
                      <m:f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sup>
                          <m:e>
                            <m:f>
                              <m:fPr>
                                <m:ctrlP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d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𝑹𝒆𝒑𝒆𝒂𝒕𝒂𝒃𝒊𝒍𝒊𝒕𝒚</m:t>
                        </m:r>
                        <m: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ar-AE" sz="20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endParaRPr lang="LID4096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8E3437-F658-70FF-8F97-C65FBC29B7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82182"/>
                <a:ext cx="9129045" cy="19811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3A031-D5B7-5BE8-C60B-83D1BD024452}"/>
                  </a:ext>
                </a:extLst>
              </p:cNvPr>
              <p:cNvSpPr txBox="1"/>
              <p:nvPr/>
            </p:nvSpPr>
            <p:spPr>
              <a:xfrm>
                <a:off x="228600" y="3577321"/>
                <a:ext cx="7620000" cy="825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ar-AE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𝑹𝒆𝒑𝒓𝒐𝒅𝒖𝒄𝒊𝒃𝒊𝒍𝒊𝒕𝒚</m:t>
                        </m:r>
                      </m:e>
                      <m:sub>
                        <m:r>
                          <a:rPr lang="ar-AE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num>
                      <m:den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sup>
                          <m:e>
                            <m:f>
                              <m:fPr>
                                <m:ctrlP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d>
                  </m:oMath>
                </a14:m>
                <a:endParaRPr lang="ar-AE" sz="1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3A031-D5B7-5BE8-C60B-83D1BD024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577321"/>
                <a:ext cx="7620000" cy="8252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593693D-7CD4-EE63-AA31-B1EC73C124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3388567"/>
                  </p:ext>
                </p:extLst>
              </p:nvPr>
            </p:nvGraphicFramePr>
            <p:xfrm>
              <a:off x="76198" y="4503621"/>
              <a:ext cx="9067802" cy="2233296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533901">
                      <a:extLst>
                        <a:ext uri="{9D8B030D-6E8A-4147-A177-3AD203B41FA5}">
                          <a16:colId xmlns:a16="http://schemas.microsoft.com/office/drawing/2014/main" val="1521644903"/>
                        </a:ext>
                      </a:extLst>
                    </a:gridCol>
                    <a:gridCol w="4533901">
                      <a:extLst>
                        <a:ext uri="{9D8B030D-6E8A-4147-A177-3AD203B41FA5}">
                          <a16:colId xmlns:a16="http://schemas.microsoft.com/office/drawing/2014/main" val="4535011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2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2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ar-AE" sz="2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2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2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groupChr>
                                  <m:groupChrPr>
                                    <m:chr m:val="→"/>
                                    <m:pos m:val="top"/>
                                    <m:ctrlPr>
                                      <a:rPr lang="ar-AE" sz="2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/>
                                </m:groupChr>
                                <m:r>
                                  <a:rPr lang="en-US" sz="2000" b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LID4096" sz="20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2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2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ar-AE" sz="2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2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2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groupChr>
                                  <m:groupChrPr>
                                    <m:chr m:val="→"/>
                                    <m:pos m:val="top"/>
                                    <m:ctrlPr>
                                      <a:rPr lang="ar-AE" sz="2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/>
                                </m:groupChr>
                                <m:r>
                                  <a:rPr lang="en-US" sz="2000" b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LID4096" sz="20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91391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Repeatability = 0</a:t>
                          </a:r>
                          <a:endParaRPr lang="LID4096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Classifiers</m:t>
                              </m:r>
                            </m:oMath>
                          </a14:m>
                          <a:r>
                            <a:rPr lang="en-US" sz="2000" i="0" dirty="0"/>
                            <a:t> e</a:t>
                          </a:r>
                          <a:r>
                            <a:rPr lang="en-US" sz="2000" dirty="0"/>
                            <a:t>ffect =0</a:t>
                          </a:r>
                          <a:endParaRPr lang="LID4096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91935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20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𝑪𝒍𝒂𝒔𝒔𝒊𝒇𝒊𝒆𝒓</m:t>
                                    </m:r>
                                    <m:r>
                                      <a:rPr lang="en-US" sz="20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  <m:r>
                                      <a:rPr lang="en-US" sz="20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ar-AE" sz="20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𝒆𝒇𝒇𝒆𝒄𝒕</m:t>
                                    </m:r>
                                  </m:e>
                                  <m:sub>
                                    <m:r>
                                      <a:rPr lang="ar-AE" sz="20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ar-AE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num>
                                  <m:den>
                                    <m:r>
                                      <a:rPr lang="ar-AE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ar-AE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ar-AE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ar-AE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ar-AE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ar-AE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ar-AE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ar-AE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sup>
                                      <m:e>
                                        <m:f>
                                          <m:fPr>
                                            <m:ctrlPr>
                                              <a:rPr lang="ar-AE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ar-AE" sz="20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|</m:t>
                                                </m:r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ar-AE" sz="20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|</m:t>
                                                </m:r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</m:e>
                                    </m:nary>
                                  </m:e>
                                </m:d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20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20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𝑹𝒆𝒑𝒆𝒂𝒕𝒂𝒃𝒊𝒍𝒊𝒕𝒚</m:t>
                                    </m:r>
                                  </m:e>
                                  <m:sub>
                                    <m:r>
                                      <a:rPr lang="ar-AE" sz="20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ar-AE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num>
                                  <m:den>
                                    <m:r>
                                      <a:rPr lang="ar-AE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ar-AE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ar-AE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ar-AE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ar-AE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ar-AE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ar-AE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ar-AE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ar-AE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sup>
                                      <m:e>
                                        <m:f>
                                          <m:fPr>
                                            <m:ctrlPr>
                                              <a:rPr lang="ar-AE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ar-AE" sz="20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|</m:t>
                                                </m:r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ar-AE" sz="20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|</m:t>
                                                </m:r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ar-AE" sz="20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</m:e>
                                    </m:nary>
                                  </m:e>
                                </m:d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081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593693D-7CD4-EE63-AA31-B1EC73C124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3388567"/>
                  </p:ext>
                </p:extLst>
              </p:nvPr>
            </p:nvGraphicFramePr>
            <p:xfrm>
              <a:off x="76198" y="4503621"/>
              <a:ext cx="9067802" cy="2233296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533901">
                      <a:extLst>
                        <a:ext uri="{9D8B030D-6E8A-4147-A177-3AD203B41FA5}">
                          <a16:colId xmlns:a16="http://schemas.microsoft.com/office/drawing/2014/main" val="1521644903"/>
                        </a:ext>
                      </a:extLst>
                    </a:gridCol>
                    <a:gridCol w="4533901">
                      <a:extLst>
                        <a:ext uri="{9D8B030D-6E8A-4147-A177-3AD203B41FA5}">
                          <a16:colId xmlns:a16="http://schemas.microsoft.com/office/drawing/2014/main" val="453501127"/>
                        </a:ext>
                      </a:extLst>
                    </a:gridCol>
                  </a:tblGrid>
                  <a:tr h="479108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4" t="-18987" r="-100403" b="-3683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34" t="-18987" r="-403" b="-3683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139126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Repeatability = 0</a:t>
                          </a:r>
                          <a:endParaRPr lang="LID4096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34" t="-144615" r="-403" b="-34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935196"/>
                      </a:ext>
                    </a:extLst>
                  </a:tr>
                  <a:tr h="1357948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4" t="-70982" r="-100403" b="-8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34" t="-70982" r="-403" b="-8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0819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97AC6C-54AF-4B93-EBBB-BC27EA16767A}"/>
              </a:ext>
            </a:extLst>
          </p:cNvPr>
          <p:cNvSpPr txBox="1">
            <a:spLocks/>
          </p:cNvSpPr>
          <p:nvPr/>
        </p:nvSpPr>
        <p:spPr bwMode="auto">
          <a:xfrm>
            <a:off x="8534400" y="6286495"/>
            <a:ext cx="609600" cy="62230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0" b="0" kern="120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 smtClean="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3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EF45-BD66-AFD3-DF89-1B3A72A3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8991599" cy="1219200"/>
          </a:xfrm>
          <a:ln w="28575"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Random</a:t>
            </a:r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550B5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Dirichlet -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Multinomial </a:t>
            </a:r>
            <a:r>
              <a:rPr lang="en-US" sz="36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DM</a:t>
            </a:r>
            <a:r>
              <a:rPr lang="en-US" sz="36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Model - 2</a:t>
            </a:r>
            <a:endParaRPr lang="LID4096" sz="3600" b="1" dirty="0">
              <a:solidFill>
                <a:srgbClr val="3336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F8DE14-07EA-0D28-7D4C-CB7384B303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447800"/>
                <a:ext cx="9372600" cy="5486400"/>
              </a:xfrm>
            </p:spPr>
            <p:txBody>
              <a:bodyPr>
                <a:normAutofit/>
              </a:bodyPr>
              <a:lstStyle/>
              <a:p>
                <a:pPr marL="19431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sz="1800" b="1" i="1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From an experiment consisting of </a:t>
                </a:r>
                <a:r>
                  <a:rPr lang="en-US" sz="1800" b="1" i="1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repeated classifications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of each property that actually belongs to the category </a:t>
                </a: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8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bSup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bSup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bSup>
                      </m:e>
                      <m:e>
                        <m:r>
                          <a:rPr lang="ar-AE" sz="18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ar-AE" sz="1800" b="1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AE" sz="1800" b="1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AE" sz="1800" b="1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,,…,</m:t>
                            </m:r>
                            <m:sSub>
                              <m:sSubPr>
                                <m:ctrlP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ar-AE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8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AE" sz="180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𝑀𝑢𝑙𝑡𝑖𝑛𝑜𝑚𝑖𝑎𝑙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ar-AE" sz="18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ar-AE" sz="18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ar-AE" sz="18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sz="18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sz="18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,,…,</m:t>
                        </m:r>
                        <m:sSub>
                          <m:sSubPr>
                            <m:ctrlP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ar-AE" sz="18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ar-AE" sz="18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ar-AE" sz="18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sz="18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sz="18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,,…,</m:t>
                        </m:r>
                        <m:sSub>
                          <m:sSubPr>
                            <m:ctrlP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ar-AE" sz="18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ar-AE" sz="1800" b="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𝐷𝑖𝑟𝑖𝑐</m:t>
                    </m:r>
                    <m:r>
                      <a:rPr lang="ar-AE" sz="1800" b="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ar-AE" sz="1800" b="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𝑙𝑒𝑡</m:t>
                    </m:r>
                    <m:r>
                      <a:rPr lang="ar-AE" sz="18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ar-AE" sz="1800" b="1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</m:ctrlPr>
                      </m:sSubPr>
                      <m:e>
                        <m:r>
                          <a:rPr lang="ar-AE" sz="1800" b="1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𝜶</m:t>
                        </m:r>
                      </m:e>
                      <m:sub>
                        <m:r>
                          <a:rPr lang="ar-AE" sz="1800" b="1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𝒊</m:t>
                        </m:r>
                      </m:sub>
                    </m:sSub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ar-AE" sz="18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Estimator of classification matrix of the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classifier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,…,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  <m:r>
                      <a:rPr lang="ar-AE" sz="180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ar-AE" sz="18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</m:d>
                      </m:sup>
                    </m:sSup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ar-AE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ar-AE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 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800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ar-AE" sz="1800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</m:ctrlPr>
                          </m:accPr>
                          <m:e>
                            <m:r>
                              <a:rPr lang="ar-AE" sz="1800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ar-AE" sz="1800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𝑘</m:t>
                        </m:r>
                        <m:r>
                          <a:rPr lang="ar-AE" sz="1800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|</m:t>
                        </m:r>
                        <m:r>
                          <a:rPr lang="ar-AE" sz="1800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ar-AE" sz="1800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(</m:t>
                        </m:r>
                        <m:r>
                          <a:rPr lang="ar-AE" sz="1800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𝑙</m:t>
                        </m:r>
                        <m:r>
                          <a:rPr lang="ar-AE" sz="1800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)</m:t>
                        </m:r>
                      </m:sup>
                    </m:sSubSup>
                    <m:r>
                      <a:rPr lang="ar-AE" sz="1800" i="1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=</m:t>
                    </m:r>
                    <m:f>
                      <m:fPr>
                        <m:ctrlPr>
                          <a:rPr lang="ar-AE" sz="1800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ar-AE" sz="1800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</m:ctrlPr>
                          </m:sSubSupPr>
                          <m:e>
                            <m:r>
                              <a:rPr lang="ar-AE" sz="1800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ar-AE" sz="1800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𝑘</m:t>
                            </m:r>
                            <m:r>
                              <a:rPr lang="ar-AE" sz="1800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|</m:t>
                            </m:r>
                            <m:r>
                              <a:rPr lang="ar-AE" sz="1800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ar-AE" sz="1800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(</m:t>
                            </m:r>
                            <m:r>
                              <a:rPr lang="ar-AE" sz="1800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𝑙</m:t>
                            </m:r>
                            <m:r>
                              <a:rPr lang="ar-AE" sz="1800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ar-AE" sz="1800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ar-AE" sz="18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F8DE14-07EA-0D28-7D4C-CB7384B30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47800"/>
                <a:ext cx="9372600" cy="5486400"/>
              </a:xfrm>
              <a:blipFill>
                <a:blip r:embed="rId2"/>
                <a:stretch>
                  <a:fillRect l="-455" t="-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4ADEFE-0449-B282-250A-62FC2E3F046F}"/>
              </a:ext>
            </a:extLst>
          </p:cNvPr>
          <p:cNvSpPr txBox="1"/>
          <p:nvPr/>
        </p:nvSpPr>
        <p:spPr>
          <a:xfrm>
            <a:off x="2362912" y="3281711"/>
            <a:ext cx="472582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A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94B83-4F1E-B1AC-FF61-E5B05FA76430}"/>
              </a:ext>
            </a:extLst>
          </p:cNvPr>
          <p:cNvSpPr txBox="1"/>
          <p:nvPr/>
        </p:nvSpPr>
        <p:spPr>
          <a:xfrm>
            <a:off x="2362912" y="3281711"/>
            <a:ext cx="472582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A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31221-C27F-3C94-E8CA-9DD9F117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5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4D8F-A47B-7B3A-D085-977E0B93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819"/>
            <a:ext cx="8079581" cy="1048598"/>
          </a:xfrm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Unbiased Estimators</a:t>
            </a:r>
            <a:endParaRPr lang="LID4096" sz="3600" b="1" i="1" dirty="0">
              <a:solidFill>
                <a:srgbClr val="3336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FEA6C105-C718-441A-4DC7-38CCA660031B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468" y="1219200"/>
                <a:ext cx="9143999" cy="5569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Unbiased estimator for </a:t>
                </a:r>
                <a:r>
                  <a:rPr lang="en-US" sz="2000" b="1" u="sng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repeatability</a:t>
                </a: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(within) variation:</a:t>
                </a:r>
                <a:endParaRPr lang="en-US" sz="20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b="1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b="1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</m:ctrlPr>
                          </m:accPr>
                          <m:e>
                            <m:r>
                              <a:rPr lang="ar-AE" b="1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𝑹𝒆𝒑𝒆𝒂𝒕𝒂𝒃𝒊𝒍𝒊𝒕𝒚</m:t>
                            </m:r>
                          </m:e>
                        </m:acc>
                      </m:e>
                      <m:sub>
                        <m:r>
                          <a:rPr lang="ar-AE" b="1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𝒖</m:t>
                        </m:r>
                        <m:d>
                          <m:dPr>
                            <m:ctrlPr>
                              <a:rPr lang="ar-AE" b="1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</m:ctrlPr>
                          </m:dPr>
                          <m:e>
                            <m:r>
                              <a:rPr lang="ar-AE" b="1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𝒊</m:t>
                            </m:r>
                          </m:e>
                        </m:d>
                      </m:sub>
                    </m:sSub>
                    <m:r>
                      <a:rPr lang="ar-AE" i="1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</m:ctrlPr>
                      </m:fPr>
                      <m:num>
                        <m:r>
                          <a:rPr lang="ar-AE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ar-AE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𝑁</m:t>
                        </m:r>
                        <m:r>
                          <a:rPr lang="ar-AE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−</m:t>
                        </m:r>
                        <m:r>
                          <a:rPr lang="ar-AE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1</m:t>
                        </m:r>
                      </m:den>
                    </m:f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</m:ctrlPr>
                      </m:fPr>
                      <m:num>
                        <m:r>
                          <a:rPr lang="ar-AE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ar-AE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𝐿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ar-AE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</m:ctrlPr>
                      </m:naryPr>
                      <m:sub>
                        <m:r>
                          <a:rPr lang="ar-AE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𝑙</m:t>
                        </m:r>
                        <m:r>
                          <a:rPr lang="ar-AE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=</m:t>
                        </m:r>
                        <m:r>
                          <a:rPr lang="ar-AE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ar-AE" i="1"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ar-AE" i="1"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</a:rPr>
                                  <m:t>𝑅𝑒𝑝𝑒𝑎𝑡𝑎𝑏𝑖𝑙𝑖𝑡𝑦</m:t>
                                </m:r>
                              </m:e>
                            </m:acc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ar-AE" i="1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=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  <a:ea typeface="Aptos" panose="020B0004020202020204" pitchFamily="34" charset="0"/>
                  </a:rPr>
                </a:br>
                <a:r>
                  <a:rPr lang="en-US" i="1" dirty="0">
                    <a:latin typeface="Cambria Math" panose="02040503050406030204" pitchFamily="18" charset="0"/>
                    <a:ea typeface="Aptos" panose="020B0004020202020204" pitchFamily="34" charset="0"/>
                  </a:rPr>
                  <a:t>		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</m:ctrlPr>
                      </m:fPr>
                      <m:num>
                        <m:r>
                          <a:rPr lang="ar-AE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ar-AE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𝑁</m:t>
                        </m:r>
                        <m:r>
                          <a:rPr lang="ar-AE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−</m:t>
                        </m:r>
                        <m:r>
                          <a:rPr lang="ar-AE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1</m:t>
                        </m:r>
                      </m:den>
                    </m:f>
                    <m:f>
                      <m:fPr>
                        <m:ctrlPr>
                          <a:rPr lang="ar-AE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</m:ctrlPr>
                      </m:fPr>
                      <m:num>
                        <m:r>
                          <a:rPr lang="ar-AE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ar-AE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𝐿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ar-AE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</m:ctrlPr>
                      </m:naryPr>
                      <m:sub>
                        <m:r>
                          <a:rPr lang="ar-AE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𝑙</m:t>
                        </m:r>
                        <m:r>
                          <a:rPr lang="ar-AE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=</m:t>
                        </m:r>
                        <m:r>
                          <a:rPr lang="ar-AE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ar-AE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ar-AE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ar-AE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ar-AE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ar-AE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ar-AE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ar-AE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ar-AE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ar-AE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</m:ctrlPr>
                          </m:naryPr>
                          <m:sub>
                            <m:r>
                              <a:rPr lang="ar-AE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𝑘</m:t>
                            </m:r>
                            <m:r>
                              <a:rPr lang="ar-AE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=</m:t>
                            </m:r>
                            <m:r>
                              <a:rPr lang="ar-AE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ar-AE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𝐾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ar-AE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ar-AE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ar-AE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</a:rPr>
                                  <m:t>𝑘</m:t>
                                </m:r>
                                <m:r>
                                  <a:rPr lang="ar-AE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</a:rPr>
                                  <m:t>|</m:t>
                                </m:r>
                                <m:r>
                                  <a:rPr lang="ar-AE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AE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</a:rPr>
                                  <m:t>(</m:t>
                                </m:r>
                                <m:r>
                                  <a:rPr lang="ar-AE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</a:rPr>
                                  <m:t>𝑙</m:t>
                                </m:r>
                                <m:r>
                                  <a:rPr lang="ar-AE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ar-AE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ar-AE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ar-AE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</a:rPr>
                                  <m:t>1</m:t>
                                </m:r>
                                <m:r>
                                  <a:rPr lang="ar-AE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ar-AE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ar-AE" i="1">
                                            <a:effectLst/>
                                            <a:latin typeface="Cambria Math" panose="02040503050406030204" pitchFamily="18" charset="0"/>
                                            <a:ea typeface="Aptos" panose="020B00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ar-AE" i="1">
                                            <a:effectLst/>
                                            <a:latin typeface="Cambria Math" panose="02040503050406030204" pitchFamily="18" charset="0"/>
                                            <a:ea typeface="Aptos" panose="020B00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ar-AE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</a:rPr>
                                      <m:t>𝑘</m:t>
                                    </m:r>
                                    <m:r>
                                      <a:rPr lang="ar-AE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</a:rPr>
                                      <m:t>|</m:t>
                                    </m:r>
                                    <m:r>
                                      <a:rPr lang="ar-AE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ar-AE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ar-AE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</a:rPr>
                                      <m:t>𝑙</m:t>
                                    </m:r>
                                    <m:r>
                                      <a:rPr lang="ar-AE" i="1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effectLst/>
                  <a:latin typeface="Aptos" panose="020B0004020202020204" pitchFamily="34" charset="0"/>
                  <a:ea typeface="Aptos" panose="020B0004020202020204" pitchFamily="34" charset="0"/>
                </a:endParaRP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Unbiased estimator for </a:t>
                </a:r>
                <a:r>
                  <a:rPr lang="en-US" sz="2000" b="1" u="sng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between classifiers </a:t>
                </a: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variation:</a:t>
                </a: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LID4096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LID4096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𝒍𝒂𝒔𝒔𝒊𝒇𝒊𝒆𝒓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LID4096" b="1" i="1">
                                <a:latin typeface="Cambria Math" panose="02040503050406030204" pitchFamily="18" charset="0"/>
                              </a:rPr>
                              <m:t>𝒆𝒇𝒇𝒆𝒄𝒕</m:t>
                            </m:r>
                          </m:e>
                          <m:sub>
                            <m:r>
                              <a:rPr lang="LID4096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acc>
                    <m:r>
                      <a:rPr lang="LID4096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LID4096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ID4096" b="1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LID4096" b="1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LID4096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LID4096" b="1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LID4096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LID4096" b="1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LID4096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LID4096" b="1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LID4096" b="1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LID4096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LID4096" b="1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LID4096" b="1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LID4096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LID4096" b="1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LID4096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LID4096" b="1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LID4096" b="1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sSup>
                              <m:sSupPr>
                                <m:ctrlPr>
                                  <a:rPr lang="LID4096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LID4096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ar-A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ar-AE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ar-AE" b="1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ar-AE" b="1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ar-AE" b="1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ar-AE" b="1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ar-AE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ar-AE" b="1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ar-AE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r>
                                      <a:rPr lang="LID4096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LID4096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LID4096" b="1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LID4096" b="1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LID4096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LID4096" b="1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LID4096" b="1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LID4096" b="1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LID4096" b="1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ar-AE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ar-AE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ar-AE" b="1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ar-AE" b="1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ar-AE" b="1" i="1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  <m:r>
                                              <a:rPr lang="ar-AE" b="1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ar-AE" b="1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ar-AE" b="1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ar-AE" b="1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LID4096" b="1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b="1" dirty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LID4096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LID4096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LID4096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LID4096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LID4096" b="1" i="1">
                                    <a:latin typeface="Cambria Math" panose="02040503050406030204" pitchFamily="18" charset="0"/>
                                  </a:rPr>
                                  <m:t>𝑅𝑒𝑝𝑒𝑎𝑡𝑎𝑏𝑖𝑙𝑖𝑡𝑦</m:t>
                                </m:r>
                              </m:e>
                            </m:acc>
                          </m:e>
                          <m:sub>
                            <m:r>
                              <a:rPr lang="LID4096" b="1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r>
                          <a:rPr lang="LID4096" b="1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LID4096" b="1" i="1" dirty="0">
                  <a:latin typeface="Cambria Math" panose="02040503050406030204" pitchFamily="18" charset="0"/>
                </a:endParaRP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Unbiased estimator for </a:t>
                </a:r>
                <a:r>
                  <a:rPr lang="en-US" sz="2000" b="1" u="sng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total </a:t>
                </a: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classification variation:</a:t>
                </a: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L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𝑉𝐴𝑅</m:t>
                            </m:r>
                          </m:e>
                          <m:sub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𝑇𝑂𝑇𝐴𝐿</m:t>
                            </m:r>
                          </m:sub>
                        </m:sSub>
                      </m:e>
                    </m:acc>
                    <m:r>
                      <a:rPr lang="en-IL">
                        <a:latin typeface="Cambria Math" panose="02040503050406030204" pitchFamily="18" charset="0"/>
                      </a:rPr>
                      <m:t>=</m:t>
                    </m:r>
                    <m:r>
                      <a:rPr lang="en-IL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IL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IL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L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IL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L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L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IL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L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IL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L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en-IL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L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L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L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L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IL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IL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L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IL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d>
                                          <m:dPr>
                                            <m:begChr m:val="|"/>
                                            <m:endChr m:val=""/>
                                            <m:ctrlPr>
                                              <a:rPr lang="en-I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L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IL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L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IL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IL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L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IL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I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IL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IL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IL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IL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IL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IL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IL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IL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"/>
                                                <m:ctrlPr>
                                                  <a:rPr lang="en-I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L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d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IL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L" i="1"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IL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solidFill>
                      <a:srgbClr val="836967"/>
                    </a:solidFill>
                  </a:rPr>
                  <a:t>              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L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L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L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L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L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en-IL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IL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L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IL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L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L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IL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L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L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L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I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L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  <m:sup>
                                <m:d>
                                  <m:dPr>
                                    <m:ctrlPr>
                                      <a:rPr lang="en-I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L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IL">
                                <a:latin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IL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L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L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IL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IL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L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L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I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L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I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L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LID4096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FEA6C105-C718-441A-4DC7-38CCA660031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68" y="1219200"/>
                <a:ext cx="9143999" cy="5569089"/>
              </a:xfrm>
              <a:prstGeom prst="rect">
                <a:avLst/>
              </a:prstGeom>
              <a:blipFill>
                <a:blip r:embed="rId2"/>
                <a:stretch>
                  <a:fillRect t="-54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24B0F-FE2E-C9FC-2991-0A305C23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5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9258" y="121082"/>
                <a:ext cx="9163973" cy="1326717"/>
              </a:xfr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r>
                  <a:rPr lang="en-US" sz="3600" b="1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estimate 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b="1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ector</a:t>
                </a:r>
                <a:r>
                  <a:rPr lang="en-US" sz="3600" b="1" i="1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6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  <m:sub>
                        <m:r>
                          <a:rPr lang="ar-AE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ar-AE" sz="36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ar-AE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3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36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ar-AE" sz="36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ar-AE" sz="36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36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AE" sz="3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36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ar-AE" sz="36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ar-AE" sz="36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36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ar-AE" sz="3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36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ar-AE" sz="36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ar-AE" sz="36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36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b="1" i="1" u="none" strike="noStrike" baseline="0" dirty="0">
                    <a:solidFill>
                      <a:srgbClr val="C00000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, </a:t>
                </a:r>
                <a:r>
                  <a:rPr lang="en-US" sz="3600" b="1" dirty="0">
                    <a:solidFill>
                      <a:srgbClr val="333666"/>
                    </a:solidFill>
                    <a:latin typeface="Times New Roman" panose="02020603050405020304" pitchFamily="18" charset="0"/>
                    <a:ea typeface="+mj-ea"/>
                    <a:cs typeface="Arial" panose="020B0604020202020204" pitchFamily="34" charset="0"/>
                  </a:rPr>
                  <a:t>characterizing</a:t>
                </a:r>
                <a:r>
                  <a:rPr lang="en-US" sz="3600" b="1" i="1" dirty="0">
                    <a:solidFill>
                      <a:srgbClr val="333666"/>
                    </a:solidFill>
                    <a:latin typeface="Times New Roman" panose="02020603050405020304" pitchFamily="18" charset="0"/>
                    <a:ea typeface="+mj-ea"/>
                    <a:cs typeface="Arial" panose="020B0604020202020204" pitchFamily="34" charset="0"/>
                  </a:rPr>
                  <a:t> Population Distribution </a:t>
                </a:r>
                <a:r>
                  <a:rPr lang="en-US" sz="3600" b="1" dirty="0">
                    <a:solidFill>
                      <a:srgbClr val="333666"/>
                    </a:solidFill>
                    <a:latin typeface="Times New Roman" panose="02020603050405020304" pitchFamily="18" charset="0"/>
                    <a:ea typeface="+mj-ea"/>
                    <a:cs typeface="Arial" panose="020B0604020202020204" pitchFamily="34" charset="0"/>
                  </a:rPr>
                  <a:t>of classification abilities?</a:t>
                </a:r>
                <a:endParaRPr lang="he-IL" sz="3600" b="1" dirty="0">
                  <a:solidFill>
                    <a:srgbClr val="333666"/>
                  </a:solidFill>
                  <a:latin typeface="Times New Roman" panose="02020603050405020304" pitchFamily="18" charset="0"/>
                  <a:ea typeface="+mj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9258" y="121082"/>
                <a:ext cx="9163973" cy="1326717"/>
              </a:xfrm>
              <a:blipFill>
                <a:blip r:embed="rId2"/>
                <a:stretch>
                  <a:fillRect l="-1995" t="-21198" r="-465" b="-299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5AF9657-146E-4F06-2078-B344C044C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" y="2045973"/>
            <a:ext cx="9144000" cy="3310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03223D-22F3-D2E1-0E4D-0E0C39EC23FE}"/>
                  </a:ext>
                </a:extLst>
              </p:cNvPr>
              <p:cNvSpPr txBox="1"/>
              <p:nvPr/>
            </p:nvSpPr>
            <p:spPr>
              <a:xfrm>
                <a:off x="125745" y="5376838"/>
                <a:ext cx="8772258" cy="704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propose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ar-AE" sz="20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ar-AE" sz="20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  <m:r>
                          <a:rPr lang="ar-AE" sz="20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help of Repeatability to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Classifiers effect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ID4096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03223D-22F3-D2E1-0E4D-0E0C39EC2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5" y="5376838"/>
                <a:ext cx="8772258" cy="704616"/>
              </a:xfrm>
              <a:prstGeom prst="rect">
                <a:avLst/>
              </a:prstGeom>
              <a:blipFill>
                <a:blip r:embed="rId4"/>
                <a:stretch>
                  <a:fillRect l="-764" t="-43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EA9C16F1-24D1-17AB-D9A1-4C7460C7DEE1}"/>
                  </a:ext>
                </a:extLst>
              </p:cNvPr>
              <p:cNvSpPr txBox="1"/>
              <p:nvPr/>
            </p:nvSpPr>
            <p:spPr>
              <a:xfrm>
                <a:off x="152401" y="5989638"/>
                <a:ext cx="3810000" cy="655637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he-IL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r>
                        <a:rPr lang="he-IL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he-IL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Repeatabilit</m:t>
                          </m:r>
                          <m:sSub>
                            <m:sSubPr>
                              <m:ctrlP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he-IL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𝐶𝑙𝑎𝑠𝑠𝑖𝑓𝑖𝑒𝑟</m:t>
                          </m:r>
                          <m:r>
                            <a:rPr lang="he-IL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he-IL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𝑒𝑓𝑓𝑒𝑐</m:t>
                          </m:r>
                          <m:sSub>
                            <m:sSubPr>
                              <m:ctrlP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EA9C16F1-24D1-17AB-D9A1-4C7460C7D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5989638"/>
                <a:ext cx="3810000" cy="655637"/>
              </a:xfrm>
              <a:prstGeom prst="rect">
                <a:avLst/>
              </a:prstGeom>
              <a:blipFill>
                <a:blip r:embed="rId5"/>
                <a:stretch>
                  <a:fillRect b="-121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C4C3F71-BE61-B76E-CEB7-7C94DB1BA549}"/>
              </a:ext>
            </a:extLst>
          </p:cNvPr>
          <p:cNvSpPr txBox="1"/>
          <p:nvPr/>
        </p:nvSpPr>
        <p:spPr>
          <a:xfrm>
            <a:off x="3886200" y="6101722"/>
            <a:ext cx="146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then</a:t>
            </a:r>
            <a:endParaRPr lang="LID4096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02F2090-E8BF-EBA1-EC9C-009CBB1D7388}"/>
              </a:ext>
            </a:extLst>
          </p:cNvPr>
          <p:cNvSpPr txBox="1">
            <a:spLocks/>
          </p:cNvSpPr>
          <p:nvPr/>
        </p:nvSpPr>
        <p:spPr bwMode="auto">
          <a:xfrm>
            <a:off x="8534400" y="6286495"/>
            <a:ext cx="609600" cy="62230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0" b="0" kern="120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 smtClean="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E2F056-675E-990D-81D1-E07215DC6990}"/>
                  </a:ext>
                </a:extLst>
              </p:cNvPr>
              <p:cNvSpPr txBox="1"/>
              <p:nvPr/>
            </p:nvSpPr>
            <p:spPr>
              <a:xfrm>
                <a:off x="10716" y="1604622"/>
                <a:ext cx="9002316" cy="802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</a:rPr>
                  <a:t>It is considered that </a:t>
                </a:r>
                <a:r>
                  <a:rPr lang="en-US" sz="2000" u="sng" dirty="0">
                    <a:latin typeface="Times New Roman" pitchFamily="18" charset="0"/>
                  </a:rPr>
                  <a:t>the key parameter is </a:t>
                </a:r>
                <a:r>
                  <a:rPr lang="ru-RU" sz="2000" u="sng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u="sng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2400" i="1" u="sng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ar-AE" sz="2400" i="1" u="sng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ar-AE" sz="2400" i="1" u="sng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  <m:r>
                          <a:rPr lang="ar-AE" sz="2400" i="1" u="sng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>
                    <a:solidFill>
                      <a:srgbClr val="7030A0"/>
                    </a:solidFill>
                  </a:rPr>
                  <a:t>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characterizing the so called “</a:t>
                </a:r>
                <a:r>
                  <a:rPr lang="en-US" sz="20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Dirichlet noise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  <a:endParaRPr lang="LID4096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E2F056-675E-990D-81D1-E07215DC6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" y="1604622"/>
                <a:ext cx="9002316" cy="802592"/>
              </a:xfrm>
              <a:prstGeom prst="rect">
                <a:avLst/>
              </a:prstGeom>
              <a:blipFill>
                <a:blip r:embed="rId6"/>
                <a:stretch>
                  <a:fillRect l="-745" r="-677" b="-1287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9">
                <a:extLst>
                  <a:ext uri="{FF2B5EF4-FFF2-40B4-BE49-F238E27FC236}">
                    <a16:creationId xmlns:a16="http://schemas.microsoft.com/office/drawing/2014/main" id="{0A287D46-5C8C-D8BD-CB75-60D5BB6285D9}"/>
                  </a:ext>
                </a:extLst>
              </p:cNvPr>
              <p:cNvSpPr txBox="1"/>
              <p:nvPr/>
            </p:nvSpPr>
            <p:spPr>
              <a:xfrm>
                <a:off x="5181601" y="5818189"/>
                <a:ext cx="3988592" cy="704616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r>
                        <a:rPr lang="he-IL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e-IL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he-IL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14" name="Object 9">
                <a:extLst>
                  <a:ext uri="{FF2B5EF4-FFF2-40B4-BE49-F238E27FC236}">
                    <a16:creationId xmlns:a16="http://schemas.microsoft.com/office/drawing/2014/main" id="{0A287D46-5C8C-D8BD-CB75-60D5BB628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1" y="5818189"/>
                <a:ext cx="3988592" cy="704616"/>
              </a:xfrm>
              <a:prstGeom prst="rect">
                <a:avLst/>
              </a:prstGeom>
              <a:blipFill>
                <a:blip r:embed="rId7"/>
                <a:stretch>
                  <a:fillRect b="-267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86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84" y="62693"/>
            <a:ext cx="8860632" cy="1143000"/>
          </a:xfr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Study for </a:t>
            </a:r>
            <a:r>
              <a:rPr lang="en-US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he-IL" sz="5400" b="1" dirty="0">
              <a:solidFill>
                <a:srgbClr val="C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E6EDDD-0C42-4D4E-DFA9-DE62DF37779A}"/>
              </a:ext>
            </a:extLst>
          </p:cNvPr>
          <p:cNvSpPr txBox="1"/>
          <p:nvPr/>
        </p:nvSpPr>
        <p:spPr>
          <a:xfrm>
            <a:off x="141684" y="5532505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Bashkansky, S. Dror, R.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Ravid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Grabov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(2007) “Effectiveness of a Product Quality Classifier”,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Engineering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19, issue 3, pp.235-244</a:t>
            </a:r>
            <a:endParaRPr lang="LID4096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3A34FE3-A98C-513F-9515-572F3821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9">
                <a:extLst>
                  <a:ext uri="{FF2B5EF4-FFF2-40B4-BE49-F238E27FC236}">
                    <a16:creationId xmlns:a16="http://schemas.microsoft.com/office/drawing/2014/main" id="{11AB17A7-12A6-43F4-BFFB-AAF0C280A63A}"/>
                  </a:ext>
                </a:extLst>
              </p:cNvPr>
              <p:cNvSpPr txBox="1"/>
              <p:nvPr/>
            </p:nvSpPr>
            <p:spPr>
              <a:xfrm>
                <a:off x="228600" y="1002773"/>
                <a:ext cx="8773716" cy="448362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The population was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8200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1667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0133</m:t>
                        </m:r>
                      </m:e>
                    </m:d>
                  </m:oMath>
                </a14:m>
                <a:r>
                  <a:rPr lang="en-US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0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(*)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Accordingly, we simulated for different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0" dirty="0"/>
                  <a:t>: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04</m:t>
                        </m:r>
                      </m:e>
                    </m:d>
                  </m:oMath>
                </a14:m>
                <a:r>
                  <a:rPr lang="en-US" sz="20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b="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667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133</m:t>
                        </m:r>
                      </m:e>
                    </m:d>
                  </m:oMath>
                </a14:m>
                <a:r>
                  <a:rPr lang="en-US" sz="20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2000" b="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267</m:t>
                        </m:r>
                      </m:e>
                    </m:d>
                  </m:oMath>
                </a14:m>
                <a:r>
                  <a:rPr lang="en-US" sz="20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sz="2000" b="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0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b="0" dirty="0"/>
                  <a:t>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While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i="1" dirty="0"/>
                  <a:t>L </a:t>
                </a:r>
                <a:r>
                  <a:rPr lang="en-US" sz="2000" dirty="0"/>
                  <a:t>= 5, 10, 20, 30 or 100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i="1" dirty="0"/>
                  <a:t>N </a:t>
                </a:r>
                <a:r>
                  <a:rPr lang="en-US" sz="2000" dirty="0"/>
                  <a:t>= 1000</a:t>
                </a:r>
                <a:endParaRPr lang="en-US" sz="2000" b="0" dirty="0"/>
              </a:p>
              <a:p>
                <a:pPr>
                  <a:lnSpc>
                    <a:spcPct val="150000"/>
                  </a:lnSpc>
                </a:pPr>
                <a:endParaRPr lang="he-IL" sz="2000" dirty="0"/>
              </a:p>
            </p:txBody>
          </p:sp>
        </mc:Choice>
        <mc:Fallback xmlns="">
          <p:sp>
            <p:nvSpPr>
              <p:cNvPr id="6" name="Object 9">
                <a:extLst>
                  <a:ext uri="{FF2B5EF4-FFF2-40B4-BE49-F238E27FC236}">
                    <a16:creationId xmlns:a16="http://schemas.microsoft.com/office/drawing/2014/main" id="{11AB17A7-12A6-43F4-BFFB-AAF0C280A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02773"/>
                <a:ext cx="8773716" cy="4483628"/>
              </a:xfrm>
              <a:prstGeom prst="rect">
                <a:avLst/>
              </a:prstGeom>
              <a:blipFill>
                <a:blip r:embed="rId2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72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EA8E2B2-4D13-2250-0C05-BBB155DFD306}"/>
              </a:ext>
            </a:extLst>
          </p:cNvPr>
          <p:cNvSpPr txBox="1"/>
          <p:nvPr/>
        </p:nvSpPr>
        <p:spPr>
          <a:xfrm>
            <a:off x="457200" y="152400"/>
            <a:ext cx="8229600" cy="65857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550B5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Influence</a:t>
            </a:r>
            <a:r>
              <a:rPr lang="en-US" sz="3600" b="1" i="1" dirty="0">
                <a:solidFill>
                  <a:srgbClr val="550B5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550B5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3600" b="1" i="1" dirty="0">
                <a:solidFill>
                  <a:srgbClr val="550B5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Aptos" panose="020B0004020202020204" pitchFamily="34" charset="0"/>
                <a:cs typeface="Arial" panose="020B0604020202020204" pitchFamily="34" charset="0"/>
              </a:rPr>
              <a:t>a </a:t>
            </a:r>
            <a:r>
              <a:rPr lang="en-US" sz="3600" b="1" baseline="-25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0</a:t>
            </a:r>
            <a:r>
              <a:rPr lang="en-US" sz="36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550B5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magnitude</a:t>
            </a:r>
            <a:endParaRPr lang="he-IL" sz="3600" b="1" dirty="0">
              <a:solidFill>
                <a:srgbClr val="550B5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48EA6F-D56E-AE77-B184-0531364C0114}"/>
              </a:ext>
            </a:extLst>
          </p:cNvPr>
          <p:cNvSpPr txBox="1"/>
          <p:nvPr/>
        </p:nvSpPr>
        <p:spPr>
          <a:xfrm>
            <a:off x="1600200" y="1752600"/>
            <a:ext cx="12192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Symbol" panose="05050102010706020507" pitchFamily="18" charset="2"/>
              </a:rPr>
              <a:t>a </a:t>
            </a:r>
            <a:r>
              <a:rPr lang="en-US" sz="1400" b="1" dirty="0">
                <a:solidFill>
                  <a:srgbClr val="002060"/>
                </a:solidFill>
                <a:latin typeface="Symbol" panose="05050102010706020507" pitchFamily="18" charset="2"/>
              </a:rPr>
              <a:t>0 </a:t>
            </a:r>
            <a:r>
              <a:rPr lang="en-US" sz="2800" b="1" dirty="0">
                <a:solidFill>
                  <a:srgbClr val="002060"/>
                </a:solidFill>
                <a:latin typeface="Symbol" panose="05050102010706020507" pitchFamily="18" charset="2"/>
              </a:rPr>
              <a:t> = 3</a:t>
            </a:r>
            <a:endParaRPr lang="LID4096" sz="1400" b="1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765BEB-521C-7E14-37BD-6560B12B402A}"/>
              </a:ext>
            </a:extLst>
          </p:cNvPr>
          <p:cNvSpPr txBox="1"/>
          <p:nvPr/>
        </p:nvSpPr>
        <p:spPr>
          <a:xfrm>
            <a:off x="6096002" y="1752600"/>
            <a:ext cx="1447798" cy="523220"/>
          </a:xfrm>
          <a:prstGeom prst="rect">
            <a:avLst/>
          </a:prstGeom>
          <a:noFill/>
          <a:ln>
            <a:solidFill>
              <a:srgbClr val="550B5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Symbol" panose="05050102010706020507" pitchFamily="18" charset="2"/>
              </a:rPr>
              <a:t>a </a:t>
            </a:r>
            <a:r>
              <a:rPr lang="en-US" sz="1400" b="1" dirty="0">
                <a:solidFill>
                  <a:srgbClr val="002060"/>
                </a:solidFill>
                <a:latin typeface="Symbol" panose="05050102010706020507" pitchFamily="18" charset="2"/>
              </a:rPr>
              <a:t>0 </a:t>
            </a:r>
            <a:r>
              <a:rPr lang="en-US" sz="2800" b="1" dirty="0">
                <a:solidFill>
                  <a:srgbClr val="002060"/>
                </a:solidFill>
                <a:latin typeface="Symbol" panose="05050102010706020507" pitchFamily="18" charset="2"/>
              </a:rPr>
              <a:t> = 30</a:t>
            </a:r>
            <a:endParaRPr lang="LID4096" sz="1400" b="1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6BFA59-24CB-1A1F-B3D8-71F7456F9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8565"/>
            <a:ext cx="4572000" cy="3311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95DAFD-8910-9383-27BB-1CAFF75CE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48565"/>
            <a:ext cx="4384724" cy="3311094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C1F7D2D-186F-3622-A298-75674E7081D4}"/>
              </a:ext>
            </a:extLst>
          </p:cNvPr>
          <p:cNvSpPr txBox="1">
            <a:spLocks/>
          </p:cNvSpPr>
          <p:nvPr/>
        </p:nvSpPr>
        <p:spPr bwMode="auto">
          <a:xfrm>
            <a:off x="8534400" y="6286495"/>
            <a:ext cx="609600" cy="62230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0" b="0" kern="120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 smtClean="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50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369227-CD67-FB1D-358E-C549252A3942}"/>
              </a:ext>
            </a:extLst>
          </p:cNvPr>
          <p:cNvSpPr txBox="1"/>
          <p:nvPr/>
        </p:nvSpPr>
        <p:spPr>
          <a:xfrm>
            <a:off x="1" y="380480"/>
            <a:ext cx="9067800" cy="64511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550B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the number of </a:t>
            </a:r>
            <a:r>
              <a:rPr lang="en-US" sz="3600" b="1" i="1" dirty="0">
                <a:solidFill>
                  <a:srgbClr val="550B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classifiers -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he-IL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1B6C9F-8D4F-BB2A-1AC7-86CBB1CFD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278" y="2362200"/>
            <a:ext cx="4515522" cy="3311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CCB7CF-518F-DCE6-DE1D-106A14486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362200"/>
            <a:ext cx="4495800" cy="33110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D9F8B5-F279-E386-743B-961084F4E5F2}"/>
              </a:ext>
            </a:extLst>
          </p:cNvPr>
          <p:cNvSpPr txBox="1"/>
          <p:nvPr/>
        </p:nvSpPr>
        <p:spPr>
          <a:xfrm>
            <a:off x="1600200" y="1370859"/>
            <a:ext cx="12192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2060"/>
                </a:solidFill>
                <a:latin typeface="Symbol" panose="05050102010706020507" pitchFamily="18" charset="2"/>
              </a:rPr>
              <a:t> = 20</a:t>
            </a:r>
            <a:endParaRPr lang="LID4096" sz="1400" b="1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C10F0A-A65F-0C8B-8F4B-213A437D0AAA}"/>
              </a:ext>
            </a:extLst>
          </p:cNvPr>
          <p:cNvSpPr txBox="1"/>
          <p:nvPr/>
        </p:nvSpPr>
        <p:spPr>
          <a:xfrm>
            <a:off x="6138358" y="1370859"/>
            <a:ext cx="1343361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2060"/>
                </a:solidFill>
                <a:latin typeface="Symbol" panose="05050102010706020507" pitchFamily="18" charset="2"/>
              </a:rPr>
              <a:t> = 100</a:t>
            </a:r>
            <a:endParaRPr lang="LID4096" sz="1400" b="1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34E4B-E866-86C2-3EB6-17C4C062555D}"/>
              </a:ext>
            </a:extLst>
          </p:cNvPr>
          <p:cNvSpPr txBox="1"/>
          <p:nvPr/>
        </p:nvSpPr>
        <p:spPr>
          <a:xfrm>
            <a:off x="3886200" y="5954300"/>
            <a:ext cx="12192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Symbol" panose="05050102010706020507" pitchFamily="18" charset="2"/>
              </a:rPr>
              <a:t>a </a:t>
            </a:r>
            <a:r>
              <a:rPr lang="en-US" sz="1400" b="1" dirty="0">
                <a:solidFill>
                  <a:srgbClr val="002060"/>
                </a:solidFill>
                <a:latin typeface="Symbol" panose="05050102010706020507" pitchFamily="18" charset="2"/>
              </a:rPr>
              <a:t>0 </a:t>
            </a:r>
            <a:r>
              <a:rPr lang="en-US" sz="2800" b="1" dirty="0">
                <a:solidFill>
                  <a:srgbClr val="002060"/>
                </a:solidFill>
                <a:latin typeface="Symbol" panose="05050102010706020507" pitchFamily="18" charset="2"/>
              </a:rPr>
              <a:t> = 3</a:t>
            </a:r>
            <a:endParaRPr lang="LID4096" sz="1400" b="1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D72DB46-1F34-0F08-D570-AF0FC328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1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A3A3F5-C153-D938-0D74-0C2322FE4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587" y="2046006"/>
            <a:ext cx="4429413" cy="345747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147BF5-8E20-8800-1C72-66BB2D945C6A}"/>
              </a:ext>
            </a:extLst>
          </p:cNvPr>
          <p:cNvSpPr txBox="1"/>
          <p:nvPr/>
        </p:nvSpPr>
        <p:spPr>
          <a:xfrm>
            <a:off x="0" y="0"/>
            <a:ext cx="9144000" cy="135396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number of 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classifiers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deviation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Aptos" panose="020B0004020202020204" pitchFamily="34" charset="0"/>
                <a:cs typeface="Arial" panose="020B0604020202020204" pitchFamily="34" charset="0"/>
              </a:rPr>
              <a:t>a </a:t>
            </a:r>
            <a:r>
              <a:rPr lang="en-US" sz="3600" b="1" baseline="-25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0</a:t>
            </a:r>
            <a:r>
              <a:rPr lang="en-US" sz="36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estimator</a:t>
            </a:r>
            <a:endParaRPr lang="he-I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DAD23C-60C2-6DD4-0AD7-C4D2C2684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46" y="2015271"/>
            <a:ext cx="4577141" cy="3457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CE3BD2-44B6-0EFF-E7D0-52B64A760A35}"/>
              </a:ext>
            </a:extLst>
          </p:cNvPr>
          <p:cNvSpPr txBox="1"/>
          <p:nvPr/>
        </p:nvSpPr>
        <p:spPr>
          <a:xfrm>
            <a:off x="2590800" y="5863914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brings quite good results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A71306E-19DF-710E-28B3-99EB0B5A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67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9C735-4D1B-DD38-EBC3-614FE94B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948267"/>
          </a:xfrm>
          <a:ln w="19050">
            <a:noFill/>
          </a:ln>
        </p:spPr>
        <p:txBody>
          <a:bodyPr>
            <a:normAutofit/>
          </a:bodyPr>
          <a:lstStyle/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</a:t>
            </a:r>
            <a:endParaRPr lang="LID4096" b="1" i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7569-B207-7FE0-15D9-B3EE6328F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752601"/>
            <a:ext cx="8408194" cy="48006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666"/>
                </a:solidFill>
                <a:effectLst/>
                <a:latin typeface="Times New Roman" panose="02020603050405020304" pitchFamily="18" charset="0"/>
                <a:ea typeface="ArialUnicodeMS"/>
              </a:rPr>
              <a:t>Classification precision is particularly crucial in scenarios where the cost of false output is high, e.g. medical diagnosis, search engine results, product quality control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666"/>
                </a:solidFill>
                <a:effectLst/>
                <a:latin typeface="Times New Roman" panose="02020603050405020304" pitchFamily="18" charset="0"/>
                <a:ea typeface="ArialUnicodeMS"/>
              </a:rPr>
              <a:t>A statistical model for analyzing classification's precision and its </a:t>
            </a:r>
            <a:r>
              <a:rPr lang="en-US" i="1" dirty="0">
                <a:solidFill>
                  <a:srgbClr val="333666"/>
                </a:solidFill>
                <a:effectLst/>
                <a:latin typeface="Times New Roman" panose="02020603050405020304" pitchFamily="18" charset="0"/>
                <a:ea typeface="ArialUnicodeMS"/>
              </a:rPr>
              <a:t>intra </a:t>
            </a:r>
            <a:r>
              <a:rPr lang="en-US" dirty="0">
                <a:solidFill>
                  <a:srgbClr val="333666"/>
                </a:solidFill>
                <a:effectLst/>
                <a:latin typeface="Times New Roman" panose="02020603050405020304" pitchFamily="18" charset="0"/>
                <a:ea typeface="ArialUnicodeMS"/>
              </a:rPr>
              <a:t>and </a:t>
            </a:r>
            <a:r>
              <a:rPr lang="en-US" i="1" dirty="0">
                <a:solidFill>
                  <a:srgbClr val="333666"/>
                </a:solidFill>
                <a:effectLst/>
                <a:latin typeface="Times New Roman" panose="02020603050405020304" pitchFamily="18" charset="0"/>
                <a:ea typeface="ArialUnicodeMS"/>
              </a:rPr>
              <a:t>inter </a:t>
            </a:r>
            <a:r>
              <a:rPr lang="en-US" dirty="0">
                <a:solidFill>
                  <a:srgbClr val="333666"/>
                </a:solidFill>
                <a:effectLst/>
                <a:latin typeface="Times New Roman" panose="02020603050405020304" pitchFamily="18" charset="0"/>
                <a:ea typeface="ArialUnicodeMS"/>
              </a:rPr>
              <a:t>components from collaborative studies </a:t>
            </a:r>
            <a:r>
              <a:rPr lang="en-US" dirty="0">
                <a:solidFill>
                  <a:srgbClr val="333666"/>
                </a:solidFill>
                <a:latin typeface="Times New Roman" panose="02020603050405020304" pitchFamily="18" charset="0"/>
                <a:ea typeface="ArialUnicodeMS"/>
              </a:rPr>
              <a:t>i</a:t>
            </a:r>
            <a:r>
              <a:rPr lang="en-US" dirty="0">
                <a:solidFill>
                  <a:srgbClr val="333666"/>
                </a:solidFill>
                <a:effectLst/>
                <a:latin typeface="Times New Roman" panose="02020603050405020304" pitchFamily="18" charset="0"/>
                <a:ea typeface="ArialUnicodeMS"/>
              </a:rPr>
              <a:t>s presented.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666"/>
                </a:solidFill>
                <a:latin typeface="Times New Roman" panose="02020603050405020304" pitchFamily="18" charset="0"/>
              </a:rPr>
              <a:t> Unbiased estimators of repeatability, classifiers’ effect and total precision are  provided for both the fixed and the random model.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666"/>
                </a:solidFill>
                <a:latin typeface="Times New Roman" panose="02020603050405020304" pitchFamily="18" charset="0"/>
              </a:rPr>
              <a:t>Using simulation, it was found that the greatest influence on the accuracy and effectiveness of the model estimations in a random model is exerted mainly by the number of classifiers.</a:t>
            </a:r>
            <a:endParaRPr lang="LID4096" dirty="0">
              <a:solidFill>
                <a:srgbClr val="333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C01840A-D974-E045-6474-EF9D7F05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5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91C4-B5E5-D727-9E1F-3BC81B4C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06" y="269323"/>
            <a:ext cx="8079581" cy="1026077"/>
          </a:xfrm>
          <a:ln w="19050">
            <a:noFill/>
          </a:ln>
        </p:spPr>
        <p:txBody>
          <a:bodyPr/>
          <a:lstStyle/>
          <a:p>
            <a:pPr algn="ctr"/>
            <a:r>
              <a:rPr lang="en-US" sz="36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 Purpose of the Presentation</a:t>
            </a:r>
            <a:endParaRPr lang="LID4096" sz="3600" b="1" dirty="0">
              <a:solidFill>
                <a:srgbClr val="3336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2D06-11F7-D25A-4F75-0A13148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03" y="1600200"/>
            <a:ext cx="8560594" cy="4483607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sz="3200" spc="-120" dirty="0">
                <a:solidFill>
                  <a:srgbClr val="333666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To propose the model of  estimating different components of classification precision, when it is provided by</a:t>
            </a:r>
            <a:r>
              <a:rPr lang="ru-RU" sz="3200" spc="-120" dirty="0">
                <a:solidFill>
                  <a:srgbClr val="333666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spc="-120" dirty="0">
                <a:solidFill>
                  <a:srgbClr val="333666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defined number of collaborators (classifiers) according to fixed and random model of their selection.</a:t>
            </a:r>
            <a:endParaRPr lang="LID4096" sz="3200" spc="-120" dirty="0">
              <a:solidFill>
                <a:srgbClr val="333666"/>
              </a:solidFill>
              <a:latin typeface="Times New Roman" panose="020206030504050203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7C5C792-DC22-D275-1CB6-0DE17833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 smtClean="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67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0350"/>
            <a:ext cx="8915400" cy="1143000"/>
          </a:xfrm>
          <a:ln w="28575">
            <a:noFill/>
          </a:ln>
        </p:spPr>
        <p:txBody>
          <a:bodyPr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he-I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Thank You for Your Attention!</a:t>
            </a:r>
            <a:endParaRPr lang="he-I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sp>
        <p:nvSpPr>
          <p:cNvPr id="89092" name="Text Placeholder 2"/>
          <p:cNvSpPr txBox="1">
            <a:spLocks/>
          </p:cNvSpPr>
          <p:nvPr/>
        </p:nvSpPr>
        <p:spPr bwMode="auto">
          <a:xfrm>
            <a:off x="755650" y="6021388"/>
            <a:ext cx="76327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rtl="1">
              <a:spcBef>
                <a:spcPts val="575"/>
              </a:spcBef>
              <a:buClr>
                <a:schemeClr val="accent1"/>
              </a:buClr>
              <a:buSzPct val="85000"/>
              <a:buFont typeface="Wingdings 3" pitchFamily="18" charset="2"/>
              <a:buNone/>
            </a:pPr>
            <a:r>
              <a:rPr lang="en-US" sz="2400" dirty="0">
                <a:latin typeface="Franklin Gothic Medium" pitchFamily="34" charset="0"/>
                <a:cs typeface="Arial Bold" pitchFamily="34" charset="0"/>
              </a:rPr>
              <a:t>                        E-mail: </a:t>
            </a:r>
            <a:r>
              <a:rPr lang="en-US" sz="2400" i="1" dirty="0">
                <a:solidFill>
                  <a:srgbClr val="0000FF"/>
                </a:solidFill>
                <a:latin typeface="Aptos" panose="020B0004020202020204" pitchFamily="34" charset="0"/>
                <a:cs typeface="Arial Bold" pitchFamily="34" charset="0"/>
              </a:rPr>
              <a:t>myariv@braude.ac.il</a:t>
            </a:r>
            <a:endParaRPr lang="en-US" sz="2400" i="1" u="sng" dirty="0">
              <a:solidFill>
                <a:srgbClr val="0000FF"/>
              </a:solidFill>
              <a:latin typeface="Aptos" panose="020B0004020202020204" pitchFamily="34" charset="0"/>
              <a:cs typeface="Arial Bold" pitchFamily="34" charset="0"/>
            </a:endParaRPr>
          </a:p>
          <a:p>
            <a:pPr marL="273050" indent="-273050" algn="ctr" rtl="1">
              <a:spcBef>
                <a:spcPts val="575"/>
              </a:spcBef>
              <a:buClr>
                <a:schemeClr val="accent1"/>
              </a:buClr>
              <a:buSzPct val="85000"/>
              <a:buFont typeface="Wingdings 3" pitchFamily="18" charset="2"/>
              <a:buNone/>
            </a:pPr>
            <a:endParaRPr lang="en-US" sz="2400" dirty="0">
              <a:latin typeface="Franklin Gothic Medium" pitchFamily="34" charset="0"/>
              <a:cs typeface="Arial Bold" pitchFamily="34" charset="0"/>
            </a:endParaRPr>
          </a:p>
          <a:p>
            <a:pPr marL="273050" indent="-273050" algn="ctr" rtl="1">
              <a:spcBef>
                <a:spcPts val="575"/>
              </a:spcBef>
              <a:buClr>
                <a:schemeClr val="accent1"/>
              </a:buClr>
              <a:buSzPct val="85000"/>
              <a:buFont typeface="Wingdings 3" pitchFamily="18" charset="2"/>
              <a:buNone/>
            </a:pPr>
            <a:endParaRPr lang="en-US" sz="2400" dirty="0">
              <a:latin typeface="Franklin Gothic Medium" pitchFamily="34" charset="0"/>
              <a:cs typeface="Arial Bold" pitchFamily="34" charset="0"/>
            </a:endParaRPr>
          </a:p>
        </p:txBody>
      </p:sp>
      <p:pic>
        <p:nvPicPr>
          <p:cNvPr id="89093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588898"/>
            <a:ext cx="7632700" cy="4267200"/>
          </a:xfrm>
        </p:spPr>
      </p:pic>
    </p:spTree>
    <p:extLst>
      <p:ext uri="{BB962C8B-B14F-4D97-AF65-F5344CB8AC3E}">
        <p14:creationId xmlns:p14="http://schemas.microsoft.com/office/powerpoint/2010/main" val="133743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405" y="228600"/>
            <a:ext cx="8079581" cy="914400"/>
          </a:xfrm>
          <a:ln w="28575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 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“categorical”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endParaRPr lang="en-US" sz="2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271B19-F316-B1DC-A874-9D4304EE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9" y="1371600"/>
            <a:ext cx="9067800" cy="46482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“Classification</a:t>
            </a:r>
            <a:r>
              <a:rPr lang="en-US" sz="26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of the analyzed property value of the objects under study (OUS) into one of K exclusive categories forming a comprehensive spectrum (scale) of the studied property will be considered as </a:t>
            </a:r>
            <a:r>
              <a:rPr lang="en-US" sz="26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categorical measurement</a:t>
            </a:r>
            <a:r>
              <a:rPr lang="en-US" sz="26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.” </a:t>
            </a:r>
            <a:r>
              <a:rPr lang="en-US" sz="2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(*)</a:t>
            </a:r>
          </a:p>
          <a:p>
            <a:pPr algn="just">
              <a:lnSpc>
                <a:spcPct val="160000"/>
              </a:lnSpc>
            </a:pPr>
            <a:r>
              <a:rPr lang="en-US" b="0" i="0" u="none" strike="noStrike" baseline="0" dirty="0">
                <a:solidFill>
                  <a:srgbClr val="000000"/>
                </a:solidFill>
                <a:latin typeface="AdvGulliv-R"/>
              </a:rPr>
              <a:t>Note 1: 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dvGulliv-R"/>
              </a:rPr>
              <a:t>he results of classification are presented by so-called categorical data. In cases where the spectrum of possible values consists only of two categories such data are binary, and the appropriate activity is also often called </a:t>
            </a:r>
            <a:r>
              <a:rPr lang="en-US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testing.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AdvGulliv-R"/>
              </a:rPr>
              <a:t>Note 2: In this presentation categories are not ordered (</a:t>
            </a:r>
            <a:r>
              <a:rPr lang="en-US" i="1" dirty="0">
                <a:solidFill>
                  <a:srgbClr val="000000"/>
                </a:solidFill>
                <a:latin typeface="AdvGulliv-R"/>
              </a:rPr>
              <a:t>nominal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scale)</a:t>
            </a:r>
            <a:endParaRPr lang="LID4096" dirty="0">
              <a:solidFill>
                <a:srgbClr val="000000"/>
              </a:solidFill>
              <a:latin typeface="AdvGulliv-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70FB9-B4AD-2DCA-697B-1781F59FF8BD}"/>
              </a:ext>
            </a:extLst>
          </p:cNvPr>
          <p:cNvSpPr txBox="1"/>
          <p:nvPr/>
        </p:nvSpPr>
        <p:spPr>
          <a:xfrm>
            <a:off x="152400" y="6096000"/>
            <a:ext cx="8991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T. Gadrich, E. Bashkansky, (2016) " A Bayesian approach to evaluating uncertainty of inaccurate categorical measurements",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Measurement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91, 186–193.</a:t>
            </a:r>
            <a:endParaRPr lang="LID4096" sz="2000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D8B6C44-5F32-898C-6888-46F675E0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 smtClean="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3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in sorter with a number of coins in it&#10;&#10;Description automatically generated">
            <a:extLst>
              <a:ext uri="{FF2B5EF4-FFF2-40B4-BE49-F238E27FC236}">
                <a16:creationId xmlns:a16="http://schemas.microsoft.com/office/drawing/2014/main" id="{1356EF8D-E5E3-FB72-D103-983A4F4DE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2275205" cy="22752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DED0F7A-9E34-D9E6-33A8-7FA09234C8A1}"/>
              </a:ext>
            </a:extLst>
          </p:cNvPr>
          <p:cNvSpPr txBox="1"/>
          <p:nvPr/>
        </p:nvSpPr>
        <p:spPr>
          <a:xfrm>
            <a:off x="76200" y="3646805"/>
            <a:ext cx="2732405" cy="41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Coins sorting machine</a:t>
            </a:r>
          </a:p>
        </p:txBody>
      </p:sp>
      <p:pic>
        <p:nvPicPr>
          <p:cNvPr id="23" name="Picture 22" descr="Plastic Color Sorter Pet Color Sorting ...">
            <a:extLst>
              <a:ext uri="{FF2B5EF4-FFF2-40B4-BE49-F238E27FC236}">
                <a16:creationId xmlns:a16="http://schemas.microsoft.com/office/drawing/2014/main" id="{17FCD0D0-1E9F-A30A-91E6-FEF44BB43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79" y="1382199"/>
            <a:ext cx="2140585" cy="227520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93FA7E7-FE15-6175-2DD7-7205ADD17A47}"/>
              </a:ext>
            </a:extLst>
          </p:cNvPr>
          <p:cNvSpPr txBox="1"/>
          <p:nvPr/>
        </p:nvSpPr>
        <p:spPr>
          <a:xfrm>
            <a:off x="6400800" y="3657404"/>
            <a:ext cx="24384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Plastic color sorting 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machine</a:t>
            </a:r>
          </a:p>
        </p:txBody>
      </p:sp>
      <p:pic>
        <p:nvPicPr>
          <p:cNvPr id="30" name="Picture 29" descr="Amazing Egg Grading Machine with Optical Inspection and Coding System | Egg  Grader Machine">
            <a:extLst>
              <a:ext uri="{FF2B5EF4-FFF2-40B4-BE49-F238E27FC236}">
                <a16:creationId xmlns:a16="http://schemas.microsoft.com/office/drawing/2014/main" id="{A50C9BEB-CF31-75B8-E1CF-502FAF262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69" y="1371600"/>
            <a:ext cx="3622675" cy="227520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A4D00F4-6CAD-CE51-C8C7-85B5E49DE12A}"/>
              </a:ext>
            </a:extLst>
          </p:cNvPr>
          <p:cNvSpPr txBox="1"/>
          <p:nvPr/>
        </p:nvSpPr>
        <p:spPr>
          <a:xfrm>
            <a:off x="2921481" y="3723635"/>
            <a:ext cx="3628650" cy="41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Egg classification machine</a:t>
            </a:r>
          </a:p>
        </p:txBody>
      </p:sp>
      <p:pic>
        <p:nvPicPr>
          <p:cNvPr id="34" name="Picture 33" descr="A row of books with a globe in the background&#10;&#10;Description automatically generated">
            <a:extLst>
              <a:ext uri="{FF2B5EF4-FFF2-40B4-BE49-F238E27FC236}">
                <a16:creationId xmlns:a16="http://schemas.microsoft.com/office/drawing/2014/main" id="{D77EE1FF-080E-83BD-16E4-A5CA8917E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18" y="4404239"/>
            <a:ext cx="2275205" cy="158534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8F07042-08B3-8EFA-C151-FB7C17AB2CD5}"/>
              </a:ext>
            </a:extLst>
          </p:cNvPr>
          <p:cNvSpPr txBox="1"/>
          <p:nvPr/>
        </p:nvSpPr>
        <p:spPr>
          <a:xfrm>
            <a:off x="533400" y="6059269"/>
            <a:ext cx="2732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ptos" panose="020B0004020202020204" pitchFamily="34" charset="0"/>
              </a:rPr>
              <a:t>G</a:t>
            </a:r>
            <a:r>
              <a:rPr lang="LID4096" sz="2000" dirty="0">
                <a:latin typeface="Aptos" panose="020B0004020202020204" pitchFamily="34" charset="0"/>
              </a:rPr>
              <a:t>oogle language detect</a:t>
            </a:r>
            <a:r>
              <a:rPr lang="en-US" sz="2000" dirty="0">
                <a:latin typeface="Aptos" panose="020B0004020202020204" pitchFamily="34" charset="0"/>
              </a:rPr>
              <a:t>or</a:t>
            </a:r>
            <a:endParaRPr lang="LID4096" sz="2000" dirty="0">
              <a:latin typeface="Aptos" panose="020B0004020202020204" pitchFamily="34" charset="0"/>
            </a:endParaRPr>
          </a:p>
        </p:txBody>
      </p:sp>
      <p:pic>
        <p:nvPicPr>
          <p:cNvPr id="37" name="Picture 36" descr="A colorful notes on a sheet of music&#10;&#10;Description automatically generated">
            <a:extLst>
              <a:ext uri="{FF2B5EF4-FFF2-40B4-BE49-F238E27FC236}">
                <a16:creationId xmlns:a16="http://schemas.microsoft.com/office/drawing/2014/main" id="{8B757093-D3B4-435B-B6F7-D03156BCC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703" y="4441723"/>
            <a:ext cx="4495800" cy="158265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4DD6FAB-244B-E36E-A58A-95385FF1AF35}"/>
              </a:ext>
            </a:extLst>
          </p:cNvPr>
          <p:cNvSpPr txBox="1"/>
          <p:nvPr/>
        </p:nvSpPr>
        <p:spPr>
          <a:xfrm>
            <a:off x="4763218" y="6067404"/>
            <a:ext cx="3286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ptos" panose="020B0004020202020204" pitchFamily="34" charset="0"/>
              </a:rPr>
              <a:t>Musical tone recognition</a:t>
            </a:r>
            <a:endParaRPr lang="LID4096" sz="2000" dirty="0">
              <a:latin typeface="Aptos" panose="020B00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6A936B-18FF-B778-464B-7E5FC6665F4F}"/>
              </a:ext>
            </a:extLst>
          </p:cNvPr>
          <p:cNvSpPr txBox="1"/>
          <p:nvPr/>
        </p:nvSpPr>
        <p:spPr>
          <a:xfrm>
            <a:off x="1116306" y="215490"/>
            <a:ext cx="7239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LID4096" sz="3600" b="1" spc="-120" dirty="0">
                <a:solidFill>
                  <a:srgbClr val="333666"/>
                </a:solidFill>
                <a:latin typeface="+mj-lt"/>
                <a:cs typeface="Arial" panose="020B0604020202020204" pitchFamily="34" charset="0"/>
              </a:rPr>
              <a:t>Examples of </a:t>
            </a:r>
            <a:r>
              <a:rPr lang="en-US" sz="3600" b="1" i="1" spc="-120" dirty="0">
                <a:solidFill>
                  <a:srgbClr val="333666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LID4096" sz="3600" b="1" i="1" spc="-120" dirty="0">
                <a:solidFill>
                  <a:srgbClr val="333666"/>
                </a:solidFill>
                <a:latin typeface="+mj-lt"/>
                <a:cs typeface="Arial" panose="020B0604020202020204" pitchFamily="34" charset="0"/>
              </a:rPr>
              <a:t>lassifiers</a:t>
            </a:r>
            <a:r>
              <a:rPr lang="en-US" sz="3600" b="1" i="1" spc="-120" dirty="0">
                <a:solidFill>
                  <a:srgbClr val="3336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spc="-120" dirty="0">
                <a:solidFill>
                  <a:srgbClr val="333666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3600" b="1" i="1" spc="-120" dirty="0">
                <a:solidFill>
                  <a:srgbClr val="333666"/>
                </a:solidFill>
                <a:latin typeface="+mj-lt"/>
                <a:cs typeface="Arial" panose="020B0604020202020204" pitchFamily="34" charset="0"/>
              </a:rPr>
              <a:t> K &gt; </a:t>
            </a:r>
            <a:r>
              <a:rPr lang="en-US" sz="3600" b="1" spc="-120" dirty="0">
                <a:solidFill>
                  <a:srgbClr val="333666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3600" b="1" i="1" spc="-120" dirty="0">
                <a:solidFill>
                  <a:srgbClr val="3336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spc="-120" dirty="0">
                <a:solidFill>
                  <a:srgbClr val="333666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LID4096" sz="3600" b="1" spc="-120" dirty="0">
              <a:solidFill>
                <a:srgbClr val="3336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B358543-CF14-E2D1-5334-4814CFED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7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7F570E9-F876-5088-86AC-701AC594D15D}"/>
              </a:ext>
            </a:extLst>
          </p:cNvPr>
          <p:cNvSpPr txBox="1"/>
          <p:nvPr/>
        </p:nvSpPr>
        <p:spPr>
          <a:xfrm>
            <a:off x="442469" y="3273035"/>
            <a:ext cx="2631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 tester</a:t>
            </a:r>
          </a:p>
        </p:txBody>
      </p:sp>
      <p:pic>
        <p:nvPicPr>
          <p:cNvPr id="33803" name="Picture 1">
            <a:extLst>
              <a:ext uri="{FF2B5EF4-FFF2-40B4-BE49-F238E27FC236}">
                <a16:creationId xmlns:a16="http://schemas.microsoft.com/office/drawing/2014/main" id="{71CB7EF3-B074-B31F-1BF1-7406DCE1C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49" y="1170741"/>
            <a:ext cx="2000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4">
            <a:extLst>
              <a:ext uri="{FF2B5EF4-FFF2-40B4-BE49-F238E27FC236}">
                <a16:creationId xmlns:a16="http://schemas.microsoft.com/office/drawing/2014/main" id="{66130259-5D13-24F5-F346-9C157C949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20" y="1308853"/>
            <a:ext cx="25177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TextBox 6">
            <a:extLst>
              <a:ext uri="{FF2B5EF4-FFF2-40B4-BE49-F238E27FC236}">
                <a16:creationId xmlns:a16="http://schemas.microsoft.com/office/drawing/2014/main" id="{F922997D-D71D-B6BD-50E9-FA2765052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997" y="3422981"/>
            <a:ext cx="11929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he-IL" sz="2000" b="1" dirty="0">
                <a:solidFill>
                  <a:srgbClr val="C00000"/>
                </a:solidFill>
              </a:rPr>
              <a:t>Spam</a:t>
            </a:r>
          </a:p>
          <a:p>
            <a:pPr algn="ctr"/>
            <a:r>
              <a:rPr lang="en-US" altLang="he-IL" sz="2000" dirty="0"/>
              <a:t> </a:t>
            </a:r>
            <a:r>
              <a:rPr lang="en-US" altLang="he-IL" sz="2000" b="1" dirty="0">
                <a:solidFill>
                  <a:srgbClr val="C00000"/>
                </a:solidFill>
              </a:rPr>
              <a:t>filtering</a:t>
            </a:r>
            <a:endParaRPr lang="he-IL" altLang="he-IL" sz="2000" b="1" dirty="0">
              <a:solidFill>
                <a:srgbClr val="C00000"/>
              </a:solidFill>
            </a:endParaRPr>
          </a:p>
        </p:txBody>
      </p:sp>
      <p:sp>
        <p:nvSpPr>
          <p:cNvPr id="33806" name="TextBox 7">
            <a:extLst>
              <a:ext uri="{FF2B5EF4-FFF2-40B4-BE49-F238E27FC236}">
                <a16:creationId xmlns:a16="http://schemas.microsoft.com/office/drawing/2014/main" id="{CD301688-2E71-8402-4983-382E5FC41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544" y="3134138"/>
            <a:ext cx="3209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he-IL" sz="2000" b="1" dirty="0">
                <a:solidFill>
                  <a:srgbClr val="C00000"/>
                </a:solidFill>
              </a:rPr>
              <a:t>Counting machine: </a:t>
            </a:r>
          </a:p>
          <a:p>
            <a:pPr algn="ctr"/>
            <a:r>
              <a:rPr lang="en-US" altLang="he-IL" sz="2000" b="1" dirty="0">
                <a:solidFill>
                  <a:srgbClr val="C00000"/>
                </a:solidFill>
              </a:rPr>
              <a:t>bank notes are classified as forged or accepted</a:t>
            </a:r>
            <a:endParaRPr lang="he-IL" altLang="he-IL" sz="2000" b="1" dirty="0">
              <a:solidFill>
                <a:srgbClr val="C00000"/>
              </a:solidFill>
            </a:endParaRPr>
          </a:p>
        </p:txBody>
      </p:sp>
      <p:pic>
        <p:nvPicPr>
          <p:cNvPr id="33807" name="Picture 8">
            <a:extLst>
              <a:ext uri="{FF2B5EF4-FFF2-40B4-BE49-F238E27FC236}">
                <a16:creationId xmlns:a16="http://schemas.microsoft.com/office/drawing/2014/main" id="{34C7A329-4BE3-458D-E50A-1C099F38C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9" y="1413628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0F0CBE-BE6F-C28D-7631-CC7649FB88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2606" y="388349"/>
            <a:ext cx="8078787" cy="5909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LID4096" sz="3600" b="1" spc="-120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Examples of </a:t>
            </a:r>
            <a:r>
              <a:rPr lang="en-US" sz="3600" b="1" i="1" spc="-120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Binary C</a:t>
            </a:r>
            <a:r>
              <a:rPr lang="LID4096" sz="3600" b="1" i="1" spc="-120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lassifiers</a:t>
            </a:r>
            <a:r>
              <a:rPr lang="en-US" sz="3600" b="1" i="1" spc="-120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spc="-120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3600" b="1" i="1" spc="-120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 = </a:t>
            </a:r>
            <a:r>
              <a:rPr lang="en-US" sz="3600" b="1" spc="-120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600" b="1" i="1" spc="-120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spc="-120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LID4096" sz="3600" b="1" spc="-120" dirty="0">
              <a:solidFill>
                <a:srgbClr val="3336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OVID tests: how accurate are LFTs? - Evidently Cochrane">
            <a:extLst>
              <a:ext uri="{FF2B5EF4-FFF2-40B4-BE49-F238E27FC236}">
                <a16:creationId xmlns:a16="http://schemas.microsoft.com/office/drawing/2014/main" id="{BADB9C6F-688F-2114-AD6A-487923C12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59204"/>
            <a:ext cx="2631118" cy="17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8CAFE1-F81C-71BC-09F3-51EB65240DA7}"/>
              </a:ext>
            </a:extLst>
          </p:cNvPr>
          <p:cNvSpPr txBox="1"/>
          <p:nvPr/>
        </p:nvSpPr>
        <p:spPr>
          <a:xfrm>
            <a:off x="120104" y="6063111"/>
            <a:ext cx="2631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- 19 tester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DA481-9655-0BE5-3AA4-E411B24BF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7765" y="4142567"/>
            <a:ext cx="3305601" cy="1920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9B58D6-2039-04DB-3A7A-DE3425691102}"/>
              </a:ext>
            </a:extLst>
          </p:cNvPr>
          <p:cNvSpPr txBox="1"/>
          <p:nvPr/>
        </p:nvSpPr>
        <p:spPr>
          <a:xfrm>
            <a:off x="2831445" y="6136584"/>
            <a:ext cx="3306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algorithm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FC26B8-E912-E218-3C18-8BC360B59A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7474" y="4343401"/>
            <a:ext cx="2651243" cy="1673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9EC49E-7142-47DA-C07D-5E8C788D69E2}"/>
              </a:ext>
            </a:extLst>
          </p:cNvPr>
          <p:cNvSpPr txBox="1"/>
          <p:nvPr/>
        </p:nvSpPr>
        <p:spPr>
          <a:xfrm>
            <a:off x="6392779" y="6127318"/>
            <a:ext cx="2631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 classifier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2B4058F-BD64-0CCE-017E-BE5C21C9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4BD8BF-E8A9-36F0-914E-BEC1BA01F7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14496"/>
                <a:ext cx="8839200" cy="4788407"/>
              </a:xfrm>
            </p:spPr>
            <p:txBody>
              <a:bodyPr>
                <a:normAutofit/>
              </a:bodyPr>
              <a:lstStyle/>
              <a:p>
                <a:pPr marL="274320" algn="l" rtl="0" eaLnBrk="1" fontAlgn="auto" hangingPunct="1">
                  <a:spcAft>
                    <a:spcPts val="0"/>
                  </a:spcAft>
                  <a:buFont typeface="Wingdings 2" panose="05020102010507070707" pitchFamily="18" charset="2"/>
                  <a:buNone/>
                  <a:defRPr/>
                </a:pPr>
                <a:endParaRPr lang="en-US" sz="8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74320" algn="l" rtl="0" eaLnBrk="1" fontAlgn="auto" hangingPunct="1">
                  <a:lnSpc>
                    <a:spcPct val="150000"/>
                  </a:lnSpc>
                  <a:spcAft>
                    <a:spcPts val="0"/>
                  </a:spcAft>
                  <a:buFont typeface="Wingdings 2" panose="05020102010507070707" pitchFamily="18" charset="2"/>
                  <a:buNone/>
                  <a:defRPr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The conditional probabilities that an object will be classified as category 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given that its actual/true category is </a:t>
                </a:r>
                <a:r>
                  <a:rPr lang="en-US" b="1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e-IL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he-IL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e-IL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he-IL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274320" algn="ctr">
                  <a:lnSpc>
                    <a:spcPct val="15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;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he-IL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e-IL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e-IL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e-IL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e-IL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he-IL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e-IL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he-IL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he-IL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e-IL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he-IL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74320">
                  <a:lnSpc>
                    <a:spcPct val="150000"/>
                  </a:lnSpc>
                  <a:buNone/>
                  <a:defRPr/>
                </a:pPr>
                <a:r>
                  <a:rPr lang="en-US" sz="28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Ideal classifier: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𝑒𝑣𝑒𝑟𝑦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e-IL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e-IL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he-IL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e-IL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𝑒𝑥𝑐𝑒𝑝𝑡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e-IL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he-IL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e-IL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4BD8BF-E8A9-36F0-914E-BEC1BA01F7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14496"/>
                <a:ext cx="8839200" cy="4788407"/>
              </a:xfrm>
              <a:blipFill>
                <a:blip r:embed="rId2"/>
                <a:stretch>
                  <a:fillRect r="-41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5" name="Slide Number Placeholder 2">
            <a:extLst>
              <a:ext uri="{FF2B5EF4-FFF2-40B4-BE49-F238E27FC236}">
                <a16:creationId xmlns:a16="http://schemas.microsoft.com/office/drawing/2014/main" id="{8C01ACB9-32E5-44B7-5FDC-C6D3D2F0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617292" y="5867400"/>
            <a:ext cx="2194560" cy="139703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  <a:cs typeface="Arial Bold" panose="020B07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  <a:cs typeface="Arial Bold" panose="020B07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rgbClr val="0BD0D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  <a:cs typeface="Arial Bold" panose="020B07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10CF9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  <a:cs typeface="Arial Bold" panose="020B07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A5C249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cs typeface="Arial Bold" panose="020B07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C249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cs typeface="Arial Bold" panose="020B07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C249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cs typeface="Arial Bold" panose="020B07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C249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cs typeface="Arial Bold" panose="020B07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C249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cs typeface="Arial Bold" panose="020B07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AF82F6D7-A83D-46FD-B8C8-862FEEAE7282}" type="slidenum">
              <a:rPr lang="he-IL" altLang="he-IL" sz="1100"/>
              <a:pPr algn="ct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he-IL" altLang="he-IL" sz="11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CF315A-F572-0CE7-3016-4BAA5005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9" y="533401"/>
            <a:ext cx="8079581" cy="762000"/>
          </a:xfrm>
          <a:ln w="28575">
            <a:noFill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Ability </a:t>
            </a:r>
            <a:r>
              <a:rPr lang="en-US" sz="36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Classifier </a:t>
            </a:r>
            <a:r>
              <a:rPr lang="en-US" sz="36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(General Case)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7203DC2-3D88-DF77-938D-48692E5929D1}"/>
              </a:ext>
            </a:extLst>
          </p:cNvPr>
          <p:cNvSpPr txBox="1"/>
          <p:nvPr/>
        </p:nvSpPr>
        <p:spPr>
          <a:xfrm>
            <a:off x="1066800" y="4394200"/>
            <a:ext cx="6629400" cy="9969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e-IL" sz="2400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83ABAA3-3D54-2512-CDEB-B88F82551E3E}"/>
              </a:ext>
            </a:extLst>
          </p:cNvPr>
          <p:cNvSpPr txBox="1"/>
          <p:nvPr/>
        </p:nvSpPr>
        <p:spPr>
          <a:xfrm>
            <a:off x="6282087" y="4041839"/>
            <a:ext cx="2247900" cy="11811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he-IL" sz="24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87A5B5D-E323-F8DF-691A-17D62B6338EB}"/>
              </a:ext>
            </a:extLst>
          </p:cNvPr>
          <p:cNvSpPr txBox="1">
            <a:spLocks/>
          </p:cNvSpPr>
          <p:nvPr/>
        </p:nvSpPr>
        <p:spPr bwMode="auto">
          <a:xfrm>
            <a:off x="8534400" y="6286495"/>
            <a:ext cx="609600" cy="62230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0" b="0" kern="120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 smtClean="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EF45-BD66-AFD3-DF89-1B3A72A3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361" y="54033"/>
            <a:ext cx="9198361" cy="1219200"/>
          </a:xfrm>
          <a:ln w="28575"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Classification (Confusion) Matrix</a:t>
            </a:r>
            <a:r>
              <a:rPr lang="ru-RU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Repeatability</a:t>
            </a:r>
            <a:r>
              <a:rPr lang="ru-RU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for the General Case of K Categories</a:t>
            </a:r>
            <a:endParaRPr lang="LID4096" sz="3600" b="1" i="1" dirty="0">
              <a:solidFill>
                <a:srgbClr val="3336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99375D-062D-721E-2969-02FE96E8CD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3810000"/>
                <a:ext cx="9144000" cy="3429000"/>
              </a:xfrm>
            </p:spPr>
            <p:txBody>
              <a:bodyPr>
                <a:normAutofit fontScale="32500" lnSpcReduction="2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ar-AE" sz="6200" b="1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𝑹𝒆𝒑𝒆𝒂𝒕𝒂𝒃𝒊𝒍𝒊𝒕𝒚</m:t>
                    </m:r>
                    <m:r>
                      <a:rPr lang="ar-AE" sz="62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sz="6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sz="62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ar-AE" sz="62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62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𝑅𝑒𝑝𝑒𝑎𝑡𝑎</m:t>
                                  </m:r>
                                  <m:r>
                                    <a:rPr lang="ar-AE" sz="6200" i="1" smtClean="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r>
                                    <a:rPr lang="ar-AE" sz="62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𝑖𝑙𝑖𝑡𝑦</m:t>
                                  </m:r>
                                </m:e>
                                <m:sub>
                                  <m:r>
                                    <a:rPr lang="ar-AE" sz="62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sz="62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62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𝑅𝑒𝑝𝑒𝑎𝑡𝑎𝑏𝑖𝑙𝑖𝑡𝑦</m:t>
                                  </m:r>
                                </m:e>
                                <m:sub>
                                  <m:r>
                                    <a:rPr lang="ar-AE" sz="62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ar-AE" sz="62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sz="62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62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𝑅𝑒𝑝𝑒𝑎𝑡𝑎𝑏𝑖𝑙𝑖𝑡𝑦</m:t>
                                  </m:r>
                                </m:e>
                                <m:sub>
                                  <m:r>
                                    <a:rPr lang="ar-AE" sz="62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ar-AE" sz="62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sz="62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62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𝑅𝑒𝑝𝑒𝑎𝑡𝑎𝑏𝑖𝑙𝑖𝑡𝑦</m:t>
                                  </m:r>
                                </m:e>
                                <m:sub>
                                  <m:r>
                                    <a:rPr lang="ar-AE" sz="62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ar-AE" sz="28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2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2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(for the </a:t>
                </a:r>
                <a:r>
                  <a:rPr lang="en-US" sz="6200" b="1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same</a:t>
                </a:r>
                <a:r>
                  <a:rPr lang="en-US" sz="62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 classifier)</a:t>
                </a:r>
              </a:p>
              <a:p>
                <a:pPr marL="0" indent="0">
                  <a:lnSpc>
                    <a:spcPct val="2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6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𝑅𝑒𝑝𝑒𝑎𝑡𝑎𝑏𝑖𝑙𝑖𝑡𝑦</m:t>
                        </m:r>
                      </m:e>
                      <m:sub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6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6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ar-AE" sz="6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ar-AE" sz="6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6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ar-AE" sz="6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ar-AE" sz="6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ar-AE" sz="6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AE" sz="62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ar-AE" sz="6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6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AE" sz="6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ar-AE" sz="6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6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ar-AE" sz="6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ar-AE" sz="62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6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6200" dirty="0"/>
                  <a:t> =</a:t>
                </a:r>
                <a:r>
                  <a:rPr lang="ar-AE" sz="6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6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6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62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ctrlPr>
                          <a:rPr lang="ar-AE" sz="6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62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ar-AE" sz="6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sz="6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6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ar-AE" sz="6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ar-AE" sz="6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ar-AE" sz="6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^</m:t>
                        </m:r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6200" dirty="0"/>
                  <a:t> =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𝑉𝐴</m:t>
                    </m:r>
                    <m:sSub>
                      <m:sSub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𝑤𝑖𝑡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sz="6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2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6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6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𝑉𝐴</m:t>
                      </m:r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𝑤𝑖𝑡</m:t>
                          </m:r>
                          <m:r>
                            <a:rPr lang="en-US" sz="6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6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6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AE" sz="6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99375D-062D-721E-2969-02FE96E8C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810000"/>
                <a:ext cx="9144000" cy="3429000"/>
              </a:xfrm>
              <a:blipFill>
                <a:blip r:embed="rId2"/>
                <a:stretch>
                  <a:fillRect l="-267" t="-1119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2C92B4-53FC-07D9-9860-FCCD9D1E135E}"/>
                  </a:ext>
                </a:extLst>
              </p:cNvPr>
              <p:cNvSpPr txBox="1"/>
              <p:nvPr/>
            </p:nvSpPr>
            <p:spPr>
              <a:xfrm>
                <a:off x="-54362" y="1298633"/>
                <a:ext cx="5007361" cy="1969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ar-AE" sz="2000" b="1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 smtClean="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ar-AE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ar-AE" sz="1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2C92B4-53FC-07D9-9860-FCCD9D1E1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362" y="1298633"/>
                <a:ext cx="5007361" cy="1969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9755BA-808B-9E2B-8858-776067364F67}"/>
                  </a:ext>
                </a:extLst>
              </p:cNvPr>
              <p:cNvSpPr txBox="1"/>
              <p:nvPr/>
            </p:nvSpPr>
            <p:spPr>
              <a:xfrm>
                <a:off x="5028009" y="1258706"/>
                <a:ext cx="3811191" cy="1928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ar-AE" sz="1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9755BA-808B-9E2B-8858-776067364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009" y="1258706"/>
                <a:ext cx="3811191" cy="19282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6401F28-1A72-C132-339C-827EC0CA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EF45-BD66-AFD3-DF89-1B3A72A3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2726"/>
          </a:xfrm>
          <a:ln w="28575">
            <a:noFill/>
          </a:ln>
        </p:spPr>
        <p:txBody>
          <a:bodyPr>
            <a:noAutofit/>
          </a:bodyPr>
          <a:lstStyle/>
          <a:p>
            <a:pPr marL="0" marR="0" algn="ctr">
              <a:spcAft>
                <a:spcPts val="800"/>
              </a:spcAft>
              <a:defRPr/>
            </a:pPr>
            <a:r>
              <a:rPr lang="en-US" sz="32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32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Closeness of Agreement </a:t>
            </a:r>
            <a:r>
              <a:rPr lang="en-US" sz="32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between</a:t>
            </a:r>
            <a:r>
              <a:rPr lang="en-US" sz="32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classifications obtained</a:t>
            </a:r>
            <a:r>
              <a:rPr lang="en-US" sz="32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by </a:t>
            </a:r>
            <a:r>
              <a:rPr lang="en-US" sz="3200" b="1" u="sng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different </a:t>
            </a:r>
            <a:r>
              <a:rPr lang="en-US" sz="32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Classifiers </a:t>
            </a:r>
            <a:r>
              <a:rPr lang="en-US" sz="32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participating in collaborative study (from here on </a:t>
            </a:r>
            <a:r>
              <a:rPr lang="en-US" sz="32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Classifiers effect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200" b="1" i="1" dirty="0">
              <a:solidFill>
                <a:srgbClr val="3336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DBB4B4-7DCC-EE8D-3697-4C9E0A25D899}"/>
                  </a:ext>
                </a:extLst>
              </p:cNvPr>
              <p:cNvSpPr txBox="1"/>
              <p:nvPr/>
            </p:nvSpPr>
            <p:spPr>
              <a:xfrm>
                <a:off x="76200" y="1524000"/>
                <a:ext cx="9067800" cy="349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AE" sz="20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𝑙𝑎𝑠𝑠𝑖𝑓𝑖𝑒𝑟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𝑒𝑓𝑓𝑒𝑐𝑡</m:t>
                    </m:r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𝐶𝑙𝑎𝑠𝑠𝑖𝑓𝑖𝑒𝑟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𝑒𝑓𝑓𝑒𝑐𝑡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𝑙𝑎𝑠𝑠𝑖𝑓𝑖𝑒𝑟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𝑒𝑓𝑓𝑒𝑐𝑡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𝑙𝑎𝑠𝑠𝑖𝑓𝑖𝑒𝑟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𝑒𝑓𝑓𝑒𝑐𝑡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𝑙𝑎𝑠𝑠𝑖𝑓𝑖𝑒𝑟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𝑒𝑓𝑓𝑒𝑐𝑡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ar-AE" sz="20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Where:</a:t>
                </a:r>
                <a:endParaRPr lang="en-US" sz="20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𝑙𝑎𝑠𝑠𝑖𝑓𝑖𝑒𝑟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𝑒𝑓𝑓𝑒𝑐𝑡</m:t>
                        </m:r>
                      </m:e>
                      <m:sub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num>
                      <m:den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  <m:e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𝑉𝐴𝑅</m:t>
                        </m:r>
                        <m:d>
                          <m:dPr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ar-AE" sz="20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ar-AE" sz="1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𝑉𝐴𝑅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ar-AE" sz="20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ar-AE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classic variation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between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collaborators/classifiers</a:t>
                </a:r>
                <a:endParaRPr lang="ar-AE" sz="20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DBB4B4-7DCC-EE8D-3697-4C9E0A25D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0"/>
                <a:ext cx="9067800" cy="3490699"/>
              </a:xfrm>
              <a:prstGeom prst="rect">
                <a:avLst/>
              </a:prstGeom>
              <a:blipFill>
                <a:blip r:embed="rId2"/>
                <a:stretch>
                  <a:fillRect l="-740" b="-471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E58D85-DB48-AAF5-0AF9-469BDD642E3D}"/>
                  </a:ext>
                </a:extLst>
              </p:cNvPr>
              <p:cNvSpPr txBox="1"/>
              <p:nvPr/>
            </p:nvSpPr>
            <p:spPr>
              <a:xfrm>
                <a:off x="76200" y="5133425"/>
                <a:ext cx="9067800" cy="1724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en-US" sz="20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According to </a:t>
                </a:r>
                <a:r>
                  <a:rPr lang="en-US" sz="2000" b="1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ISO 5725:2023 “Accuracy (trueness and precision of measurement methods and results)” </a:t>
                </a:r>
                <a:r>
                  <a:rPr lang="en-US" sz="20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(differ from that in the Gauge R&amp;R studies):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Reproducibility = Repeatability +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𝐶𝑙𝑎𝑠𝑠𝑖𝑓𝑖𝑒𝑟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effect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Reproducibility describes the 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total precision </a:t>
                </a:r>
                <a:r>
                  <a:rPr lang="en-US" sz="20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of classification procedure (i.e.,</a:t>
                </a:r>
                <a:r>
                  <a:rPr lang="en-US" sz="20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categorical measurements)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E58D85-DB48-AAF5-0AF9-469BDD642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33425"/>
                <a:ext cx="9067800" cy="1724575"/>
              </a:xfrm>
              <a:prstGeom prst="rect">
                <a:avLst/>
              </a:prstGeom>
              <a:blipFill>
                <a:blip r:embed="rId3"/>
                <a:stretch>
                  <a:fillRect l="-740" t="-1767" b="-565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F2663-2B82-DD66-DBE1-50BD87BA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2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46A0-6B0B-A84C-4E69-7A3D730D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658198"/>
          </a:xfrm>
          <a:ln w="28575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- Homogeneity Hypothesis</a:t>
            </a:r>
            <a:r>
              <a:rPr lang="en-US" sz="36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3600" b="1" i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Acceptance and Rejecting </a:t>
            </a:r>
            <a:r>
              <a:rPr lang="en-US" sz="3600" b="1" dirty="0">
                <a:solidFill>
                  <a:srgbClr val="3336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 for the fixed group of classifiers)</a:t>
            </a:r>
            <a:endParaRPr lang="LID4096" sz="3600" b="1" i="1" dirty="0">
              <a:solidFill>
                <a:srgbClr val="3336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A358-6751-20D6-8604-46B55E962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510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:</a:t>
            </a:r>
            <a:r>
              <a:rPr lang="en-US" sz="2000" dirty="0"/>
              <a:t>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classifiers’ counts are drawn from the same population characterized by vector (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,…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he-I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If </a:t>
            </a:r>
            <a:r>
              <a:rPr lang="en-US" sz="2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(segregation/separation power)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statistics is less than some critical value, 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 not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rejected. </a:t>
            </a:r>
            <a:r>
              <a:rPr lang="en-US" sz="2000" b="1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Otherwise, see (*) for unbiased estimators of variation components, i.e.: 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repeatability, classifier’s effect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total precision</a:t>
            </a:r>
            <a:r>
              <a:rPr lang="en-US" sz="2000" b="1" i="1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b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*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Gadrich, E. Bashkansky, I. Kuselman (2013) “Comparison of biased and unbiased estimators of variances of qualitative and semi-quantitative results of testing”,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and Quality Assurance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(2), 85-90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*T. Gadrich, E. Bashkansky, R.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Zitikis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(2015) “Assessing variation: a unifying approach for all scales of measurement”, 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and Quantity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(3) , 1145-1167</a:t>
            </a:r>
            <a:endParaRPr lang="LID4096" sz="20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E935E00-449E-A71D-3F78-EC584C5E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86495"/>
            <a:ext cx="609600" cy="6223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3200">
                <a:solidFill>
                  <a:schemeClr val="tx1">
                    <a:alpha val="2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e-IL" sz="4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8625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90FE783-1B93-44DB-A99B-5801277FA4D6}">
  <we:reference id="4b785c87-866c-4bad-85d8-5d1ae467ac9a" version="3.12.0.0" store="EXCatalog" storeType="EXCatalog"/>
  <we:alternateReferences>
    <we:reference id="WA104381909" version="3.12.0.0" store="he-IL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n&gt;0&lt;/mn&gt;&lt;mo&gt;&amp;#x2264;&lt;/mo&gt;&lt;mo&gt;&amp;#xA0;&lt;/mo&gt;&lt;mi&gt;V&lt;/mi&gt;&lt;mi&gt;A&lt;/mi&gt;&lt;msub&gt;&lt;mi&gt;R&lt;/mi&gt;&lt;mrow&gt;&lt;mi&gt;W&lt;/mi&gt;&lt;mi&gt;I&lt;/mi&gt;&lt;mi&gt;T&lt;/mi&gt;&lt;mi&gt;H&lt;/mi&gt;&lt;mi&gt;I&lt;/mi&gt;&lt;mi&gt;N&lt;/mi&gt;&lt;/mrow&gt;&lt;/msub&gt;&lt;mo&gt;&amp;#x2264;&lt;/mo&gt;&lt;mn&gt;1&lt;/mn&gt;&lt;/mstyle&gt;&lt;/math&gt;\&quot;,\&quot;base64Image\&quot;:\&quot;iVBORw0KGgoAAAANSUhEUgAAAyMAAABvCAYAAAD/oR9PAAAACXBIWXMAAA7EAAAOxAGVKw4bAAAABGJhU0UAAABEsZUXFwAAIpBJREFUeNrtnQ9kV//3x4+ZmcyYZJKPyMzMRyLJJIlkkkxkJkkiySSJJDPJyMdMkkiSyYxkMpPIJEkimSSJJEkmJpOZic/vfb67+33u7u59vc699/Xn3vf7+eDF9/tp7/t63de5595zXq/XOYcIAAAAAAAAAJJpqbSrlXa76APtrLSzlTZWaW8q7VelLVbaUqUtVNpspU1U2j+Vtq/S6iBbAAAAAAAACklzpQ1W2u9K+7fS5os6yIuV9jEYZJr2s9KGKm0jZA0AAAAAAEAhaKq0AVreWAjb7oVzRi7GDDLc+N+e0vIuyaLi7xaCG8ZOCXDNsQxOdJp2x+BYJwyNacrDPA+G+r9YIPlPWZY/tz/B+4/fc3OV9qzSxml5h/hIpbVBDQEAABSEdZV2OfhexX3TCuOMtFfaTMIgf1TahUprjfnd1kobVjgmbyttC54D4JBdgZH/3bAB+rXSHlXaSYNjPVdpj+m/rdIs7XWgny7ZFBjiK2MYL5D8LwXOwYIDp0TVvtHyOdzdUEkAAAAeaAzsg5+a71UhnJHuYCBxA5yk5QAXHVsCoyjuGnP4IANPtAUGYRZjcjH47cFKa3Aw1g5a3m2YE46Pdyc7Pc3reGQsMwWV/3pa3ql44dkxeUfLO3YAAACAbdhmOU/LmwmSb5R3Z6SXlo8cxA1uNIMH9oSSj23txfNhHD4G14dp0DJE6Ve1fR212Sh4gUwH+uaDPRR/bKnoRzJvZnAiXgZOxObQ/dUFTs4BWj6e9jLF9dhp+xvqCAAAsKEsUE/LJy6kTkghnJEexcCeZ7wmB8e8U9zsdjz7xhSov9K+UEGzIBRwvr6mUEzfLyeV4cz30eJxHt8njKuz4M/AOkreAY5rAymuzbtakyTfcTsOlQQAANhQhu/nG2Xbvfc2B12UfKaaz69vynFt/jAvJVybz/FvgB5kpiHwer9RgbMgFJSBFIrZ4HmsNxRj87nDeF4xrsMleAYekXxHJAt9indftJ2FSgIAAGyonE7IafpvsZVPKfCxZE60M0zynXsvc8DOgGoLx0RmnKuK6z+BPqSmMZDLDypwFoSC05HCGfFNUkaoMY9j4veGKtPe1SpyRs7l6KM7xXN2CGoJAACwoTLygf6LIT1L8Yv9d4vqjKhSX/4gM2fRmzSGyynohgiu+cIr+j+p4FkQSsJsCZwR1r+41XXWp1aP49K90B6U6MWtax05+xkkeV2m9VBLAACADZXxW6M7It1aRGekTzOgQYN9XVP0M4ePsBKemysahw7OSHoeCI1En0U7TySMqd/jmLYJ5uxTwWXPgX1/SJbC2URf0hilYaglAADAhrLIhyLNAa+4qoJb+EO9yWB/mzU3fxv6EuvBcuanNHUnfmHaxJwXzukBj2N8Q/FZmHzylmSFAIucUWuvUPZ3DfV3Sdgf63oDVBMAAGBDWUJ3RNmpM6L7OE5b6PO5xnhph+78D3YCeYV0KYUC8d9y1qW/MH1iDgjn1le2o50J49nhcc5OpXgmdxRY9peF99BjqL/2FPPWA9UEAADYUJaYKIozwscGdOflT1vot1/T550aVyDePbqRQYGuwwnJxDrhHPt6LicLpiOcQvhnimezt8Cyf0qy3Z11BvuUrs5dh2oCAABsqGp3Rk4IBLTJQr9tgoeitQYVqC0wMv+kVKARS3KqJSRnSCc8jGsrFS+2aoTS5Sr/p6Ayrxd+rJ4b7vepcN4eQi0BAAA2VLU7Iy80A/lssW9dIOdADT0QnKVnLKMCbcT7xwhT5CaIOS2Pyc1upZTOyHMqMeYnCirzQ2S+0KGJD8BKm4JaAgAAbKhqdkb+Eghr1GL/Y1TuLDwm4FXvh5RulXkRCmSF21S8YOzdMWN47XmewvFeP0hWNPJbQWV+Q6hzO+GMAAAAbCg4I+bpJ78Bu5IA2B1V+gBsJ9lKPBTIHcfITa2JNMzEOEOdHucomgKcj3keFM5bfQFl/lEw7jkL/Up1fwJqCQAAsKGq2RmZFAhvl8X+JSk1r1aZ4LtIfl48rEDDUCDrSDNqucpwFOes+wxo5gDucArwN8F/bxHO2+6CyXuTcNzjFvr+Iuz7FtQSAABgQ1WrM1IXCMjnkZQGwUP0pkoEzo7X84wK1Ap9cUKDUC5nHYwlLlsVH4lq9jg/Q5HxbAv9myQ7VF/B5H1SKO+jhvuVFlnkdgRqCQAAsKGq1RnpEgjyu4OJ0GUw4o92U4kFvb/SXmVQIM4+tAF64px58htHtcJwwYz5LbQ6UD2aVliyXV60VX7pOWPTWcu6hf3+Ib8Z0wAAADYUnBGrnBEIdNLBREiMmEMlFDAf5XmbUoEWoEDemSqAXnTQ2pXz6QLNy68YI/kWlSv+gXd8Jbs5Nirc3xG+D55AHQEANQpsqBpxRsaoGCvA96m64kZ49fpdSgVio+gaFKgQ3CM/Ac1hpmntCnmHxzmJBqj3x/zN0QLMWxp2C3XzmuF+W4IPpqTvfVBHAECNARuqxpwRybbXoIOJuEblzyjDq6ycdexjBgUaggIVihNC2dmKpTpUMGec4xs+h8byLuHvuoTz1lAQOV/x5BAMC/t9CVUEANQIsKFq2BlZJPeBm3FI0ql+K7ACnYkYa1IFugoFKiTSjFrbLPTdEPMscdalRo/zEa0hskfhtEiCsrsLImfJYsyCYadzp3COfKdvBgAA2FBwRqw7I+uEAncRq3GYildoTmI09tPqNKdpFAhBqcVFmqbWRnrfQSpWvNQmWh1XMab5e8mq1vECyLhZ6BSY3JHllJLfhc/WBaghAKCKgQ0FZ+R/7BEK3sUqpnQluqMAQuMV6vO0nGI1jQLNBwrUgue+FEjO9F+0bPgXofr2WOQjsEnz9w8E83anAPLtFertaUP9bSZ5XZExqB8AoEqBDQVnZBU9VJwiZUVyjJLg1MKXaW3dB4kCXYEClQ5JQSXTyR2iCSX4GOUWj3OwO4PzNUjlyBB1T6i/Jub/UIr3xkOoHgCgCoENBWcklqPCB8FFfY9mKm7xr+bAwPoFBaopRgUyfmqwv10x1x/weP98JPJ9aCwfSXZMskeoG76RrMp9ztlHu+AlX9aMgQAAABsKzkhupJWHXWS+aRSOxeVZcz6PyBkafmdQoEEoUOnpd2xUR9MYsvFf7/H+z0fGs1/4u81CPfGpHx3CMWYp0MgOG6dBnkrxzuAz00jhCwCoJmBDwRkRMUJ+05eGaaDirBxykCmn3lzIqEDNeK6rAmkckwln/TQVq74EZyeZo+xxK5IsfQc83t85oWz5HblHIWN2FjnjFe8GDQQv9IUM74x1UDcAQJUAGwrOSCqkFYBdYWulUgqv6F6vtKWUCjQXKFATnueqolUo/z05++HVn+gZ2gee7z38bmB9SBs3MU3uAsOz8CSljq/Mw3zQfmd4T4Tbu8AhwjsDAFAtwIaCM1IzzoiNLDxsaN0mWZrPqAINQIGqGskKf2/OPqI7lJKMVTbZFhnPlQzXkASHj3q6v/qcjkSWxu+WF5V2iYqRERAAAGBDATgjBXJGbmcwLjgQqwvPb9XzQvAsDOW4fmfMC/yi53t+S/mLLUoq2D/zdH8HyI0DMh08G4fIb+wPAADYBDYUnBE4IwZgQ4GDlb9mUKhHlbYVz3HVcl/wDIznuP6zyLU+kN/CntGkFoczXqdbMG+Lnu7xOsmOZHEQel/gWPHuFe/28PG5V8J3w2GoDwCgBoANBWfEiTdb7c7ICnWBMfYxg0JNQqGqEkmg8+uM1z5Mfmr6JMGxK7NkJm2xNCHFRg/3+YFkuxpJcLC5JDBzCuoDAKghYEPBGcnEzRI6IzcdjYVrsLyHQtU8kpoZWVb42ViPVuO+5/leh2l1jENnzutJ6ngcdHyPG4V6rDsqd5dkcSKtUCEAQA0CGwrOiJhTJXRGBj0Yo28zKtQ2PN+lx1bNjGiVcj4/u8HjfUZjV4YdvNy4nXd8nyeE8tyhuc4uQ04NAABUM7Ch4IxoOUbFKXooPdZx3JOguObDSyhUTSLJqNWd4np/0dpjPv2e7zEcu8I7Giaym1wTzNt9x/c5TrIMLxI+C671AeoDAACwoeCMJHNY+DC4KMi1TjiWI54FtpvWBh1L2uNK247nvZS8Eci3L4dBPOP5/voi4zlm6LpHBPP2xuF91gUvVFMJCS4LdR8ZYwAAADYUnJEEuoUPQbuDidggHEt3QQS3PVAOKFT1I1lNH0nxIo7+1ueqDy8CfAuN5ZXBa/9Nxcqo1SXU0aPC6/EOlySv/h2oEAAAwIaCMxJPi1D4+x1MxF7hWLYUTIBbhcZqnELtwPNfCi6SudX0aEDfbc/3dpXcFv+La22O7nVQOJ40BSclldz5SF4D1AgAAGBDwRmJR7Ky5yLjzUGSZaepK6gguaryKKWvQMrpU3dCDwqNJKPWO8F1+iO/4TS66z3eFzv2i+TfGelxdL+SApbvU17ziPAeT0CNAAAANhSckXgkqdd6HUyE5KP+tQQC5exLnH54KYNC4Wx5MWmn/MeNeBdyjuzEZmRlsgCOCLfLDu61SfiRu5Hyurw48pOKW20eAADKBGyoGnVGJNtjZxxMxEnBOB6WSLB8nnyE0q88P4NCFY46oSGrKuAXrenzwvM9HSiII5K3gr0UabKOLLvA16mcR0wBAAA2FCiEMyI5R+0iAPOOYBxXSihgDswfqrTfUKhSMyOQ2YGE30YDuU0UFMxDPa1OS8srULbiNq4I5s1FNjFJkcKlYG7SslWo01egRgAAABsKzshaJLEa4wWYCB/Vmk3SEjh+c1CoUiLZQUw6dvU88nfDnu8lmpJ2xGJfvVSMWLDvgnFMW3ZWv0GNAAAANhSckbU0CYT51sFE6Go5sMGyrgoEzvPN2ZlmUyoUG7S7oC/ekKzwx+0gRmt4fCczBQWzwkfJwitMXPndZhD9DuHzbXOnqIPsV0vvF/axD6oEAACwoeCMrOUd+a8FoDsX+LbKBM+pPs/R6hoPUKjiIkmwMBH5TWOMfPs838eYQQNcQp3wuT5scQxnhWPIkyaSV+0kAZdjUCUAAIANBWdkLSPkN/hyi6D/a1X6ALCxxgkCvqRUKA6A3g39cYakgF8021s0Hmva8z1ECy5+Izf1LyQfiyGL/Uuyhs0Z6EdylI8dlmaoEwAAwIaCM7KaPeR35VKy6txVAwp1vNI+ZlCoPdAjJ/LRZdQKxz5wesJFchMkLh1/NI23q9oXkniwB5b6rifZjoWJuLh9Qp09A3UCAADYUHBG1gpRlyvfZtCtLjXm9xp7KNg5e5dSoV7SchV7YI9PAjl0JCi270xK5yh9kUZT3BLM22dLfXcL9ee4of4ku0BvoEoAAAAbCs7IWm6Q/pydLV55dISKzEHB3EQb/z2CZO3wkGTVxKM7jbx93Ohx3Jwa8VdkTPsd9n+M/GXUGhHqzSZD/V0V9vc31AkAAGBDwRlZzTaBsWDjfLmkMnJnjSsUe+svoFDeGRLMO+9ARI9DHfI87nvktxq4tMDiTgt9S1bH3hvsr014ryNQJwAAgA0FZ2Qtb0m/6msaXR2CF9Cj/4fjZp5AobwhqZkxH/n/UwV4ZqJj3Op4DOuEz2qv4X43Cvu9Ybjf54I++VhsHVQKAABgQ8EZWc1xzWBGPUzAYejPGrZX2qMUyjSPKTPCzpQvMQ5g3+xxvHFB66OexiKpnmv6OOYJoZwOeuoX7zYAAIANBWckxnhRBWAukNmjWlxsTZXp5iN0RgkHS49BkZzqxx+Sv8AGPI/3Eq1NK+vLOXpK6eu05EWSapflWW+434bgXanrewoqBQAAsKHgjKzltGZApw32dUHTVx90RUR7pd1WGMpwRszxVeiIfLRg5KZhc4xBfNvjeEZJdnTJJPMky6BigztCR6gVKgUAALCh4Iyshld/Z8j+bkW9xrB7Df3IZIDy+fclOCPeFHal+T5jGrcT4TOD0xXhvG0w1N8eYX83Ld1vl7D/i1ApAACADeUZXXFgL3OwjdTHUUwUS1PtivCD0Am9yAwH7v5D/62MwxkxhyRV7LjnMcbtbr71PCbXcRTXyU/QfJgPgv55QQaB7AAAABvKJ7pikd7m4JxiULO0HO+RR9CqIxTnoAtG4FVmrnvwHVNhjD6NwnKg9iaP42tL0K1rnudNUmuE210DffGu60/yE7we5qJwDKc8yWSc0iVkSErSkFXWunZAcA/fDY15wtCYpzIsXvhs0QyZuy30IbEV5g31pVoIsiVjZl/Ka8yRufjbnhz3cpMAbKjljJe6eFhbtcBE3FMMbDLjNflmnlk2RsBqGjEFxthFxT12wy+UpCOWvjM3DQg/jrMGXnjnchhjJmklWcID/tA1eZDJWVo+DruUwYhZCn57P0FH2Ch8TLJA/rj5YMNRkoL6evC3X1Nc/1nCM8PZdX5kNOr+BLp3KeVqo88WVzuMz84/qLQ3gdOW59qvg2tJnm3+7j/N2ed7zUKmLRkznYEuPEmhT6YWIbYHOvA55f3ws3mCAGwoopPCZ8ZrhfoHioFlCYhVrcY9xDMPCk6D4vmd8Ty2KU9Gt4Q0BafyfCD5zO9cir4GLd/3pHAcPpML8E7SceG8sQFzhOTJGdixPCp0Sm4HxnBWdmiMfzYUOwTX4TGMkjzlJxu5zTHX2aT43afAeGUjgIuidgXXiDoHgxrjuDFhzluDBYi7CuNYUvx0G8mPPK4cB03zfMSNnQ2el8L+OPvnmUprSdmPKRknfSPOkn63x8bRWZb7Zc0iAq/0b8GnHAQ0pXBkn/oe7A2NA9EiVBJVsRlsF4KyMJvwDO/w+DLRGb0PPM7XKUq3YjdL2Y668RG1L476kpLmCIXvYHbdWNlZyXo8V5c50ZQztpnid6NuGV6IW3EGdqV87h+kfE+oThE8TzEnr3I+b7cEz+8/hh3kGU1/7NDlTXiRV8Yqtgsckp2WdPlywr3sJQBW2+WSIr1RW91rnCOflf9FySk5eevyr5jfbQlWd34pVh2O4pkAJSLu7PEdD+PgF8LxFAb4Q4cOE49tX9BnliMR7CScINkKK692c0xM1iMebGQPkGzVPMs8/Ewxlgfkd9VS9Szdz3HdFsofHyLlE5nJzHiE8sU3PYp85w5lMMhVx/wGUs5/dPVzW4rfHyP3ix06B2i/gT7yyliHLnGHrSK0cdkEhwmA5XfBwcCpkBQjjmtfAruedbDBx01sJP3W5nywmvNMsCrAR7Y24dkAJeMWmVsxzkJ9YOQvZHyR8AuIz/OPGVwIqA+MVXbUeEVzicyca+frvAneFeEVyq1BXz/I7Dl6ntOnwdyYIksQ80wwhn7Hz/Z9srd7/cOyYblC+LgZG/NZMzP2UvZV7bqQDixQthXwHjK7qn484uyn4Sypdw9sFFNVxax+MtRHL9nfufiieb9tsDB3rYSaRmCZXcG7d47yxWTpkoLMBf0ccXlzHYFBliUDBr+YeUv+bzwjoKREVwlPO+6/weBL5GYBx5TUjoX6O+CgP1N05hjDhONnS3WkLu/un+oooakECxsi172R41pDpA6yV9Ed+tvjGfu/SerdvCwLBis7LWlX5FVO6rSlZ1EVZ3bVUB95ZCydc93CzICFudsf6eMRPts1S9pMbya/086oCx76oeCjyasVvwMvaTH435+Df7sW/C1y6oOys5eKU78DAJOonLy89XNUu+qmsvr00+odwDyrwdOU/fjOym7YVI7+P1qQxa+Mzp+qZo6NVPxNpD6i1mWonzwylnBIYLx9dbCocASvNgAAqC4aQg73NkwHqCJayV4mFVV651uGxh82mvOsnuviNXTZ6T4Gv8+aHWyjxoDNerzyZzCu5hS/2aAZi41YK9Xxqd+G+sgrYwk3SbaabLreUThWb4k8nesHAAAAAMhCkoE2l/O6KgPzvoFx90TG2mzoWpL6HGG2UP5jbbrA540Zr8uG/AuDcvti6RlUlQAYN9RHHhlLCSdTUGUtMnnUjU+fhOMJp/BKA6Ac3CG3Z+pct3mIGAAg5JvCQMuD6giYiTPt70PXu5DzWrcpXdHEMCtHZPLsGKiM8Tz1jFiGgwbHcsvSM/iL7J9JzyNjCe20OlZ2M6l3YtoN3Vc0k9YpB+8M2FAAQJGgSAAAY6gCzfPsNvQprvsh55jDSSXYmcq7qv1JMVado1MfGIS2jPGs9Tx4XBy3sz3l72bJbTHVXZrvmakMnHlkLOEcrd3NeaToc8TQfUWD8jc6eGfAhgIAigRFAgAYQ5U5aV+O66qK2OWJA+BjKeEaGnmz27Vp3qedlud/u6b/fQ6fBdVYlih7pXUVVxV9vjPUhwsZh4s8r+xO7NHogImjYW/IzC4abCjYUADOCBQJAOAFlTGYdSVcUok+a6bF07S6/kTejI2nyW66Vx2qavUL5DYj5WXFWB5b6vMt2d89sC3jaErfcEFoVZa0vEeqosVFrzp6TmBDAQBFgiIBAIxxVPEuyVozY0bwnspS/I2Nvq+ha/QZuP8JspvuVccTKk7dmWfkNqWvLouYqeKYtmXcQ8kFGs+QnXggJppsoMvRcwIbCgAoEhQJAGAMVaB5loBlSa2FrIbmeTJ7hCdcOd1VjETUuVL177LA6jpSB1zbSOmrKrq5RGZ2hVzIOGxT3IyZ19+K/nfl6Hfc03cfNhQABuAP7GIVt58QMQBAyBYym1Z1JmRMfjdoBLJRN0tmV833kv10ryq6NUZRu8Pn4LBiHJ8t9akK8J401IcLGX/XPNfXFWMYy9HvbE5dhQ0FGwoAAADwTp3CUEpbsyC8K8IGmGoFNW3K1nA8w0tD9z5EdtO96hjx4AAkoZKVjZS+rnaFbMu4g/RB/h2k3gFqzdBvNNlAH15lAAAAACgr8wmGUtoVwvCuCKdkVR3DGU5x3SZaLmy48tudhu5bFTx9wcG8zzh2AFR8I7fH1VTHA03uCtmWcfjooKqY4bRiHAMZ+g0757zD04LXGAAAAADKylNKXrWVcpBW74owqqM/oymufYXMH99pJb8pfTdo+u9xKH/dyr2NlL43yP6ukAsZh52Mi0L9iDZ2BNPGx4STDbzAKwwAAAAAZUZVdbtReI23tHpXhNlP+TNFrafVAcB/G7rnXvKb0rdX4wA0OJT/WTJ3VE/KZ7K/K2RbxiyjcNC/rsDkV0POZ7Tfy3iFAQAAAKDMqAJs9wp+Hz5yE64N0aS47mvh2IZDv7nvyAFzkdJXVWxy2rH8J6lY2Yx6SiLj8M6f5EijqqZMmviVaB2f7XiFAQAAAKDMHMtpGMbtiqyQlC5Wkj6T61As0n/n4rcYvOdZ8ntE6oei/4sOZa8LJHfdTB4Lsy3ju5Qum9V6zVxL0yeHkw3M4vUFAAAAgLKjqg2iy3qVtCuywhwlp1XVEd6xuWHwfneQ35S+HRqD3OVKty69sOv2tEQyDjuU0mxWqqxl14XXCB9xu4fXFwAAAADKzlaFgaRzAt5Q8q4I81hx7XWK626m/3ZVFmh5l8QUl8lvSl9VjIbrle7rBozjNDSRurjihZLIOKozG4S/26YYF8dG6WK02slfogMAAAAAACs0KAwkVZyGbleEUZ3bV8WjhI/AXDV8v8/Ib0pfVbG/Ucey/6gYywEL/akyrJlMUGBbxuH4j5mUv32hGNsZzW/7yV+iAwAAAAAAayxQ+krYr0m9K8LcUhhehxJ+E179/VVpzQbvk+MRVCvztlP61pE6bqDXocw3kfuUvqpjSrMlknHY2fkn5W+PKsb2LoUjO43XFgAAAACqhdeULgVqOG3viOK6JxSG19GE34R3Uy4Zvs8e8pvSdy+pYxlcFq87SfZjN6KoUvqOlkTG0aNm+zM4pN8VY9ylcLLCjux5vLYAAAAAUC1MJBhGixrnRbUrojMMB2P+/u/Qv3OAcKPh+1StzLtI6TtE+dMdm+Ihuc3o1U7qI1qHSyLjcP2SJUpfsJCCZz9pjEmZuaLJBjrw2gIAAABAtaAy4KLn0qW7IsyelIZhuObFWQv3qVqZdxEM/ErR/1WH8mYD+rdiLDss9HmK1LtCzSWR8T2SHWNU0UrJR8n+BP8eZYTMV6kHAAAAACgEpxUG3M7I34Z3RXRZrtYprvsw8rfhdKyfKNuKs4p28pvSV5dJao9DeaucxDlLfap2Yl6USMY/DDnMquQOAzF//47spLoGAAAAAPCO6jjVwdDf7SP5rsgKSQZ4NAB3mvTxJLYcLhcpfVWZpBYsOF8qVMfFxi30V0fJSRKSjuwVUcbbyVwwfJdirN8iz8NGsp/pDAAAAADAG7tJVvhw5ZiRZFdkhaRg3bmE/t9ZukdVSl0XKX3vOnYAVLxRjOWE4+fr38AwL4OMByIOQ17ekiyGJpwIImucCgAAAABAYWlUGEUrqUvDmaBGUlx7ipLTx0adHFurvrqUup0O5lgVy3DKoaw3aByDvyz0eUXR33yJZByuEWKi+rkqjia8kxM+0jWJ1xUAAAAAqpFFUqdczbIrwowpDC52gsJZgl5Zurd95Delb5sHByCJXsU4Plnq8yXZ3xWyLWMOsA8fOTSR/YvT9f5UjLsjcLLmQ//tNF5VAAAAAKhGkqpx89GXrLsiRKuzAMVlbZohfY2FvFwjvyl9T3lwAJJQBU7fstCfLnD/aElkHHbiTGb/+kcx7uuBTvhyXAEAAAAAnDGhMJZXVrbT7oowxxTGVjhN6hOL96Y6m+8ipe9DjcHpkp+O50IVuP9vhufJl4zDTtxLg/OzWTHu3xEn6z1eUwAAAACoVkY1RmOWXREidaaucNtq6b5ayW9KX11Nj4MOZbxDMxeNFvpUBe7PlEjGs2SvJsxjzfij8VsAAAAAAFXHBY2zsETxxdh0dAkckTGL99VHflP6dmnmtN6hjC8rxvLcUp9fFH1eK4mMozI0XRNmr9Bh34vXFAAAAACqlV6NITSc8bqNmuvyym+bxftSxUi4SOk7oOj/sWMZP1OM5YqF/to1st9XEhkPk/2aMB81c+W6Fg0AAAAAgFO6yfyuyAqLimvftHxfqhiJrQ7mVeUAnHUo33XkvgL8GUfGtW0Zh9MyP7Akn36NMzKOVxQAAAAAqpkWMr8rssIXhZOzyeI9qWIkfjuY0waNA7DVoXx9VICfUPQ5URIZR49onbHoLKpii47iFQUAAACAaucPmd8VYSYTDKwhy/cz4MAYVqGKZVh0LNtRx3NRT+oihGdKIuPbkWt2W5TRdcW9rMfrCQAAAADVzncyvyvC3I+57i8HBtaMwri742A+nyj6n3MoV96hUa2626gvcoLUx44OlkDGG2IcqhaLcupIuI/XeDUBAAAAoBaI7mCY2BVhhmIMrAHL97JPYwzf9Nz/vEO5ntOMxbQzwkkLPmv6PFACGd+KuWaLZVlNk5vkAgAAAAAAhSN6lGfY0HWjhQ9/kJ2aFitwIb2vGkP1kcX+Oc5gjvSpWtscyLRNMBaTK+8c+zAluPehgss4KcbmjGV5HYzpcydeTQAAAACoBa6S+V2ROAPrnKXx87EaTuU6S7K6DexsdRjqmwPAd9Fykb8/wv5594BTKjdZmAuO2TiZYi74SNl+yh7I3lxpp0i/IxJuPFd7UvZpW8a88zGokCEH+18KxmGLsJP1E68lAAAAANQKR8n8rgizNXTdL2Q+cxMb3e9SGMFxBubTDE4S7+5wylXeWVjM0f/Ksa1XlfaQ8qXZ5bmYJnXwuK645WuS1efgFXtOdfs+hQOW1OfbYC7bPMmYCwo+T3kfH4L73274eb4Y6mMUryUAAAAA1AoHyPyuCNMQMq6OWxj3nZyOQNbsS02G+o22kwWYiylBX70W7n23JxmfzHHNHsPP8/qQM3kEryUAAAAA1AqbaXmF/5qFa/PK/wymGAARHDy/QHaO8AHglP8DIQUvNLfIa1wAAAEZdEVYdE1hdGhNTAA8bWF0aCB4bWxucz0iaHR0cDovL3d3dy53My5vcmcvMTk5OC9NYXRoL01hdGhNTCI+PG1zdHlsZSBtYXRoc2l6ZT0iMTZweCI+PG1uPjA8L21uPjxtbz4mI3gyMjY0OzwvbW8+PG1vPiYjeEEwOzwvbW8+PG1pPlY8L21pPjxtaT5BPC9taT48bXN1Yj48bWk+UjwvbWk+PG1yb3c+PG1pPlc8L21pPjxtaT5JPC9taT48bWk+VDwvbWk+PG1pPkg8L21pPjxtaT5JPC9taT48bWk+TjwvbWk+PC9tcm93PjwvbXN1Yj48bW8+JiN4MjI2NDs8L21vPjxtbj4xPC9tbj48L21zdHlsZT48L21hdGg+FBVOnAAAAABJRU5ErkJggg==\&quot;,\&quot;slideId\&quot;:442,\&quot;accessibleText\&quot;:\&quot;0 less or equal than space V A R subscript W I T H I N end subscript less or equal than 1\&quot;,\&quot;imageHeight\&quot;:12},{\&quot;mathml\&quot;:\&quot;&lt;math style=\\\&quot;font-family:stix;font-size:16px;\\\&quot; xmlns=\\\&quot;http://www.w3.org/1998/Math/MathML\\\&quot;&gt;&lt;mstyle mathsize=\\\&quot;16px\\\&quot;&gt;&lt;mfrac&gt;&lt;msub&gt;&lt;mi&gt;&amp;#x3B1;&lt;/mi&gt;&lt;mrow&gt;&lt;mi&gt;k&lt;/mi&gt;&lt;menclose notation=\\\&quot;left\\\&quot;&gt;&lt;mi&gt;i&lt;/mi&gt;&lt;/menclose&gt;&lt;/mrow&gt;&lt;/msub&gt;&lt;msubsup&gt;&lt;mi&gt;&amp;#x3B1;&lt;/mi&gt;&lt;mi&gt;i&lt;/mi&gt;&lt;mfenced&gt;&lt;mn&gt;0&lt;/mn&gt;&lt;/mfenced&gt;&lt;/msubsup&gt;&lt;/mfrac&gt;&lt;mo&gt;=&lt;/mo&gt;&lt;mfrac&gt;&lt;mn&gt;1&lt;/mn&gt;&lt;mi&gt;L&lt;/mi&gt;&lt;/mfrac&gt;&lt;munderover&gt;&lt;mo&gt;&amp;#x2211;&lt;/mo&gt;&lt;mrow&gt;&lt;mi&gt;l&lt;/mi&gt;&lt;mo&gt;=&lt;/mo&gt;&lt;mn&gt;1&lt;/mn&gt;&lt;/mrow&gt;&lt;mi&gt;L&lt;/mi&gt;&lt;/munderover&gt;&lt;msubsup&gt;&lt;mi&gt;p&lt;/mi&gt;&lt;mrow&gt;&lt;mi&gt;k&lt;/mi&gt;&lt;menclose notation=\\\&quot;left\\\&quot;&gt;&lt;mi&gt;i&lt;/mi&gt;&lt;/menclose&gt;&lt;/mrow&gt;&lt;mfenced&gt;&lt;mi&gt;l&lt;/mi&gt;&lt;/mfenced&gt;&lt;/msubsup&gt;&lt;/mstyle&gt;&lt;/math&gt;\&quot;,\&quot;base64Image\&quot;:\&quot;iVBORw0KGgoAAAANSUhEUgAAAyQAAAE9CAYAAAD6TKZ+AAAACXBIWXMAAA7EAAAOxAGVKw4bAAAABGJhU0UAAAC1ey/VnQAAOpFJREFUeNrt3Q/oT1n++PFXn6RJ0sjIaFYmSZKkPiujWVklSdInffVZWc3INkmaJGVkZSStfOU3WdkkSdKn7OQrI6skTZo0raysjGySJElZGRkZtb/78r6f9faec+6f9/uce8993+ejTrPr837fc9/n3H+ve/6JAAAA5LMwSv9xnOZRrAAAAACymBal41G6EKUXHQQhr6J0Od7WFIoVAAAAQDtmROlkjkDkRpQ+idIQig4AAACAK99lCEZOR+kdigoAAACAaxtSgpHbURpGMQEAAADwYV1KQPIJRQQAAADAl0MJwcjTKPVQRAAAAAB8OZcQkAxQPAAAAAB80daPlwkByXKKCAAAAIAvcyV5/MgoiggAAACALzsSgpGrFA8AAAAAny4nBCQ7KR4AAAAAvoyW5O5a8ygiAAAAAL70JwQjz4XpfgEAAAB4NJAQkJygeAAAAAD49DAhIFlN8QAAAADwpVeSx49MoogAAAAA+LIhIRi5TfEAAAAA8Ol8QkCyn+IBAAAA4MuQKL1KCEj6KCIAAAAAvvQlBCMaqAyliAAAAAD4si8hILlA8QAAAADw6VZCQLKR4gEAAADgy0RJnu63lyICAAAA4MtnCcHII4oHAAAAgE9fJwQkRygeAAAAAL70ROl5QkCyjCICAAAA4MtcSR4/MooiAgAAAODLjoRg5ArFAwAAAMCnywkByQ6KBwAAAIAvIyW5u9YciggAAACAL/0JwYgOdO+hiACgGFOkMQf70ShdjNKTKL2I0ssoPYvStSgdiz8zmuICAHSJYwkBydcUDwD4NUEafWNvS3JzdWt6FaXDURqfMZ+dUTqdkHZTFQCAkjxIuN+tpngAwI9pUTppufiej9KSKA2NPzsmSiujdN3wWW05WZ6S1/gMAU4fVQIAKOl+mHR/GkcRAYBbH4i9afpulBYkfFf70B6yfHdzwvd2p1zsv6NaAAAlWZ9wf7pV0D5MEsapAKiJVdIYF2K66J6RxiwjWZyybMPUUjIsSk9TApJeqgYAUJKzCfenvQXkr70RHkbpAlUBoJtpUHA84YI7kHN7Y6Ux60jrdp7Gf2v2eUowcoLqAQCUZIg0Jm6x3aMWF7APG+K81lMdALqVzoaVtNjTsTa3u9eyvf0tn7spyQPjJ1JFAICSLE64R72MAxaftGfC4zi/D6gOAN0ajCQFBOc62Pb0hAv48PgzCyS5dWQvVQQAKNFeT/fIrAbHWF6kKgB0I33rci3hQntbso8ZsbFNk9gf//18Qv7PhLVMAIR/Hd0epQMURddKemm30XPeM5ry+pyqANCNzkhyM/Q0B3nYZuvSmbgmS3LryBaqCECgRkRpqzRenAyOj0P3+SDlPjXH8zF2qymvsVQHgG6zNeUiu9lRPmst29f1TfYn5K8tK8OoJgCB0e6m+rKkdTZCApLutEqSxzj6mob3HXl7Zq9vqQoA3WZGSjBy1WFefZY8vo/SC2HVWwDVoC9I9EXNY8s1i4CkO52U5G7FPoyOA5DmvNZQFQC6ib7NuZESkMxymN90SV+BvTXdEBZ/AhAGfVOtU64+SrluEZB0ZxCaNN3vCw95LpXGeiOtLTFjqA4A3WRTyk31uIcLet6ApI9qAlAyXYhO13x4kPG6RUDSfdZmqPdPHOU1L0rfWfI4T1UA6CajJHlFdH0LM8lxnj05g5FLVBOAEumaEutyBCIEJN1JWyQeZqx77da1TBoD3IeJvYVf/11b3KZEaWEczByJ0v2U7X9GdQDoJrtSLnoDnvLNc1OfSTUBKIE+LOob8XuSv1WXgKR76ExWOpD9bpvHgeukLwpHUS0AuoXODPMs5cLXW3JAcoJqAlBCILK66QFUHwB1AbqD0liQ7jsCklr4SpLHi5SVzlI1ALrJeimvq1TWt0CTqCYABRuc5OOyNBaeMy3GeoiABACAzl2XcvqojskYkOyjigCUQNdkmuLgOkZAAgBAgt6UG6k2U4/0lPeSDDfyZ8KUhgDCljZdOgEJAAAJdqTcSE97zHtfhoBkaw3rxFYWAMJ0koAEAID2XUm5kfpcFT1tphKdWnM4AQkBCRC4EwQkAAC0Z7ikt1BM9pR3b4a8P69pvRCQAAQkAADUQl/KTfSxx7zTVoW/JfYFpAhIABCQAADQBbak3ES/9pj3zZS8l9S4XghIAAISAABqYSDlJrrdU77Lpbx1TwhIABCQAAAQiPMpN9F+D3lqN6y01pFZBCQEJAABCQAA3e9xyk10voc8VwqtIwQkAAEJAACIPE+5ibpekHCIpE/1e45qISABCEgAAKiHlyk30SGO89sg6VP9EpAQkAAEJAAA1MSrlJuoS6Oi9CRDQHKXaiEgAQhIAACoh7QuWy7tzxCM/CcOWtJMJSABQEACAED13SsoIJmeMRjR9CplW7q6vHY1O0VAAoCABACAajuVchMd6iAPneb3Wo6ARNOkhO0NjkPZQUACgIAEAIBqS+tGNc1BHlsTtn9Z8q3SrsHN4Cxd0wMpQw3aFkZpU1yeBCQAAQkBid3kKH1Jqmz6LYcwANf6U26ifR1uv1fsA+cH4sDD9Dfbg/3gGibXSyirnjhA0zLZFqXjUbrTst9XCUgAAhICklQXJV+rOSmc9CWHLwDXRkryTFs7O9z2Hct2z8QP+Assf79n2N4weTPmZX1B5aMByLn4YSLLhXoPAQlAQEJAkkpbSX7k4Z6ABAAGnU648HzvYbv670Oabkq2vJe3bO9A/O86M9iIgspmXJTWRGl7nP+ZlAv1ogoFJKOl0cqj5XlbGq1lAAhIivIpD/cEJAAwaE7KxWdCG9vcY9nWkZbPaSuJrYXmYZRmROmdKO1q+vfdJZfXYsv+vhR3C0n6Dki03K8Ytr+M0wEgICnQYR7wCUgAYFDSm/+9Obe1zbIdWzermzkuhM+k8Wa/TEMt+3bBYR6+A5KVlu0/jgNAAAQkRdBp3H/gIZ+ABACUdk16JPZ1QWZm3M4+Ma+8PtvRG7L1AZTVFMu+ba1QQDKQkMdSTgeAgKRAutAt40kISADgtVliH7z9MH4Qtxkv5llTdsdvwJIszngR/DaQclpq2b85FQpIksYNreVUAAhICvYlD/oEJAAwSNf2uC327lLbmwIT7bqkLR/aKvKy5bMnUgKYZjqe4VbKBVC7dY0OpIx2Gfbvefw7qhKQHBNaSAACknDo+DumAiYgAYD/0jEEWyT7VLeDSbt8fSWNmbPymm0IappbRkYHVD7nDft4wnEevgOS+WKfbpkxJAABSRl+JXTdIiABAMMbK10E8ED8EP4kSi/ipK0lN6QxbawGLy66K2mXMR0Y/jxOuv7H8sDKpMcSOK2rWECidGX55hnOtGVsCoc9QEBSoj94fpg+J92zYvpfpDEG829R+qfYx4ESkABAl5lruUBPq2BAosZIYwzPHHHb5QwgICEgaddRjw/T+tD+fheX3XtRmhelDVH6Jkr/JiABgO6z3XKDc42V2gECkrrSiVD+JX5bSYbUpCz1dy6Ig7yfCEgAoDuYBl0OEJAABCQEJE792uEDtCl9UcMy1ZahP0nnrSYEJABQomFiXlV+JQEJQEBCQOLcOvE7FmJeTctVA5NvCEgAoJr6LBfncQQkAAEJAYlz2t3okseA5J5093iSNLrm1M8EJABQLaZV6O94youABCAgQWMqYJ+zR9VpPInJ79sISghIAKBE1w0X5sMEJAAISLw/NPvsuvVFzcs3b9c4AhIAKMkYy4V5CQEJAAIS7/7PY0CiLQS/rnn5DhCQAED4+i0X5pGWz++K0sGcaUWBAclQaQzoXCWNVp5NVDFAQBIw31MB1308ybtRekBAAgBhMy3UdTXh87viB319SHmZ8SJ/0HFAogsdjo/SwjjY2Rvvj+mmQ0ACEJCETlsx2hmEnTVpK0ydx5P8joAEAMJmeojfk/G7kxIu7LejtDUOGsY6DEjO5rwR91LFAAFJBWwQv+NJ1ta8fC8SkABAmCZbLsqLOvj+fXm7i1arTgMSDTAWxPu4XMwtPD5XmgcISAhIfPmbx4BEFw38sMZl20dAAgBh+sxwQdYFErM27Z9v+e6RKI1I+Y6PMSQXLNscoIoBApIKmSidrzaelP4u9e669U8CEgAIz9eGC/KFjN/d1fSd51FalvF7PgKS05ZtLqOKAQKSivkf8dt16081LttPCUgAICw6MPyZ4YK8NcN3tzR9/m6UpubI10dA8tyyzVFUM0BAUkF5pqptJy2qabnqjGY/EpAAQDhmWi7Ic1K+t7Pps9pla2TOfF0HJNMs27tCFQMEJBWlU9Xe8xiQ6Pi6D2tatkcJSAAgHJsMF2NtaehJ+M4heXsl95428nUdkNhmptlBFQMEJBX2kfidCriu40n6CEgAIBym6XNPWj6rA9XPNX1uYwf5ug5IbAPa51LFAAFJxf1R/Hbd2l7DMn0vIdAjIAGAAulbMdOihusMn50QpZvx3/U7/R3m7TIg0UDpleRv6QFAQFIV5zwHJb+tYZn+g4AEAMq3wHIxnmb43OP4b/rf2Q7ydhmQ9Fu2dYIqBghIusT74ncqYB1P8qualemXBCQAUL6dhgvx45bPbGv6mw6unOwob5cBiW0mmtVUMUBA0kU+Fb+tJNoKU6fxJH0EJABQvu/FvoigTpXbvK7HnSiNdZi3q4CkJ34QMm1rPFUMEJB0mcOeg5I/1qgshxOQAED5F2LTuIuVUeqVxroireMxhgcYkMyxbOcWVQw4dYqAJJhr9788BiQ60HtBjcrzDgEJAJRnidinyX1h+du6AAOS3Zbt7KWKAaduEpAE49fidypgHU/yXk3K8igBCQCU50DCzUhn0TK9NboZYEBy3bKdxVQx4MwwMbeoNif9O7PaFcf3VMA6nuSdGpTjFwQkiOlzQ2/A+zcpSkvj57e0SXvGRWktVYoquGW5CT2I0qwofSLtreBeZEAyLiGgGkIVA86syvgQy7o/xbroOSipw4P5IgKS2hsjbybH2RfI/iyMn8MOxi8Hnrcco1dStrE3/tz3cSADBGms5ebzXXwiqKFRemb4zOmAApLVYn+zB8ANHbNwW7K/VUdxdJpen1MBa7ew39SgDAlI6ktbRR7G9X5Eym3lvS/pLdGDaU+G7X0Vf1af5VZR1QjRCssBPqHlc/vF3C3DxexVLgIS2yDbDVQx4IS+oPg250PsPqHrVpF+J35bSbTV/P0uL8PftqQPOaxq4aum43x3APuja6oti9IaabTYvEw4Lxdl3Oa6pu8cEnqPIDCmdTvuGj43TewD38sOSIYknKxTqWKgbSPjm50GFs/afIjVMWhbozRfGq2tKP6a7no8CdAtdFmD803H9/ZA93Oq2Mfr5Qksljd990KURnAIIBQPDQf4EctnL4l58cROHzI6DUhsC1o9pHqBXD6WxltwPa9feHqgfRFvX/NZSpE79640Fq5lPAmQ7AN5e8bAPYHvr6kL17dtbKc5KLkcpdEcCijbFMvNpt/yeVv3rjUlByQHLd8/QhUDuczz/CDbmlZQ5N7q8WfPdfdbihkVpt3N78svF4IOla2XytY2t9fcfeuqNFrDgdKstRzgtlXYtS/4A3E/BXCnAcmtnIEVAHQ731MBayvMexQzKmhcSzCiM9SFPp5inbifzfBwSxm8w6GBspxoI7jYYjkplpQUkNim+31lifg1qNpI1QPocvqAdclzUPI3YWAsqkW7JzXPFKhdu8dUYL9Pirn7a0+H14grTds7zuGBMuhB/NxwgB9I+Z4OgDINbr2W8j3tQnDBcvJ0EpAss3z3kuXz+vseV+QCBACdmBilHz0HJcxkiCo997Su1zO/IvttmrjnlINtT5K3xwuu5zBB0WZL+y0d2y3fXZZwMt2I0hnL3zsJSA5bvmtqBRlcq4R+6wDq4n88ByQ/RWk6xYwK+Krl2D1Ykf2e6/llwGZ5u3fJTA4VFMnW9SrLwKbRlmhdp/c09UHcEB/kUzwEJLbViXtbPje4Au9Jqh5AzRwW/+uTMJ4EIVskv5whdFRF9n1Hxuecdg2Jn98Gt3tLGE+CAp03HNxXc3x/n+UE2dvyOZ07W7uGJS001ElAYlsboblr2OI4gHpQoQsQALjybssDh4/0V2E8CcI0Un45IU+VuhqaxoI9c5zH6pbtb+ewQRH0pmGaz/qrHNsYJ/bFCDfHAYGuaaAzWehsLMM9BSS27+oUeSPkTfcy/b2zqXoANaXdqn4S1idB/exvOU4fSXVaAIZbntdcT1Osz2zN69JpnpM4dODbQsvNZHHO7ezKeJNKm5auk4DkacZ9WEW1A6i5LzwHJLr2yUcUMwJiWm9tZ4X2f4nlXFvtIa/dLXmc5vCBb3vEPE1u3hXXNXK/m3KD2pJhO50EJCcz3CSZNQIAGi56Dkr+JY0uYkAIThmO0SkV2n/bws+TPeQ1w5DPLA4h+HTVcNB91+a2dFCVrZUi61uITgKSOQnffxKlpVQ3APzX+2Je4NZl+oZiRgCmGo7NWxX7DaaFn+97zK/12nCBwwhVopH6OWkMXtd0Jg4Usup0pfaFcUA1mP/lKG0VBrADgMnvPAckmj6lmFGyA5I+8U7IbAs/H/GY5zFDflM5lFAXnQYkAIB8/uo5INEFGSdTzCiJdik3TbyzpEK/YaXkW/PNhRWSf8FsgIAEANCWIqYC/qcwngRhPcyPrtBvGLD8hrEe85xuyE9XcmddEhCQAAC8PXz87Dko+TPFjBKYBrM/qdhveGL4DTc956nT/5qmGV7BIQUCEgCAL38S/+NJVlPMKJCutWbqrnWqYi8LTOfS/gLyvm7I9ySHFQhIAAA++Z4K+N/CwFgUx7bW2pEK/YYNlt9QxBiYE4Z8NcDr4dACAQkAwBedCviR56DkkjQGGgO+bbMcgxsq9BvOinm9uBEF5G1b+2QehxYISAAAPv1e/HfdOkgxowAnLMdff0X239bl7PuC8l8t7S90DRCQAAA6crCAoGQRxQzP7lf82Ftg2f9dBeW/1JL/1xxaICABAPimU3v+Q/yPJ3mPooYnPQnH3tyK/IadJQdUiyz53+PwAgEJAKAIH4n/qYB1PMkQihoeTEg47iZU5DdcFvOg8qLOmfmW8nslDGwHAQkAoCAbxH/Xre0UMzxYkHDMDavA/o+w7Pv5AvdhckIZTuYQAwEJAKAoF4TxJKievoTjbWgF9r9fyh9QPjyhDBdwiIGABABQFJ0K+IHngORH4Y0rinmg11SF7kaHLPs+O5CAZDGHGAhIAABF+p34byX5O8UMh5ZX/JnitmG/nxccTA1NKMOlHGIgIAEAFO1wAUHJFxQzCEhkomW/Txa8H0kBST+HGAhIAABF05l9/llAUELfdLiQ1GUr9JndVln2e11AAQktJCAgAQCUYqo0xnv4DEg2UMxwoMqD2o9b9ntawfsxLKEM+zjEQEACACjLao/ByDlhXRK4kTTt7/DA9/2ZYZ8fl7AfzLIFAhICEgAI1jkPwcidKL1L0RbugygtjNKKKO2O0kCUvo3SU2l0HUozM0pbo3RCGrOxvZDGwnn63/vxv2+UxriIIo1LONamBlwfMy37PFDCvoxOKMPpnDoAAKBMOhXwvx0GIz9F6TcUqxfaPWlulJZIozvckSidioOHVyn1MjNhm+vjIDJPPZ8qMDDpSfh98wOur82Wff6shH2ZK9VeywUAAHS5BQ4Dkk8pTi+2d1AnDy3b1LED9zrYrnZHKmoNi9tSvTU0zlv2eWIJ+7LQsi9PObUAAEAovnQQjBwVxo34og+xq+Kkb9h1sb1rGevlcMu2dDzBgMMgdGEBv982OHx5oPWl58FLw/7eLWl/lljK7zynFgAACOkB6ocOHkovSvgDjLvR+gx10zyLko4zudH0N31oPhJ/ZlT8Ge0iNTne9oMM29dB2mM9/86Nlrx3BlovthaJIyXtzyeW/TnIKQQgFPPE/3oEoaQTVDdgpQ+hP7VxXukYlIkUX2luJtSNBhyDYwQmSWNw+uDf9mcIJHQw9PUMx8ABz79xdmAP+Gn2SFiLEIa2PwBAQALA6ps2zqtFFFupvk+omzPxZ8bLm9YOHTfycY7tT5H0QfMa+Iz0+Bu11cY0he6FQOvkqqWcRls+PyEOrkZ42h9bF70POH0AEJAQkAAh+bSNc+qPFFupesQ8VmEwrYkDhcFB4d8nPBQnOZXhWPA9nsP0UP08wDoZZSmf6wl1eClORQatVzl9ABCQEJAAIdEuV3mn/9W30wxiL1dvSh3pm/fB2Z46GefziWSb1MAn24rtoXUX7Lfs537L57dJY62XSR736YVhf7Zx+gAgICEgAUKhixj+K+e5pAPg36PoSvdZQh3p4PWt8ubtfCfdgWZmOCYue/6t2pLwyJDv0sDq5LClfJYYPju4Psg6j/szxbI/kzh9ABCQEJAAocg7BezPUfqIYgu+7i7F/30ijTEknXhHsq1L4ttuSZ/WuGy3LOXTOoGA1omuEXPK8/4sN+zLd5w6AAhICEiAUKxt4zxaTbEF43GG+lrmKK+0fF4U8HsnGvK9HVid2Mb0tAYjuiaJzpA20vP+HDPsy4oQD+b/kEikIBOqjWOYc6cKLyPyTvN7lGILxrQM9XWmwGvay4J+99eGvKdUICCZL41uZzoeR7ue6axn4wrYn4eBB3DcNEkkHqrAtZVzp6Z0/Me9nOX6D2Hxw5BkWRRxcoHXtBcF/W7TmIiQBmhfyVBWeu4VMYZjjiHvT7hpkkgkHqoISEicOyE4l7NMf4zSryi2oJyR4rqoDslwjDwu8LcfMTzg9wRSL2kzkp2U9qZebsdBqdBUv9y8SCQeqsC1lXOnPr5oo0xZ/DAsaeuPaJrrML9RGY6RIhcp1AX9WhdKDGlcxCppzGymrUa6VsqNODiYUeA+jDUcIzNCPqi5eZFIPFSBayvnTj3oWg4/5yzPLym24KRNRnLXcX7zMxwnAwWXwQb55TTHeGNPS/ns5qZJIpF4qCIgIXHulE3HE+Rd/PBvwuKHIdqRUm87HOfXn+FY2VhCObSuQL6GQ+M1HZ/ySt5eJX4oxQIAAMqk60hcyhmM6CxAjBsJU1pdup51aruE2a1PpwF+Km+PYxnF4SEXm8rkqbAIIgAACMDRnMGIduuaR7EFSWc6e5VQd9c85Pl1yvGi+1NWS1pr603d15tq7cq2kFMGAACU7Q+Sv9vbHym2YC1JqbstHvJ8IuEMaDfZJv4W76xS19DZLcHqKk4XAABQNh03knfxw/8njBsJ2X4pbu2RwWMo7ZhZH0C5NLcC6uxWs2oWkOjq782LIK7jVAEAAGXTxQ//lTMYuUAwErybCfV300N+WRZg/CCQsmnuWqYP5xNqEpDouia3CEYAAEBo/k/yD2J/n2IL2lgpdnYt9W1KnmcDK6NDTft2J0pjujwgGSmNBQ91n3TdkWWcJgAAIATtLH64gGIL3oqUOpzpOL9xUs1FM7fI261GnQQlIQcko5uCEW0R+phTBEBVpS2w1U3pBNWNGvitsPhhtxpIqMOHnh/si+oi5ooGSo/lzUKR47ssINHfczveF50GeiynBwACEgISIATa5eqeMG6kWz1MqMfDjvPqiR/kk46dFYGXl7bwDHY50y6JvV0SkMyMjwWdUWtbXFcAQEBCQAKUbkgcXOQ5J+4I40aqYlpKXS5xnN/ylPyuVajsdBpgbS1pZzawEAOSPXH593JaACAgISABQvK/Oc8HnQ54OsVWGZ9L8sKEIxzndz3l+JlbsfJrdwX3EAMSHchOqwgAAhICEiAofZJ/3MinFFulnEyoy+8c55U2eP5Yjcq9SgsjAgABCQEJUIqJUfp3znPhMMVWKfo2/GVCfW53mNc7kjwOSccujKpR2ROQAAABCQEJkPLw+Pec58EPUXqXoquUOSl1Ot9hXjsKzIuABAAAoOIOC+NG6mBbQp1qy4mr8QR6bLySYlpiCEgAAAAqrk/ytxL2UWyVlLRa+kVHeWhr282EfM7UtOwJSAAAAAymRulHYfHDOhgqya0Wux3lczAhjytRGl6RsloYpU1R2k9AAgAA4Ic+GP4gLH5YF2ktYS7WH1kpyauxjw6sTLSL2rS4bLQ723FprKnTvN9XCUgAAAD8+GvOYERXqGbxw+ram1K/4zvcvq4n8jIhGBkTSDloAHIuSk8zHvd7CEgAAADcWyf5x40soNgqLWmBwhcdbntGlJ6IfW2TkKb3HRelNdIYWH9AGmNako77RRUKSLQFSlt5nkfpdpT6OewBAECIPpLGLFl5gpHVFNtbfu3xwdWHMSn1e6+DbX8cpceW7R6RxniM0C0W+8xjrroo+g5ItPvZFcP2l3G6AgCAkLwvyYvVsfhhNl8Yyum9gPe3P6WOr7W53eXSaF0xtbisqlB9DhX7mClXfAcktvE7Giy+wykLAABC8Tdh8UMXvpFfrssSsmMp9ayzb+UZcD4iSocs27ocpckVq88plt+ytUIByUBCHks5ZQEAQAi2C4sfutI6VfKlwPf3QYb6PiXp3ZO0JeFzy/b036ratW+ppUzmVCggOZ2Qx1pOWQAAUDYd3/BzzoDkU4rN6CNDWf054P2dnKPOdYpb7d41Iv6ujkuYII0pgbVFxDQz1cMobZZqrC9is8vwu56Lu5XriwhIklrBaCEBAACl+jBK/84ZjPyFYrMyjR/5Q8D7uzalrndK8gruti5eZ6UxYLqnC+r0vOE3nnCch++AZL7YJyxgDAkAACiNdsG5ICx+6NLfDWU2L+D9/TqlvkfGn5sUpY3xg7i2emgLwYv4v3fjf9fV3Jd02QOuBlSm9VPWVSwgUZviYHFw2zr17xROWQAAUKY/C4sfuvQrMXd9C3WGrZ44oLDV93Wq9PWCjqaymVbBgETpFM86jfEc6Y7WKwAAUGG/FxY/dM20oOQPAe/v7JT6PkCVGid7eOQhH1ZqBwAAtfJh/FCVJxj5kmJL9YOh3M4FvL9bUup8CVUqFw3lMkBAAgAA0L7hlgdnxo10ZoGl7EKeYStt/NDImtfpMHl7zMVgWklAAgAA0L6840Y0eHmPYkv1jaX8fhfo/g6xPGx3ujp7N+mzlM04AhIAAID2fCosfuiDruVhW8dlYqD7vDil7vdRra/LoLVc7njKi4AEAABHN08faSHF7cRHcYDB4ofufZNQhqF2dftKGD+S5rqhXA4TkAAAEAZd9fdklK5IYy0C10HIsyididJxcT+9Zh3puhB3ctbBYYotk9+IvXUk5Bm2rknywoYjal6vYwoO1AhIAADokC6utVnyz9zUnHSRrvUSbheXKvur5B838i7FlsnfKxjUjUyp/ytUq/RLvoH+u6J0MGdaUWBAMlQaC3Suio/LTVQxqkD7lvYGtD/a5K2Dyw5JYwq+p9J4K/sy/t/n4ovBx47y0wFrazkMgNzGRuleG8HITmGRLl++kPyLH35IsWXyvyllGep9ZGnKfn9F1cpRQ7lcTfj8rvhB/4SYV3Y3pYOOAxK9ho6XRjdXDXb2xvvzwLBdAhIETZsoByScAW3aZLwjSk9y3Ez1grGow3z3xtv6PkqTOCyAXNbnfADeSJF582uxdydi8cPO/CZD2f5PoPt+OGW/+6he40P8nozfnSTJLcFb46BhrMOA5GzO87yXKkaotFXkYXygHpHy31YuNlwQ7kdpQ5RmSWMufZ3ZZLnYFy7qpA/s4IA/7cu+isMDyKwvx03xHMXlzftR+pew+KEPv8pYth8Guv9p44mG17x+J1vKZVEH39fnlxUJ3+k0IOmNXyYsip+LjiZs8xGnMELVPNvG7gD2Z7PhBPo65SKpJ3rr4NrrLW8g8lrXtC3tLsbCYIDbgIQB637otepizmDkEte4zMFIlgkCQn3om5Sy36w/IvKZmAf6Zz0/zrd8V1/ypr0g9TGGxLbw5QBVjNCMajlxtgewT9sNJ8/JjN+db/jurSiN7mB/lsvbqxWP4LABEq3I+AB8kaLy5k/C4oc+TJXsq9xfCvQ3bEzZ7yNU8+sXoK3lciHjd3c1fed5lJZl/J6PgOS0ZZvLqGKE5IMo3ZT8fSN9WmM4ce7mDAK2WB58OumC1hyUXO4wwAG63d6MD2yrKSovtIUqz7gR/exHFFuqP0Tp31L9aZNvpuz3ZzWvZ31WeGYol605nz/uxgFsVj4CkueWbY7idEYodBaG+xJW893HjiJ5vZjcMmxnV4f719x9SwfOj+QwAozOZHxgG0tROadTJuedenkdxZZIV6o/J/lnjgtxhq3VGfb785rX90xLucxJ+d7Ops+eb+MZwXVAMk2Y0hmBG9cSjGjrQdn9hodJY+aJ1hPnZpvbW2U5Ead3uJ+HW8rtHQ4n4BcvBLJMeXmVonJOr+P/yPnQ/BeKzUiv7Z/GgUjeWcpc3W9c08HOWRYxvSH1HtS+yVAmzyW5l8UhebtlrJ0eGa4Dkg2W7e3g9EYIRrc8+OusWmMC2K+tjt/U6I3Z9JbwsoMb/pWm7R3nkALeMjfjw9ouisq5gzkfmP8pzKY0SMtBu61pa9E3UfpJ2l/gM5SZqqbGQYi2ipzPue/60lK7cevigDo9rS6oN6Umx4Jp+lzbONYR8nbrWSdTmLsOSGwD2udyuqNsGrG3zroyP5AgyfTWRme06KSfo60fe6fzq09q2d/1HFrAf+3M+MAzj6Jy6tM2Hph/iB9a6pr0fqhT9/7oIPhoTfcCOCYGHP+mOgx215eOphZeU7fGCfJmPM7LOHjrhMuAZET8DJW3pQcoxFdiXyG0TNstJ+GFDrdre1Prov/k5pbAaSaHF/DalQwPNtwU3dKuQS7e6JPcpRDW15kVPyS7SnW4zy2QbNOT6+cex3/T/852kLfLgKTfsq0TXC5RtkUtB6WeQCHMsqAPJQ8tJ84mB9u29WWf4eAtSvM89DqInvEkqLsxGR/WuCm6865kn4aWVFz6M4dmJZlaeB+3fGabvN0SNtlR3i4DElvrGDMbolQ600PriucbAg2UXHfpOGvZtovWodbZSrZzqKHmVmZ8WPuMonLm/3j4DzKt5dCspO/FvoigvsRtXtdDX0q6nCnQVUCiL2OfWrY1nipGmfbLL1ePDeVt/iHLSZNnRdQkuyzbfyyddxlpbd3RfZ7E4YYay9pnfRxF5cQXPPgHmyZzeFbOcDGPu9AXLb3SWFekteupy4kLXAUkcyzbuUUVo0xTDAflzoD2757Ypx10oT/hJJ/jYPu7W7Z5mkMONZX0Vq45XaeonPiNMG4k1PSTlD+VPvJbIvZpcm3TJbtcw8dVQLLbsp29VDHKdMpwUIYydd8HCSegq4UaZyXksc3B9mcYtjuLww419HHGh7WvKKqODU94mUMqP/3AIVpJBxLqVMej3hF3a6X5DEiuW7azmCpGWaZK2E12SxNOwH2O8hiakMdZR3m0js+5wKGHGtqa8WFtAUXVMdfTuZLcpr9yiFbSLUt96j1eXzR+Iv56W7gKSMYlBFS02iGoaD+kJruk9QpWOMznudinHnXhmGHbUzn8UDPfZ3hQ05si0/12hnEj4ScmOKmesZa6/E7eLB6tLzifGT7jqqu2i4BktYQ7DTVqariYp7xdEtA+nkg4Afsc5nMtIR8XM2SsMGz3AIcgamRExge1UxRVRxg3Uo30ew7VyllhqcsJLZ/bL+ZJeFzMXuUiIDll2cYGqhhlsU2/OTqgfUxaQM3lCvKnEvJZ6GD70w3b1QFwrEuCuujP+KC2hqJq2/vCuBFm2IIvpm6Qdw2fmyb2ge9lByS2VebptYFSmR7CnwS2j88TTsBpDvM5npDPMgfb7xHzVIErOAxR45u5KTEtdnv0QeMiD/qVSI84XCvJtEDzEctnL4l5KYGhJQckfZbvP6R6UebNyxQlh9Rdoifloj7MYV5HEvLZ6igP06wWJzkUUeObeWu6TTG17U886FcmXeJwrZwplrrst3ze1r2r0xbgTgOSg5bvH6GKUZaFFTgoh6Vc1Ic6zOtgQj4HHeVhGg/DAF7UQW/GB7V9FFVb9K3nzzzoVyYd5pCtnLWSb4yp3tcfiPspgDsNSG7lDKwA77ZJ+IOaxqZc1F3an5DPUc9BzzwOR3S5zRkf1BZRVLlNlEYXIB70q5O+4LCtnBNtBBdbLPXfycRBnTwP2ab71e7kIy1B1UaqHmWcXKFFyXMKDEj2if8FGG1T7W3hcESXu5DhIY058PPT8voHD/iVS30cupWiD+am8axpM2XqzIKmKYCvpXxvXnzN7HEckCyTfF0I9ffpuJcxHALw6b6E/4ZyXoEByc4CAhLbIo9fcziii2nXy1cZHtLOUFS5HeThnhm24N1sab+lY7vkmyxHg5AbCdfDTp6HDlu+a2oFGXyBysQ78B7t2w7quQHt59wCA5I1BQQkiyzbv8chiS62JOND2jqKKpdPebCvZNJxBbQEVout69XIDN/VZRRMEwjdEfO0/xviFzhTPAQktln4ei3PKky6A+8mJBzUEwLaz/EFBiR7CghI5ou9/yYD29Gtsr7F561xdrquEYsfVjOxGnb1nDfU49Uc37d1Cd/b8jldB0S7hu1O2FYnz0PPLN9tfv5YHAdQGjiPourh2wIpZirdTg2XMMaQuBrUPpmHMdTQ/QwPaXcopsz0rerf4jIjVS9t5xCuFG3NMnU5/SrHNsaJfTHCzXFA8HF8rbwXP/v4CEiS1nQbIW+6l+nvnU3Vowh9UsxUui4uBEkPMS6bvQ+I/2l/kwKsBRyW6EKTJdtb40MUFYAA2ZZIWJxzO7syXgvTus13EpA8zbgPq6h2FKU/4UAMrevQy4R9fcdhPofE/8KISQHJYg5LdKF1wqxDAKrL1J1bWxDyvrzV+//dlOtglhk3OwlITma4Fq+nylGk5VJMNygX7iXs6ziH+RxNyGeZozyGJuSxlMMSXehshhtgOzd3ACjCVcM167s2t6WDx22tFDszbqOTZ7ekpRSe8BwCApJkp6SYGcFOJOSzsICAhFVS0W20S+XLDAHJeYoKQE1oN1ad2OB5nM7EgUJWnT67LYwDqsH8L0ujFwgD2FGKpC5boU1HeESKWdX5TEI+rhYFooUEdbJYsnXX2kBRAUAhAQkQlKoMalerxH9XKvXYksdzh3kME/rQoz72ZgxIplJUAEBAgvpJmvZ3eGD7OjthX11Nn6gD+W0rSbtcPZpZtlAntyTbInEAAAIS1NA4qc7bSg0WbP3QjzjKI2mhyG0Of8vohHymc1iii0yUbK0jhykqACAgQT0ltQjMD3B/L1j29TtH20/qwuZy4PxcqU5XOaATn2UMSJZQVABAQIL6ui3VWQ9jg2VfX3je/jNxuy6LbYGlpxyO6DJZ5rvXlyIjKCoAICBBPlOk8eZP16y4KI15m/Wh+GX88HotSsfiz4wO/LcctxzUywPc16TuH9McbP9r8dslbNASYdpTdL+kbpbN6VuKCgAISJCNji/YIfYWhaS3f9o/enzGfHRRnNMJabfj37VROlucp2jfW/b3MwfbfiLFdF/7xJLPQU4zdJF5Ga+RWygqACAgQTJ9827rdqBvtPVt92C/f12nYmWUrou5209aq8P4DDdv19PC2mavOhJofayx7O9Ah9vttWz3noffsEdYFBHdb3fGgKSXogIAAhKYfSCNblemCr8rydOzaleFQ5bvbu7gBv6dh9/ZEwdLrXldCLRedA2Pp2IeR9LJYo7bLWW+0cNvGLDk9QGnHbrItQzByCOKCbCaJOFNwQ8CEhRIF+Gzdd/R9ShGZtzOKck+PsP2oF3Em0TTA/LzgOvHFjys6GCbdw3b02PAx2BbU7ezq5x26CJjJVvrSCgtsTOl0bV2IVX3iwfipVE6EKUTFEdhRkVpnzS6fK+gOEBAUj8aFBxPqOi83YLGxg/2ptmUxrZ89vOUG7fPm4FtutuJgdaTBoSmFdUvOf79Gz3t/wvxu84JULaVGQOSULopnhc3XT+rakwcjOn4Nh3Lds5w77rCYe3dkPi+0/xClIAEBCQ1o7NhXU6o5GNtbnevZXv7Wz53U5IHxvsMDrTb1iNDvksr+MAzr41tmbqWXBe3U/0OmmLZ70mcgugiA5Jtwo+RAezrx037tKxm9XRf7GtRtaY9HNZe6XjUO+K25R8EJKhgMJIUEJzrYNvTLdvU6TAH+4YuSLkR7C2gDEzjV0JfPdk0xudGlN7JsQ1Ty5SOqfG1Uv1yKWZsEFAW27g0Vy2arl1uuia/U7O66o+DsDVxEJk0TfMiDm0veuN7gK3cCUhAQFIT+oYuafDlben8Ld4DSe6ucD4h/2dSzFomEy2/PWT68GBavT1rt4tZ8stuCfq20Ocq9ce44aDLzZZsb9xD6KbY/ILgNFX3+kWMrTVrCMXjlE5icjjDecL9AQQkNXEmoWL1bZGLBfdss3XpTFyTJZw5+k0LA06pQFBy2rDfOhYoaXYSXYm+dRIB/f8LPO/vw4oFfUBe2zIGJLNK3k990XS/aX9WUnWvmbpwsXil23vWVjGPLyUgAQFJTW1NuRBsdpTPWsv2dX2T/Qn5a8vKsALLwzS+oSqDrTfJL7sbPIj/fU4cnOjiltpP96zhd+qATd/jOOYY8v2E0xBd5nKGhyx9GOspeT+bp2bXh/BRVN3rF3Cm+tpK0TixMg6CtRV/bnwOaO+EWwQkICCprxkpN0yX07DaZnHS6V9fJOzD6hLK5Yj8cmHAnorUqV7Yj0r2QZqDLRSrCtq/g8JUv+huIzOed2VPIdsv1Vh3qWjrLPU1l6Lp2ODUyVMyHI8EJCAgqQl9wL4hxXUnmJ7jAbl5cHYZgYD2a31W8QviqDjI0K5y1+Lf8yJOOl2wdvHaJY2+7kXRaZ5bW3BmcCqiy/RnvL5tLnEfdRBxa3fNNVTdayfFvOhsD0Xj5L7UTiBPQAICki62KeVmedxxfsPaCEj6SiyfDYbgCJ3Z01KmuykSdKEs0/2WeX3TLkkPDfvzAVX3OugwzbJ1iqIp9QGTgATo4rcUSSuia3cf12MJenIGIyFMh9m6mjhvENs3Sd7uRqZrnAylWNCFD7RPMl7j5pWwf4ss+3eJqnttrqWuNlA0BCQA3NuVcqP0tVJvnoBkZgDlNLElcHssDPps10V5eyYvFkFEnR5oTWl+gfs1Qhr99237spGqe22HpXx6KRoCEgBu6UxLaQt2+br4Zr1RnwiovPoD3reqaO3+tpAiQZc6mOM6V8QYEm2x0RkOH6Tsy2Sq7rVLYl4HCwQkABxbL+V1lcpyk/bRXaxTrWsKrOYwymy2vN1VaxVFgi6lg3KzrqswOO3vEk/7Mj4OeO5m2I/rVN1rw8U8O+EARUNAAsC96yk3p8885Tsm4016X6DldlTennFlFodSpoei5sGz6ygSdLG9kn/iDk06C95OaQxynxcHNmkrguvfdaIQ7VY6P/7u59KYsvxmzvy3U3WvLZFwpp4nICEgAbpab8qN6WV8MyzyYt/aND4m4PJrXsVdH7QncEhZjZa3F7oiGEE3W9dmMBJCYnxEg627Hd3ZCEgAOLYj5cZ02mPe+zLcGKuwEm7zysZ3Ag+gyqJB7dWmIHcZRYIupOvqfCLmcQdVSXepxv8yrRR+n2IhIAHg3pWUm5PPpum0vsw66HJ4RcpxS9N+3yQoecvopmBEW5E+pkjQZXT9nLSJQaqSvqI6XxtnKZ8jFA0BCQC3hme4Oflqmu7NkPfnFStPnc//sbx5yzieQ+x1GdyWN5MjjKVI0IVOd0kwomk21fnaSkv50LpLQALAsb6UG9Njj3mnrQqvTeU9FSxTfav2rbxp4alzX2xdN0ZbRHSWmm0VrU8A9TRguTfxUoWABIBjW1KCgq895p0268uSipft6jigW1/j42uPNGYLYoAsgKoxrV5/k2IhIAHg3oCUM/Xjcilv3ZMi1X0Fdx3ITqsIgKqZbrk37adoCEgAuHc+JTDo95CnPqCmtY6wngcAoCwbpLiW+xVSrTFGpwuuCwISoAYep1x45nvIc6XUo3UEAFBNZw33Jh0LN4KAhIAEgHvPUy48rqeu1ZWE06b6PUe1AABKovepl4Z70/ee8iMgISABau9lyoVniOP8NmS42BGQAADKssByb9pFQEJAAsCPVykXHpd0gPcTYZVgAEC4dlruTYsISAhIAPiR1mXLpf0ZL3ZPMmxrKlUHAPDgsuG+pL0JhlA0pSAgAWrgXkEByXTJ/vblVcq2hsc3h1NUHwDAoRGW+9J5ioaABIA/p1KCg6EO8tBpfq9JvibhSQnbGxyHsoPqAwA41G+5J22haAhIAPiT1o1qmoM8tiZs/7Lkm+tdg5vBWbqmU30AAIcOWe5JsykaAhIA/vSnBCR9HW6/V+wD5wfiwCPPariDa5hcp+oAAI7dNtyPdKxlD0VDQALAn5GSPNPWzg63fcey3TPxBd42veI9w/aGyZsxL+upOgCAQxMt96OTFA0BCQD/Tiec8N972K7+++BsJZMT8l7esr0D8uZt1YgAym10lI7H+6Nv1fo5lACgslZZ7kXrKBoCEgD+zZHkblsT2tjmHsu2jrR8TltJbC00D6M0I0rvSGNBqsF/3x1Amel+XzHs8zIOJwCopOPibywlCEgAZHAm4aTfm3Nb2yzbsXWzuinZZ996Jo2WibKttOzf4ziAAgBUyzPLNR0EJAAKMi5Kj8S+LsjMjNvZJ+aV15NmKDmcIyAJZezIQMI+LuVwAoBKmSn2yVdAQAKgQLOi9FTs3aemJHx3fJQuGr6n3auGp+S7OGMw8m1AZZU07mYthxIAVMpmy/X8swLyXiH51ukqO50mIAHgm67tcVvs3aW2NwUmumiitnxoq8jLls+eSAlgmul4jFspF0Dt1jU6oHI6JrSQAEC3OG+5nk8kICEgAVAOHQOhq9I+zXmR0i5fX0lj5qy8ZhuCmuaWkdGBldF8sU9XzBgSAKiOIZb7z92C8icgISABkHKR1oURdbpdfXv0JEov4qStJTekMSuJBi9zHOSnXcYuSGMaXU3n5JdT/4Zkk7w9Q5i2LE3hsAGASlko2WaFJCAhIAGAII2RxhgYDchYyRcAqsc2TX1Ra0sRkBCQAAAAoMauWh54bV2FdW0ubT0ZQdERkAAAAACdGGV52L1u+by2hF+KEwhIAAAAgI70Wx5291s+rwv/6jjKSRRdIXoISAAAANDNbAvzLjF8dm78t3UUW2HGJAQkn1A8AAAAqDrbGlhjWz6ni//qAsGnKLJC9ScEJLspHgAAAFSdbf2r1mBE1yTRBXpHUmSF+laSF0wGAAAAujIg0cVvdfyCdgvSRX8fRGkcxVWoXZI+BfF+Ycp9ADU2NErzorRKGn2QN1EkAFA5VzI89N4TBrH7NisOAnUx5p1RuiPZ10XRz2r3rSXxNmZHaThFCqBb6FsXbarXVXx1No+9UTohjTdlrRdEAhIAqJ5PUh52T4p9PRK4MUrcL964j2IF0A3O5rz49VJkAFBJ2tKt647odL7Po3QjSgejNIOiAQCUSQOMBVFaFKXlUTqaEIw8orgAAAAA+HbBEpAMUDQAAAAAfDttCUiWUTQAAAAAfHtuCUhGUTQAAAAAfJpmCUauUDQAAAAAfNtgCUh2UDQAAAAAfLMNaJ9L0QAAAADwaUSUXhmCER1T0kPxAAAAAPCpX8ytIycoGgAAAAC+DVgCktUUDQAAAACftEvWU0tAMp7iAQAAAODTHEswcouiAQAAAODbbktAspeiAQAAAODbdUtAspiiAQAAAODTOEsw8jJKQygeAAAAAD6ttgQk5ygaAAAAAL6dsgQkGygaAAAAAD5pl6yXloBkKsUDAAAAwKc+SzDykKIBAAAA4NtBS0ByhKIBAAAA4NstS0DST9EAAAAA8Mk23e+rKI00fL4nShspNgAAAAAuLLMEJJcsnz8QpcdRGkPRAQAAAOjUYUtAYmoFGVyrZAXFBgAAAMCFi5aApLflc4vifz9JkQEAAABw5ZklIOlp+sxiaaxT8iBKoygyAAAAAK78x5KmRWlElLbLm0HusykuAAAAAC49TQhKmtMqigoAAACAayczBCPrKSYAAAAAPsxJCESeRGkpRQQAAADAp4VR+i5Kz+N0OUpbhQHsAAAA6EL/H8HCxi6DeRaTAAACKHRFWHRNYXRoTUwAPG1hdGggeG1sbnM9Imh0dHA6Ly93d3cudzMub3JnLzE5OTgvTWF0aC9NYXRoTUwiPjxtc3R5bGUgbWF0aHNpemU9IjE2cHgiPjxtZnJhYz48bXN1Yj48bWk+JiN4M0IxOzwvbWk+PG1yb3c+PG1pPms8L21pPjxtZW5jbG9zZSBub3RhdGlvbj0ibGVmdCI+PG1pPmk8L21pPjwvbWVuY2xvc2U+PC9tcm93PjwvbXN1Yj48bXN1YnN1cD48bWk+JiN4M0IxOzwvbWk+PG1pPmk8L21pPjxtZmVuY2VkPjxtbj4wPC9tbj48L21mZW5jZWQ+PC9tc3Vic3VwPjwvbWZyYWM+PG1vPj08L21vPjxtZnJhYz48bW4+MTwvbW4+PG1pPkw8L21pPjwvbWZyYWM+PG11bmRlcm92ZXI+PG1vPiYjeDIyMTE7PC9tbz48bXJvdz48bWk+bDwvbWk+PG1vPj08L21vPjxtbj4xPC9tbj48L21yb3c+PG1pPkw8L21pPjwvbXVuZGVyb3Zlcj48bXN1YnN1cD48bWk+cDwvbWk+PG1yb3c+PG1pPms8L21pPjxtZW5jbG9zZSBub3RhdGlvbj0ibGVmdCI+PG1pPmk8L21pPjwvbWVuY2xvc2U+PC9tcm93PjxtZmVuY2VkPjxtaT5sPC9taT48L21mZW5jZWQ+PC9tc3Vic3VwPjwvbXN0eWxlPjwvbWF0aD497QbYAAAAAElFTkSuQmCC\&quot;,\&quot;slideId\&quot;:450,\&quot;accessibleText\&quot;:\&quot;fraction numerator alpha subscript k left enclose i end subscript over denominator alpha subscript i superscript open parentheses 0 close parentheses end superscript end fraction equals 1 over L sum from l equals 1 to L of p subscript k left enclose i end subscript superscript open parentheses l close parentheses end superscript\&quot;,\&quot;imageHeight\&quot;:34.270270270270274},{\&quot;mathml\&quot;:\&quot;&lt;math style=\\\&quot;font-family:stix;font-size:16px;\\\&quot; xmlns=\\\&quot;http://www.w3.org/1998/Math/MathML\\\&quot;&gt;&lt;mstyle mathsize=\\\&quot;16px\\\&quot;&gt;&lt;msub&gt;&lt;mi&gt;&amp;#x3B1;&lt;/mi&gt;&lt;mrow&gt;&lt;mi&gt;k&lt;/mi&gt;&lt;menclose notation=\\\&quot;left\\\&quot;&gt;&lt;mi&gt;i&lt;/mi&gt;&lt;/menclose&gt;&lt;/mrow&gt;&lt;/msub&gt;&lt;mo&gt;=&lt;/mo&gt;&lt;msub&gt;&lt;mi&gt;&amp;#x3B1;&lt;/mi&gt;&lt;mrow&gt;&lt;mn&gt;0&lt;/mn&gt;&lt;menclose notation=\\\&quot;left\\\&quot;&gt;&lt;mi&gt;i&lt;/mi&gt;&lt;/menclose&gt;&lt;/mrow&gt;&lt;/msub&gt;&lt;mfrac&gt;&lt;mn&gt;1&lt;/mn&gt;&lt;mi&gt;L&lt;/mi&gt;&lt;/mfrac&gt;&lt;munderover&gt;&lt;mo&gt;&amp;#x2211;&lt;/mo&gt;&lt;mrow&gt;&lt;mi&gt;l&lt;/mi&gt;&lt;mo&gt;=&lt;/mo&gt;&lt;mn&gt;1&lt;/mn&gt;&lt;/mrow&gt;&lt;mi&gt;L&lt;/mi&gt;&lt;/munderover&gt;&lt;msubsup&gt;&lt;mover&gt;&lt;mi&gt;p&lt;/mi&gt;&lt;mo&gt;^&lt;/mo&gt;&lt;/mover&gt;&lt;mrow&gt;&lt;mi&gt;k&lt;/mi&gt;&lt;menclose notation=\\\&quot;left\\\&quot;&gt;&lt;mi&gt;i&lt;/mi&gt;&lt;/menclose&gt;&lt;/mrow&gt;&lt;mfenced&gt;&lt;mi&gt;l&lt;/mi&gt;&lt;/mfenced&gt;&lt;/msubsup&gt;&lt;/mstyle&gt;&lt;/math&gt;\&quot;,\&quot;base64Image\&quot;:\&quot;iVBORw0KGgoAAAANSUhEUgAAA0UAAAEeCAYAAABFUb6oAAAACXBIWXMAAA7EAAAOxAGVKw4bAAAABGJhU0UAAAC1ey/VnQAALvdJREFUeNrt3Q+IFdee4PHfdHrEJ47EMWIkcQ3iioiI0BETEscI4oiI9MqTjhhR8eGKiNsjDZr1iRGROI444hMfbiMibmhIxCdGjIuIuBJEIkaMGDEr4og4jWDEiGmMs2/r561er9c6p6rurap7qur7gcObMber6p4/t86v6vwRAQAAyJ85Xvprwmkm2QoAAAAgLyZ56UsvnfFSXwOB0DMvXfSPNYFsBQAAAJBXU7x0NEYwdM1LS7zUStYBAAAAKJJvIwREx700kKwCAAAAUERdIQHRTS8NIpsAAAAAFFVnSFC0hCwCAAAAUGT7LQHRIy+1kEUAAAAAiuyUJSjqIXsAAAAAFJm+BXpqCYoWkUUAAAAAimyG2OcTDSOLAAAAABTZVktAdJnsAQAAAFB0Fy1B0TayBwAAAECRDRf70LmZZBEAAACAIuuwBERPhKW4AQAAABRcjyUoOkL2AAAAACi6XktQtJLsAQAAAFBkbWKfTzSOLAIAAABQZF2WgOgm2QMAAACg6E5bgqK9ZA8AAACAImv10jNLUNROFgEAAAAosnZLQKTB0gCyCAAAAECR7bEERWfIHgAAAABFd8MSFK0jewAAAAAU2VixL8XdRhYBAAAAKLIVloDoPtkDAAAAoOgOW4Kig2QPAAAAgCJr8dITS1C0kCwCAAAAUGQzxD6faBhZBAAAAKDItloCoktkDwAAAICiu2gJiraSPQAAAACKbKjYh85NJ4sAAAAAFFmHJSDSxRdayCIAAAAARfaFJSg6TPYAAAAAKLp7lqBoJdkDAAAAoMgmiX0+0SiyCAAAAECRrbUERDcyuoZxwrwlAAAAAE1y0hIU7c7g/AO81OulMxQFAAAAgKy1eumpJSial8E1dPnnWktxAAAAAMjaPEtA9NQPmtKk+yM98M/3FsUBAAAAIGu7LUHRqQzOv8M/1zmKAgAAAC7Sp/hbvLSPrCis65agaF3K555Sda41FAUAAABcMsRLm7z02O+wPiJLCuktsS/FPT3lOnaj6lwjKQ4AAAC4YLCXNnrpYU3nmKComJZbAqJnkt4S2QPl5RXvzlIUAAAAaLZBXtogLya8/5WgqBSOWoKixymdc7gfBFWfaxVFAQAAgGbRJ/a6HPJ9sQ+jIigqZiBsW4q7L4VzLpDKfkS1b6RGUBwAAADImm6WqXvC3AsJhgiKimt1hHJfktC5ZnrpW8M5TlMUAAAAyJLuOdMZIxgiKComfTPTG7HsdYjdQqksuqBvl0zzjPTf9c3jBC/N8QOqg166G3L8FRQHAAAAsqAdVn0zcCdmMERQVCy6wpsurnC7znqQdNKhc8MoFgAAAKQdDK2s6gRrJ1Q3yeyWyqaZ3xIUlcIusc8falY6SdEAAAAgbdf8zudFqWyOOTzgM/sJigAAAAAUlW7AOiHkMyMIigAAAACU3TWCIgAAAABldpSgCAAAAECZHSEoAgAAAEBQRFAEAAAAgKCIoAgAAAAAQRFBEQAAAACCIoIiAAAAAARFBEUAAAAACIoIigAAAAAQFAEAAAAAQREAAAAAEBQBAAAAAEERAAAAABAUAQAAAABBEQAAAAAQFJXHeC99Rspt+ogqDAAAAIKixp0LyS+Su+kzqi8AAAAIihqnb4t+IcAgKAIAAABBUZktJcAgKAIAAABBUdkdIMggKAIAAABBUZkN9tKPBBoERQAAACAoKrOJwvwigiIAAAAQFJXcZwQbBEUAAAAgKCqzVmGZboIiAAAAEBSV3NvCMDqCIgAAABAUldwfUu7Qn/I79UVIf5bK6n3feOkHL90nKAIAAABBUTEcSrFDr4HDmwXOuze8NNNLXV762ks/ExQBAACAoCh/dJnunyTdt0WtJclL/Z6z/UDzV4IiAAAAEBTlx7sJduKD0voS5qm+IftcGn97RFAEAAAAgqKMdEq6c2NmljRfNTj6mqAIAAAABEXu06Ff51MMiu5IsecXhVntpd8IigAAAEBQ5DZdpjvNVdXKNL8oyCd1BEYERQAAACAoakLHPc1hdOtLnr9xhykSFAEAAICgqAn+kmJQpG9K3i15/vYQFAEAAICgyG1pL9Nd9vlFr3vpHkERAAAACIrcpm9z6lkYIGrSt1Flnl/0MUERAAAACIrc1yXpzi9aXfL8PUdQBAAAAIIi932TYlCkG5u+U+K8bScoAgAAAEGR+8b6wUtagdF3Uu5hdD8QFAEAAICgyH2/l3SH0X1e4rxdSlAEAAAAgqJ8iLOMdD1pbknzVVf6+4WgCAAAAARF7tNlpO+kGBTdl/LOLzpEUAQAAACConx4T9Jdprus84vaCYoAAABAUJQff5R0h9FtKWGevmEJNgmKAAAAQFDkoFMpB0YflTBPvycoAgAAAEFRfrwp6S7TrfOL3i5Znn5GUAQAAACConxZKum+LdK3UWWaX9ROUAQAAACCovw5kHJg9McS5eVggiIAAADEcYygyJmO/E8pBkW6+MDsEuXnLYIiAAAARHWdoMgZ70q6y3Tr/KI3SpKXhwiKAAAAEMUgLz0L6Ujrf28hqzKT9jLdOr9oYAnycT1BEXzzvNTm8PWN89ICL+2TynBmm1FeWk2RAgCQrOURO9IzyKpMnUs5MCpDcDCXoKj0Rnipxy/7PY5czxwvLfFSt/+A4klNHb0Ucozd/ucu+MEUAABokM5huSnR3y4gO7qEdprLdOsQvQ9LkIcEReWlb4d6/XI/KM19231Xwt/I96edEY63y//sY6k82AIAAHXSJ5ZnY3ak9wjD6LL0saT7tuieVPZIKrKPatI7VKtS2FVVz3c4cD0dXlropVVSeXP11NIu50Y8ZmfV3+yXci25DwBAQ4b6N1wNbh7X2ZHWFb02eWmWlwaQpanrkfTnFwFFMcxLp6vq9xZHr3OimOdvxgluFlX97RkvDaEKAADwqg+k8jbggZf6UupU9/nH1/MsIMsT97qX7gjzi4Awb8nLK2nudPx6g4bTna3jONWB0UUvDacqAADwspkpd6Zr02KyPLVy/C3lsvuIbEaOjZbKvJ3++tzj+PVOMrTDTXUer3oo3WWpjAoAAAAonLSX6da3UW+QzaXxmpf+2Uvv+f/7Wo6/y6iagEhXbnR9fk2nJL/K54GaPBhINQcAAEWjnbzzKQdG3wiTtcviv9WU/Zqcfg8dKla9gqauNjciB9d9VIKHIrc0+Btxqep4X1LNAQBAEY310i8pB0ZdZHOhveYHRP9RU+7/4QdGeXpjpAFE7X5es3Jy3UGrzx1L4Njj5OX5o2up8gAAoIh+n3JQ9KuXJpPNhTTbS1dDyv+q/7k82FVz7d05ue4ZKT+Q2CAvr2Y3laoPAACK6ICkv38R84uKQ5d//l8x68BJ/+9cNbfmenUFzGE5KY+thjxvS+j4OozuVtVxbwjziwAAQAG9XtPpSSN9JcwvyjudW/M/JHjp5yjpmf/3rs3RGeoH7nkd9hk0N/BxwudYWXP8LTQHAABQRDrE7Vdh/yK86ndSGUKV1PyzX/zj/c6R77e35vruS37ehAw2BKlJLyGu85Z6awLccTQNAABQROtTDop0b6T3yObc+BsvfeKlf0upPvybf/y/aeJ3nBBwXdtyVEbzDXm7MoVz7ag5x3GaCAAAKKpzKQdGP0lluB7c9g9euhijXP+vlw5JZRL+//T//6h/+51/vmY4FnA9E3JUTt2GPB2fwrmmBJznfZoKAAAoojfl1fkVSaevyWZn/WcvHYlZnv/bS+/WHOdd/9/jHEfPOzbD7zox4Bpu5Ky8bgR8h7spnq/2t+EMTQYAABTVxykHRZqWks1O+XupLEn9VOK99fsvIced738u6jH1/P/qX0/a9gWcf3eOymyUIQ8PpnjOLwLON5HmAwAAiuqrlIMinWw/nmxuugFe+iepLEEdtez0s51e+tuI5/hb//Nxz/FP/vWlYbAhAJyfo7JbZsi7hSmec3HA+fbRjAAAQFFlsUz3D8L8ombSAOD/SPy3OEPrPN/f+38f921UGoGKKaAYnqPy6zF8h5EpnnNywPn6hH2LAABAgWkH6LeUA6M/kc2Z0wnzzZzvM1bqm7c0JcE8CFpg4WHOyvFhwHe4nvI5dWnuoCXAF9OsAABAkX0u6c8vWkk2Z+I/SX0rw01L6Xr+wT9+nBXu9PpHNXhe3UQ46G3VsZw9sAjKo70ZnPtqwHmP0rwAAEDRpb1M98/CZO00/Z2Xtkq8zXmz2kOonr2QfvW/z9/Vec45kv0CBUnrMnyHLOZEBb3l0yCzhaYGAACKTJfpvp9yYHReKpPfkZzXvPRfvdQboxweeem/e+l3GV+rnm+Df/6o1/rvXlrhf884NhuO15Wjsj0ZcP06rG1IBuc27Y00kyYHAACK7hNJfxhdN9mcqH+OkffaodZVxEY0+ZpH+NfxLMa1b4t5DtN8po6clKtp+N+FjM6/0pB/G2lyAACgDLozCIzmks2J0bk3UYbM6VsH14YvTpTgtyG16YnEn2N0N+d1b7bh+rdndP4FhvMfpskBAIAy0GV3v5f05xe9QVYnZqvYl0T/R8ev/x/96zR9h60xj9diOdaMnJTptiYHdXMN579DcwMAAGXxnqS/TLfOL2olqxOhixH8uyQzF6dZXvOvN+h7xF1sYYyl3o3JSX5clOCFDrJqM7PEPASTxRYAAEBpdEn6w+i2kM2JWSEvhpo1smqbCwHeVv97/NX/XnHNttS5QTnIgyGGaz+d4TWMt+TheJobAAAokzPC/KK80DctOuRqVEG+zyj/+9TzpqvdUt8G5OC7d0jzFzkYbMnD2TQ3AABQJrpM972Ug6JfhCfPyCao0JSHoV/7Ddc+LcNrsAVF86hiAACgbD6W9N8WfUc2I0GLLHUtD25K8Ap8WQZ0Ayx5uIAqBgAAyuhABoHRerIZBEUy1nDdRzO+DltQ1EEVAwAAZaQrXv2QQWDEXAUkwTZ8zvUVD5cbrrvToaCIN0UAAKC0dKPNX1IOirrIZiQgzwstfGm47kkZX8cgSx62U8UAAECZrUwxIDol7FuEZNiW5B7s+LU/DrjmB024jsKuPjdBKuu8H/LSOS899FKfVDaB0sy/4qUv/M8Mpy0BtFEAMDiVQkB0y0uvk7WZe8tLc7y02Es7vNTjpbNeeiSVYVxhpnppk5eOSGWVQr1vPfP/967/7+ukMk8mS6MsdW2iw+Ux1XDNPU24luGWPJyct4quO/bq5lc3Y/4waWXWCZWjI55H15A/bkk7+M0BaKMACkOX6f45wYDoVy99SLamQoeKzfDSfKkMTTzopWN+APMspFymWo651g9k45TzsQyDoxbL95vlcHltMFzziiZcywzJ915Pz+mYw6Ni3gl3ftWXGeGlZV66GvBZfTq9KORcoyM0AsYdArRRAMUyO8GgaCnZmYotDZRJr+GYer+408Bx9b6V1R43pgeOLu+xc9pwzWObcC1zDNfyKA+VX1+BfmH4ArfFPv5PI2rTRlEbLH+3I6Tyf8tvEkAbBVBInyUQEOmQYeYRpUM70sv9tMK/h1yJWC4Hao6l80t6EgyE52Tw/U0LFixytLy0HTw19A+aYb6YH946TSv8Q8PFn/DS0IjHORajAg3yo0VbpW/jNwmgjQIoJO3E/dhAx/icuD/pvYjWSrwRBPpA71rVf9OO+0H/M8P8z+iDu/H+se9FOL4uHDAy5e+5znDubY6Wi+nNzMEmXc8Sw/V0u1qxB1ki4XomZmkFfSLBr8pqK++akAp/hN8d582U9PeccCUdoY3SRgEkTjvCv9bxm6xzksaSfU1z3VI2GvT0D+EeJ5UFE/r/294IwYxO0L8aoQ7sS/k7TnMsyAizU9zaKNW16wmtdBctle2LOo+723C8vTEa1DN+7AiKCIpoowBK4es6fpPnkm1NdcFSNif8z+ic1P63PjqP6IMYx58g4Qs5aPA1NMXvqG+vgpa3PuNomVw25JNpxdkxfoA3JKXrMQ2XfMvFgMjW4TnVwLEnWypv/2vusAmWu/m9ISgqeVBEGwVQBkvr+D3+I9nWVC0SPHelP63yg5X+hQouSH1bQRyLUBfSnt8T1LF/4mCZDDPkz1VLGZ73U5aB82XXMk4rqm2i3M0EIm/TeND+V2anxb6yCPuoEBSVOSiijQIoA33bHHdpbn1Kz8IKzdUWUkZjqu4hjcz7WiLRFtpIU7u4s5qbTYdEGwHSb7NU9oIal+I19QVcz2bXKvMJsb+KnJTAOUwrZOnKJeNDKvhGfm8IikoeFNFGARSdbrT6U8zfYV2U4Q2yrulWWMpIF1TYJC/eUjQyNGtqhDpxMeXvqm9U7gecd4FjZXLAkD/zAz7bv39QZ4rXM8FwPeNcyrRNIZVrQ0LnWW04/lE/ajWdX59eD+L3hqCoxEERbRRAGcRdnvk3L71Htjlfduf9/9XVUkc3eJ6BEm3forQFbU1xwLEyuWHIn9pFLbRMdA+pYylfzyJxfAuPKSEVK8lxfqbXjTq+sM9yDSv5rSEoKnFQRBsFUAar6/gN5rfHHQ8ilNfChM4Vdp6+DL7vWAkexu4S0xyv2oBI9yzS+cpDU76eoNEoi13JLH39dy2kYr2f4Pkm1/GDd82/TqCMaKPIogNBSi8h+sO0uEtwHyLbnDEpQnmdyPA37WlG3/twwLkn5CAomuXft3V+lg4D1NEeozK4nl6Xg8hPQyrVlwmfb1AdN5R2fmtQYrRREBQRFBWdzge6EzNfvxc2aHVJlI1bx2f4m9aX0fcOmiPj0qIBlyLklba9LOb0TA849xJXMkqX6bPtSv8shUxqifmjd57fGZQYbRQERQRFZXAqZp7+4qW3yTannJDshpq3RqgjDzL87gcDggxXRk+ErdSn84WzWjW2Wxxehnt7SEb1OHBznsrvDEqMNgqCIoKioltfR56yQatbwvYn0jQjwfMNi1BHstxIVTcdrd3MdbFD5bNcKiv+6dsz3Uvpmh+gTMnwGkYG1JEprmTQYAnejbc6tTX55nyE3xmUGG0UBEUERUWnQ29/i5mfn5FtzglbXOl2wuebFaGe9GScB13y6lxbvLCzJn92uHRxYWM/0xwSE+VHL41hQUCe0EZBUERQVGQ6vyTuBq3fCBu0umhrSLltTfh8HRHqyrom5MOFmmtYRdV4bpzfZ+jPF31rNcClC7waUplWpHTeERF/+PZQh1BytFEARTVQXuxbEzXp6ljMI3JTWFkmvRrbFnFziKUu0V09D1jnNQ2jesi5qjx5JI49UG2T8GUM01qnfH6EivzY75gBZUUbBVBkh2IGRDrEbibZ5iQd6v3MUnZXUjjnYQkfydCsN4q1b7HKPsy8dljhHNcuMOw15/EUz70nwo/fphJWGoZdgDZKOwXK4A8SfwjiH8k2Z4U9SNuYwjkfijuLLATZLOltMJyn+9C0moB5uYsXGbZmeZq7Q9+W8NfjZdx3gM4WaKO0U6DodB5R3A1a/1WYR+SyvZLd3kT9dSiszqx1IF+q34bqqm9JbbKel/vQaHl5o9ZOFyvvYMl2c61qbRHOvYbOFp2tkqON0k6BItINWn+KGRCdISBy3nVL+V1P4XxRNol9y5G8qR7mpwHCmJLch3TfoxuuB0SqXZq32dWnIefWDGwp6Y8KnS3QRmmnQJH9ReIvrPAm2ea0kZLtqnPqbMg5TzqWR/urru2WND4f1/X7kM53viwv5j8vdLkCbwypTIeb9DRB03w6W3S2QBulnQKFU88GrbPJNuctlmw39x4l+dzYt/q+fr3BwMjl+9DwqoBI34x94HoF7gmpTFtSOu8iad6eK3S2she2kVuR0hHaKO0UgNFHwgatRWW7X/WmHFxkNVwvKRqsPZAXm9mOLth9SL/Pzar+wsg8VODTIRWqI4Vztkj4E+j3S/7DQlBEUEQbpZ0CRaPD3+4I84iKqtdSjgdSuE+FLQS02PH80jdd/cP/dHhoW0HuQ1P9uqArzW2WHA2zfxBSoWalcM5lwhNogiKCItoo7RQok1Y/wInze3pLmEeUF5Mk2+HWYaMZruQo71b69/p6Vslz8T6008//trxV4ichlSrpDRlbI0T2p/htISgiKKKN0k6BQvmXmL+lulT3ZLItN9aIffPUIQmf72pI/ZmRs/wbVqD7kC6ukMtFmJ6GVKqkX1l3RfghpMNFUERQRBulnQLFoatoxp1HtJRsy5WjlrL8NuFzhS3o8AX3IdTjWUjFSjoKDtt1uH/CGZ0tgiKCItoo7RTIv7Fe+jnm7+gBsi1X9K2A7QFekgsCDRT7vLReqf+tC/ehkgsbmpOksF2O+9PDCMeaSCUnKBKGz9FGaaeAy7QD+13M39AfvfQ6WZcr0yW7ua9bJft5ttyHSiJsFZikTI7xg/gs5FiD/ScSx6jkoI3SRmmngLMOCPOIymCzpUz1XpDU/JLJYh89saWEec99KEHHQn6gBiRwDm0MV2L+MI6zHK9/zsNWKjloo7RR2ingpHaJ/6a9nWzLpbOWMj2X0Dn0raNtq4gTJc177kMJChsuMymBc2yyHP+ixFu6sXpdeleeJmmndI6XPvXzk0oO2qhbbZSbEZAtHT77i7BBaxloH8j29mZHQufptpzjklRGKOQhr+gvOqxD0n1q02ZpLD1+xyrov5kqS//+KVebkFctfgdU80RfFX8plT0Uqq/7MpUctNGmtdFqrX7e7JfKk8pHXuqTylAO/b91Bb3tXvqAdgokSjunPwobtJZF2BvBJPYnsu2dp2+PhjuWJ/QXc2poSIS/rcFj3xLza06tNLMN//1OwPEGyYv5FWszyp9JfufpUcQf9p1UctBGM22jtXQvDB2291Cid8j05jSXdgok4quYAdE9YYPWPNsdUr6jGzy+7jf01BIQjXAkH+gvFsRxS6ZeSOG4x6ueCI23nHtRzfH2+f/+RJLfBMxklJdWSWXy3j6/o2ir5HNzVMmH+08vND9vSuWNBGijeWuj1eb5Hazqa7wrlTlO70vlCfZ4/7rPSfCbsSG0U6BunRJ/HtFssi3XbJuo9jV47ClifsClex+5tPQ2/cWCCFtKcUwdx9xpONbBms/pk2jTU/Bev0Ho5Lrtkvz41EY6XqYVVlpzUsk13y8FHH8hv++00Zy20Q0B13dY7OPMF/s37eq/0Rv8SNopENt7Ulk9Lk5AtJJse8m7KXae0zAipHzvNHBsHdr8wHKfGpCD8qS/mFO2iHZ3zGOZlmY0Dae5HuMH9LE0f+zoADGPiZacVHLT+NwHfgcXtNE8tdEtAddxNOLfzgr42xsRvwPtFKh4U8K3D2CD1nDrA/LpDYevN2zO65U6j6tv8/sk+M3T8hyVJ/3FnNLXfvfFvCfJ1IjH2RPw97oS1TTL38TZx2CtA3k1wXBtm3JUyXss51jAfYk2mqM2usrwfeIMg9sowcvIttBOgUi+ETZoTcLX8uq+TS77QsL3tIvzkEx/t/eLeSXU8TkrT/qLOaZj7k0TxHr9wjUZLcFj9HUYTdgyifMi/oiedSSfFhiub3qOKrltjspq7ku00Zy00Q8M1xH3tb4GPzcCjrOddgqE2iJs0JqU2mXMzzt+vfcilLfutRc2VEzfqKwxHE//La/DLOkv5pz+UN0U87CYLVUdL63E+nRZnzzXrgxyJKSDFqVD4uqSi9sDru+JJLdjcxaV/AvhCTRtNN9tdJAhH67Xebzlhu81mXYKGOl8l99iBkVLybZA7wXk1Z8cvt7xEm+FTx1qN6TqnqJzYXW5bn0zFPSwTx/06VzRwTkuU/qLBaBjBDdK9GUF+5MO7dkl9b3enCbmJRfPiltr0J8OuMYjCZ8j7Uo+S8yTIpmrQBvNQxs1bTi7ps7jtUrw8MSLtFMg0Dte+jnmb9CfyTajoPlEf3D4eleHlPU2/94Qp37ocLuTUnnb31KAMqW/WCD9mx/u8wtWl0Xs85M+kb4mlSX6tHOWxKtAHRp0xo+iNel674scy5MWQ8ewM2eVXH0qL68qpk/dJwhoo+630eESPAlX63MjS7Sa9ttop50Cr/z2nBE2aE3SdwF5NtPh6z0cUt5D/c+N89I6Pxjo9e8dff7/3vb/XYdxzy9YJ5v+IgpvhqHyTcphJVe6nOY8v8PcQvEiJ7ZIOiv6mNr3Jdop8JI/CRu0JultCR6G6OrKcy1+UGMq76sUKf1FlLMzdj+F87BDMWC+Gfca2senCRzbNERwCu0UeO4TYYPWpAVtevujw9c7LaS891Gk9BdRfEGrd/VQyYHMzLW0jySGmpw0HLubdgo8n0d0P2ZA9BnZFurHgHw75fD1bgwp8/kUKf1FFJuudvUsoOIto5IDmTHtYaFtM4n5CtvFvFFdC+0UJTbY0HlnHlFjZhvyzuWV58Lmkw2lv0h/EcXWbqh4o6jkQGbuGNrGtYSOb9uhfTrtFCUWdx6RBlBvkG2hvjbk38eOXm+rocPfn65QpPQXUXx7AirdrZTORSUHXvWWpW0kNSzhfcs5NtNOUVJLhQ1a06DbI5j2eRrr6DWHbea9h2Klv4jiuxpQ6Q5QyYHMLMjgRjzAco6TtNPUftvSSHPI7kS85wc5bNCavK8teejqsMNdwnwi+osotREZN34qOfCqbZa2sTjB85iWmn1CO22Y7o5+VCrLnPelEAjp/lwnpLI/1ySyu2G6b8ytmGVwgGyL5EMxvyVyeeW5K2LffHUI/UX6iyg20zwD02RCnazdHTMtzrCS69NwXalruX8D+5QiRg4csbSN9oxu+iNpp4nSDQA3SPwVzaqTbiS4VtwdbpRnX0n8eUSvk22RfJfDwHJoSPlfoljpL6L4DgVUuMuWz2/3K4924p5GvJl0J1zJdaWs0VIZQqINaLd/Pfck+f1dgCxcsrSNWQme55hEG5JFO02OBpt36giItgkbCaZlvcTfoPUdsi2SfwnJy9WOXveCkOveRdHSX0TxBVWMnRH/dpzYn3Bu8itikk+gT8a8mbVRxMgB2w7qSQ6V+tJynoW009SsjZkf62gSqXlXzEO72KC1MR9GyNvfO3rtB0Kuu53ipb+IYhtvqBhzG/j7u2KfA9FoJW/zb1B6jYsMTy7S3GEZSFpLyA/1oATPddBynk2009S0x7gxn6JJpOZNL/0kbNCahrcj5u07jl5/2PyywfQX6S+i2FZIYxtFnq75W+1whU1ETGOMqGmztR6KGDkwKORmPCDBc3VLdsMWaKf1BUUsopAOva+dixkQnRc2aI0aEEVZtMLVjue4kOtmfyL6iyiBwxK8S3cU2+XllasWRvy7NCr5cQkfDgS4amTIDTlJey3nOUQ7Tc3iiJ3wczSH1HwubNCahol+XkUNMl20LuS6D1LM9BdRbDpk57HYh9CYbKz6/G3/R1GaWMlN8zGGUczIgekZBkV7JNomsbTTZO2O2GlcSXNIhb6pizOPSD/7HtkW6g9e+lnyv6T59ZDrXkF/kf4iim2qoWJMD/m76v1U9HXo0JjnTbqSTxKWz0S+zcwwKNrWpKCo7O30RMRO40iaQ+J0OfO4y6J3km1Wk6Uy9y3uioourjy3MsJ1r6G/SH8RxfapBG/gaFsCdn/NE596lotNupJ3GY63lSJGTszIMCha1aSgqMztVH8noyxHe5mmkDid7/B9zI77n8m2QLrZ7VI/GIq7el9/muzYd9IJ+FE2Wr4m5V5ogf4iCi9oqcKjhs8OqXkq1MhysUlXctOkuRkUMXJidIZB0c4mBUVlbqdhQW9/2k5TSFx3zE77D8IqY/00H3QIob41+9pLv0r9mxC7soLbRD8Q0rdDp2Ne+13/91M3MNWlo/UN/wT6i/QXkX/69CzoyWXQkIEx8mK87VP/B0EcqeTa+J7V8QQDcK3z4cKcokO001Rsi9jpmklTSNTSOjrtP/odp7ImXehDl9X+JYEAqDbdcaBO9CT8ncqwAAP9RRTebIm2FKx+7oH/3/R/pyVw7iQreYfhWEcoYuTspmO78Sa5JPA+yX5J7rK300sROlfcmJOlw7SSeLNBSi65sP/W+/7vUVJpKv1F+ovIv6Anlw9qPrO55gnP+ITOnWQlNz31YQUn5I1tzsnABM+zX7LZvJV2WjEiYoeRG3NyXpfoS0STskt/omrSX6S/CBddEPN8Al2WsHodd92QLckVkZKq5PpU9ZHhWKMpYuTMHUvbGJXgeWw7ei+knSZuWcQO4wqaQGL+QgDiZFpN1aS/SH8RrtH5C0HjKvXm3SaVdeRrh3UMdrCSm/Z2uUERI4eOWdpGkpNAj1jOM4d2mriocxhG0QQSsZ7gw9k0nupJf5H+IlwzX8xLEpqWpux0sJLvMBxnN0WMHDpoaRtzEzyPbb+cEbTTRNmeTlanq1T/RHwozCNyNWm5tFJF6S/SX4RrbBOtdV7DrYB/v+5gJb9qOM48ihg5tFyiDWtr1AMxT/SnnSbrg4gdxl1U/4bp0+k7BB/Oph+povQX6S/CRTcMleOeVFZmWSL17VycZSUfZWmkPI1CHk2ztI0tCZ1D31w8M5zjBO00cZsidhhnU/0blvRSy6Rk01dUUfqL9BfhmpGGyvGtvBg6M8BLjwM+c9yhSr5S3F3yE6g3YDGtQJfUXhhjLO1vM+00cRcidBafCktxN4p5RO6nLVRT+ov0F+GaxYbKMabmc3sDPqNPmEc7UslNk9K7KGLk2BnLTSgJ7RJ9MQfaaWOGROwsHqPaN4R5RPlIn1BV6S/SX4RrgoYY3A743CQxT65rdiU37a6saSJFjBzrMtTrvpSPr0/6WminieqI2FlcRbWv25vCPCJWngP9Re5DqFOvRB+ac16CN+wa0ORKbnra3UvxIufGWtrHpASOf1iiD8+jnSbfoQhK46j2ddHOzjmCjVyk+1RX+ov0F+GaCYbK0WH4vOnV6aomV/JuSXfeBdBMpnkoSWzu+dBw7Fm000w6FLXpJtW9bp8TbOQmnae60l+kvwjXrDZUDtPuwzqc5p4kv9xio5X8RszGCuTJKkP97mnwuG2G496hnSauLWJncQ/VvS769Pc3go3cpANUWfqL9BfhmiN1VNiNhgo1v0mV3LS0ok7qG2poqOsoeuTIIAne8FPnFTWyfOgWQ9tZRztN3IaIncW5VPfYdIjpfQKNXKX1VFv6i/QX4RIt7CcBlWNfyN/pCkpByy1eCfm7mVJZSasl4Uq+UOK9ntfvp+NaR1AFkCOmAGZxA8e8HXC8h34bF9ppos5E6CiyR0Z8ml/fE2TkLrVTdekv0l+ES6Y1EMGbOmgLLQ3qmry6GWQSlfyARH/avTKBjiTQDEP9H+ekxua3S7y3RLTT+umbvmcROoonqOaxdRNgsPIc6C9yH0KjTK81h0b42+ESvKThLS8NDPh8l98pmJBCJTetNtRW87m5/r8fpeiRU8sMdX1mHce6EnCcq2LfNJR2Wp/5ETuKnVTxWJYSXOQy6TwT3ojSX6S/CKecDqgYl2P8/R5D5dpd8zld911fu+5IqbP12PC31Z27eX6j1B/jYRQ9cuyLgLp+zXBzMVkjwfsShe3RQDutT9S3GTw9j26ysEFrXtMpqi/9RfqLcEmrBA/n2BXjGKPEvAHWBr+SfeClu1JZzWpwSpXctoeLjmftf3Wr33caRY+c0+AnaH5K1JXo3pdXx4Zr25jVQFujndrdjdBRvEXVjtUGvvHzjJS/tIUqTH+R/iJcMsdQMebFPM72iE+GZqTY2XoU8RqWU+woUKfweEAd/zLkZjIvoL3o/z+7wRsK7dRsfMTvvZ9qDYD+Iv1FZG+nBC9JGHenYe2A3Q6pXBtT7mwdjVDB11LkKKBP5dWnb/f8f5/ut88xUpnTcjKgXVzy0rgY56OdxtcprMYFgP4i/UU463JARfi2zmO1WaLvbRl0tqZb/l6XF15AcaPAdI+WQxJtdbP+dFPqexJGO43vZITyqKeDAQD0F7kPwUE6REQnTz7x0wm/8mXR2VJz/Ebaf/6LXtokTJJDeQzzAx1diEFXltMJpX1+0qW8dbidDl9oZJw07TQeHYv/NEJQdJrqC4D+IvchIIlKDoB26pp5Eu3NXRdZBQDchwAqOUA7LaLdEYOiiWQVAHAfAqjkAO20iG5ItI0sAQDchwAqOUA7LZyxEu0t0QGyCgC4DwFUcoB2WkQrIgZF88kqAOA+BFDJAdppEUXZD0OX4h5CVgEA9yGASg7QToumRaItxX2WrAIA7kMAlRygnRbRTIk2dG4jWQUA3IcAKjlAOy2iHRGDojayCgC4DwFUcoB2WkRXIgRE98kmwGiclwaTDeA+BCo5lRygnebTSIn2luigI9c7VSrLgs+h6F7plC/w0j4vHSE7MjPMS3uksgjJYrID3IdAJaeSA7TTfFoWMSjqcOR6T/vX01PS8hrhB4RLvNTtpVNeelJTVpeo1qlr9dI6Lz2syneCInAfApWcSg7QTnOqR6ItxT3UgWv9oOqaFpasnO765RAlgN1JtU6V7tV1KyDfCYrAfQhUcio5QDvNIV2K+3GETvZ5R673on89unz4wJKVVYcfCK7yA1nbEupzqdqp0IVGvrXkO0ERuA+BSk4lB2inOTRNor152OzAtS6qup7jFJ1MFPNbvVayJ1FvSWUeW1g7ISgC9yFQyankAO00hzZHDIreb/J16tC9u1XXs4yiey5oOB0b7CZH30ZuklfnbBEUgfsQQCUHaKcFcjFCR087hC1Nvs798vKbkGEUnUwylNcmsiYRy/xAXIcqzvDbwFgv3SAoAvchgEoO0E6LY6hEe/rd7OWdO2qu5wxF91ynobxmkDUN61/WfEKE+khQBO5DoJJTyQHaaY51RAyKNjTxGnVi+6Oa61lF0T13NKCs+qT5b/WKYFidDxMIisB9CACAnImyFLem9iZdnw4P6w24nrcouueBT9Dqc8fImqZ2cgmKAAAActapfhgxKJrZhOuba7i+8xTdczMMZdVF1hAUAQAAoLFOdVCaleF1DZHKfA7Ttayj6J7basifNrKGoAgAAADRdMcIirKYU6RvrlZ76V7ItYyn6J47H5A3j8kWgiIAAABEoxPFo+670r8k9/yUrmW0H3TdjnAdVym65wZL8P5EPWQNQREAAACi2R0jIKpOV7y0TSoLL8z0g6vWkHPpfx8klf1dZvl/u8ZLB710Peb5t1B0z8035M9KsoagCAAAAOE66wyIXEjMl6kwDX1kaCFBEQAAAAxGemmJBM9DyUu6TTH+fzcC8ucu2UJQBAAAgFftkMrk+78WIO2iOJ8bZcifg2QNQREAAABedbwgAZGmaRTnc8sM+bOQrCEoAgAAAMqgx9AZH0nWEBQBAAAAZfAwoCN+nWwhKAIAAADKYLKhI76XrCEoAgAAAMqgy9ART2Nj3cWSrzlnxwmKAAAAgOI7GdAJf+alIQRFBEUAAABA0bV66WlAJ/xCSucjKCIoAgAAAJwy29AJ305QRFAEAAAAlME2Qyd8LkERQREAAABQBhcDOuA6nK6VrGkKgiIAAAAgQ0MMHfDTZA1BEQAAAFAGHYYO+EayhqAIAAAAKIP9hg74NLKGoAgAAAAog5sBne8nXmohawiKAAAAgKIba+h8HyVrCIoAAACAMlhu6Hx3kjUERQAAAEAZfGnofE8iawiKAAAAgDJ4HNDxfkC2EBQBAAAAZTDV0PHuIWsIigAAAIAy2GDoeK/I4NyLLR1/F9NxgiIAAACgeE4bOt5jCYoIigAAAICia/XS04BO9+2Mzk9QRFAEAAAANNUcQ6f7IEERQREAAABQBjsNne4OgiKCIgAAAKAMLhs63cMNnx8jlbdIQ8g6giIAAAAg74YZOtxXDZ9v8dJ5P4GgCAAAAMi9DkOHe6/h85u91OelcWRdJloIigAAAIB0HTB0uOcHfHaG/986ybbMjLAERUvIHgAAAKBxNwwd7pE1nxvtpV4vHSPLMtVhCYp2kD0AAABA454aOty1AZHuWXTdS0PJskydtQRF18keAAAAIL2gaJZU5rPoEK37XrrnpVFkV6a2S/jy4Hv9cgIAAABQp0sROt53hIUV0va+H4i2e2mbl25J9H2T9LM6lG6+f4xpXhpMlgIAAADRLAnpcB8V835FSMYwSX6D2T1kKwAAABDdcqnsS6RLbT/x0jUvdXtpClkDoEz+H0cLlxIX6bEjAAACS3RFWHRNYXRoTUwAPG1hdGggeG1sbnM9Imh0dHA6Ly93d3cudzMub3JnLzE5OTgvTWF0aC9NYXRoTUwiPjxtc3R5bGUgbWF0aHNpemU9IjE2cHgiPjxtc3ViPjxtaT4mI3gzQjE7PC9taT48bXJvdz48bWk+azwvbWk+PG1lbmNsb3NlIG5vdGF0aW9uPSJsZWZ0Ij48bWk+aTwvbWk+PC9tZW5jbG9zZT48L21yb3c+PC9tc3ViPjxtbz49PC9tbz48bXN1Yj48bWk+JiN4M0IxOzwvbWk+PG1yb3c+PG1uPjA8L21uPjxtZW5jbG9zZSBub3RhdGlvbj0ibGVmdCI+PG1pPmk8L21pPjwvbWVuY2xvc2U+PC9tcm93PjwvbXN1Yj48bWZyYWM+PG1uPjE8L21uPjxtaT5MPC9taT48L21mcmFjPjxtdW5kZXJvdmVyPjxtbz4mI3gyMjExOzwvbW8+PG1yb3c+PG1pPmw8L21pPjxtbz49PC9tbz48bW4+MTwvbW4+PC9tcm93PjxtaT5MPC9taT48L211bmRlcm92ZXI+PG1zdWJzdXA+PG1vdmVyPjxtaT5wPC9taT48bW8+XjwvbW8+PC9tb3Zlcj48bXJvdz48bWk+azwvbWk+PG1lbmNsb3NlIG5vdGF0aW9uPSJsZWZ0Ij48bWk+aTwvbWk+PC9tZW5jbG9zZT48L21yb3c+PG1mZW5jZWQ+PG1pPmw8L21pPjwvbWZlbmNlZD48L21zdWJzdXA+PC9tc3R5bGU+PC9tYXRoPvIsYoYAAAAASUVORK5CYII=\&quot;,\&quot;slideId\&quot;:451,\&quot;accessibleText\&quot;:\&quot;alpha subscript k left enclose i end subscript equals alpha subscript 0 left enclose i end subscript 1 over L sum from l equals 1 to L of p with hat on top subscript k left enclose i end subscript superscript open parentheses l close parentheses end superscript\&quot;,\&quot;imageHeight\&quot;:30.91891891891892},{\&quot;mathml\&quot;:\&quot;&lt;math xmlns=\\\&quot;http://www.w3.org/1998/Math/MathML\\\&quot; style=\\\&quot;font-family:stix;font-size:16px;\\\&quot;&gt;&lt;mover&gt;&lt;msub&gt;&lt;mi&gt;&amp;#x3B1;&lt;/mi&gt;&lt;mrow&gt;&lt;mi&gt;k&lt;/mi&gt;&lt;menclose notation=\\\&quot;left\\\&quot;&gt;&lt;mi&gt;i&lt;/mi&gt;&lt;/menclose&gt;&lt;/mrow&gt;&lt;/msub&gt;&lt;mo&gt;^&lt;/mo&gt;&lt;/mover&gt;&lt;mo&gt;=&lt;/mo&gt;&lt;mover&gt;&lt;msub&gt;&lt;mi&gt;&amp;#x3B1;&lt;/mi&gt;&lt;mrow&gt;&lt;mn&gt;0&lt;/mn&gt;&lt;menclose notation=\\\&quot;left\\\&quot;&gt;&lt;mi&gt;i&lt;/mi&gt;&lt;/menclose&gt;&lt;/mrow&gt;&lt;/msub&gt;&lt;mo&gt;^&lt;/mo&gt;&lt;/mover&gt;&lt;mfrac&gt;&lt;mn&gt;1&lt;/mn&gt;&lt;mi&gt;L&lt;/mi&gt;&lt;/mfrac&gt;&lt;munderover&gt;&lt;mrow&gt;&lt;mo&gt;&amp;#x2211;&lt;/mo&gt;&lt;mover&gt;&lt;msubsup&gt;&lt;mi&gt;p&lt;/mi&gt;&lt;mrow&gt;&lt;mi&gt;k&lt;/mi&gt;&lt;menclose notation=\\\&quot;left\\\&quot;&gt;&lt;mi&gt;i&lt;/mi&gt;&lt;/menclose&gt;&lt;/mrow&gt;&lt;mfenced&gt;&lt;mi&gt;l&lt;/mi&gt;&lt;/mfenced&gt;&lt;/msubsup&gt;&lt;mo&gt;^&lt;/mo&gt;&lt;/mover&gt;&lt;/mrow&gt;&lt;mrow&gt;&lt;mi&gt;l&lt;/mi&gt;&lt;mo&gt;=&lt;/mo&gt;&lt;mn&gt;1&lt;/mn&gt;&lt;/mrow&gt;&lt;mi&gt;L&lt;/mi&gt;&lt;/munderover&gt;&lt;/math&gt;\&quot;,\&quot;base64Image\&quot;:\&quot;iVBORw0KGgoAAAANSUhEUgAAA0UAAAFPCAYAAACCg2X6AAAACXBIWXMAAA7EAAAOxAGVKw4bAAAABGJhU0UAAADCtU4xAgAANAJJREFUeNrt3Q/sHdWdGPqzXtdxXa8VyyDiJRYpi1zXpRaqQwlLELi1eNTPj1re5TkusYCyQpQialH3AUuQw1q8UBYRRChbnsuzWITcEuS4DiXoIYooD1FeEKGEguWIIupF1ItKKHEdP+Pd7Zy98ys/fszMnfv7zdw7fz4f6avsmvu7M/fMOXfO9875EwIAAGTbkMSfVRzrFSsAANAWa5J4PInnkjg+h0ToZBKvpO+1WrECAABtdW4S+0dIht5M4sok5is6AACgS14skRA9mcRCRQUAAHTRjiEJ0dtJLFJMAABAV20fkhRdqYgAAIAue7ggIfo4iXmKCAAA6LJnCpKivYoHAADosvgU6ERBUnSFIgIAALpsXSieT7RMEQEAAF12Z0FC9JriAQAAuu6VgqToLsUDAAB02amheOjcekUEAAB02ZaChOhYsBQ3AADQcXsLkqJ9igcAAOi6IwVJ0XWKBwAA6LK1oXg+0UpFBAAAdNmOgoTobcUDAAB03bMFSdGDigcAAOiy+UmcLEiKNikiAACgyzYVJEQxWVqgiAAAgC57oCApek7xAAAAXXeoICm6WfEAAABddlYoXop7rSICAAC67NqChOgDxQMAAHTdEwVJ0SOKBwAA6LJ5SRwrSIq2KiIAAKDL1oXi+UTLFBEAANBldxYkRK8qHgAAoOteKUiK7lQ8AABAly0NxUPnLlJEAABAl20pSIji4gvzFBEAANBljxUkRU8oHgAAoOveL0iKrlM8AABAl60JxfOJVigiAACgy24qSIgOjekcVgbzlgAAgAl5uiApun8Mx1+QxJEknnMpAACAcZufxImCpOiyMZzDjvRYN7kcAADAuF1WkBCdSJOmOsX9kT5Mj3e6ywEAAIzb/QVJ0TNjOP496bFecCkAAIBJOFiQFN1c87HPnXasG10KAABg3E4PxUtxX1TjsZeEwcp2U8da7nIAAADjdk1BQnQy1LdE9sLw2RXvnncpAACASdhfkBQdremYp6ZJ0PRjXe9SAAAA47YoFC/FfbyGY14eBvsRzXwidZrLAQAAjNsNoXg+UYwrKzrW+iRezDnGsy4FAAAwbvHJzJESSVGMOMRuaxgsuhCfLuXNM4r/HucKrU5iQ5pQPZLEe0Pe/1qXAwAAGJe4wltcXOHdkglR3RGHzi1zWQAAgLrdF4rnD00qnnZpAAAAAAAAAAAAAAAAAAAAylmaxK4kHlIUAABAnyxJYmcSR8Ng9aqPFQkAANAHi5O4PYmPwmeX9JUUAQAAnbYoiduS+DBk73MiKQIAADppYRI7kvggFG/+KCkCAAA6ZUESNyXx/pBkSFIEAAB0yvwkto+QDEmKAACATpiXxA1JHB4xGZIUAQAArU+Grkvi3TS5OZnEC0nsTuKeJF6UFAEAAF32ZprUvJLEjUmcmvGahyVFAABAV8UNWFcPec1pkiIAAKDv3pQUAQAAfbZfUgQAAPTZPkkRAAAgKZIUAQAAkiJJEQAAICmSFAEAAJIiSREAACApkhQBAACSIkkRAAAgKQIAAJAUAbTUrySxcMa/LUz/HQBAUgR02q8mcWkSf5LEB0n8Ufq/8f//X9L/DgBIiiRFQCesSGJDEv9HEn+YxKtJ/HLId9wv09f9Yfp3G9L3AQAkRZIioLFOSeLiJG5I4qEkXkzivw35Lhs1Pkrf96H0OBenxwUAJEUAY7M4ifOSuCaJ7ybxTBL/peLkZ9T4L+l5fDc9r/PS8wQAJEW9sCqJb4vWxsWqcGMtSOKvJ7E1if8ziQNJ/Kck/nTCCVDZ+NP0fA+k5781/TwLXFoAkBR10Qst6aSJz8e3Vd+Jm5fEWUlsSuJbSfyrJP5jEp90tM59kn6+f5l+3k3p55+nKvTTiiH/P6CNIilqi/i06BcSDEkRQ/16GKzu9o+T2JPEj5P47xO8/lOrzx0On64+N6lz+e9peexJy+eStLzosOVh8EjxaBiMwTya/v/LFQ1oo0iKWuoqCYakiP9paRIXJvEPkngwiX+XxIcTvtbvJvFvkrgriW8mcU4SX5hx3l9I//2b6ev+Tfp3kzzvD9Py+2dpeV6Yli8tEx8F/rUwmHS2O4mfhvyxoH+a/vfd6ev/WvAoEbRRJEXtsUeSISnqmUVJfDX9UeCeJJ5O4r0JX9M/TuLfJnF/EtcmcX4SS+b4OZek73Nt+r7/Nj3OJD/nH6XlfU9a/mvT60FDLEvif01iVxiswjHXpRD/W/o+u9L3XaaIQRtFUtRQcbWptyQakqIOmp/E6iT+9/T7/gdJ/CxMdrhZHLL679Mf6v5REn87idPGXC6npcf9R+l5/Psw2aG0f5Jel3h9fi+9XqvT60fNDSRmpf8wiUfTizCOC/6z9Hj/MD2+Cw3aKJKipjg7mF8kKWqvX0niLyfxvyVxaxKPJfF6Ev//BK9RPPZ/SM/lliQ2JvGV9FybWoZfSc9zqgz/Q4PK8Nb0+v7lBpdh452exG8l8fthsNLOsYZ8oR1Lz+f30/M73aVCG9VGkRRN0LclG5KiFph6yrE9iX8RmvGU41D6/TP1lOOvduiHtelP234v/ZxNedr2L9J6MImnbY23MIkLwmD1i++HwaocbfqSO5ye9z9OP8dClxRtVBtFUjTGzo9luiVFTRHnw/xm+HQ+zHNhsNJaE+bDxB/LrgyDUQV/saffF38x/fyxHKbmZf3RhK/PB2k9mZqX9Zth7vOyWuM3krgiie+FwXKAJ8ZQ4NNXtqr7WCfSz/W99HP+hns22qg2iqSoRl8OhtFJisb/Y1lcOW1bEv80NGPltP+axPPh05XTvh6snFbW9BX8/llajv91wtdzagW/f5rWs3Pa/qPmr4XB47HbkvhhGM/qGbHD8/+lGeffS+LMGed0Zvrv96evG0eH74/Tz39bWh6/pv2hjWqjSIoq9Ds1t5Fn0k59F+IPwmD1vh+FwSqX43qS0cakKM4D+SthMBx5ZxJPJHEwiZMT7CxP7bHzfydxU7DHTp1+PS3fm0Iz9no6mda/J9L6+Ftp/WzcfKWs5XbHMXbxPyfxeHrBfnMWWeTC9O9uSt/nP4fxjGW13DDaqDaKpKhKj4Z6h7h8qcNld0oS65PYkf5A8nNJ0f/8/p1UAhR/EHsjiX+ZxLeS+Lth8GTfd/Hk+xK/kV6Pb6XX540x/YCZlyh9YdKFUvVyu2UnUcdNpe5OYnONvwz8evr+d6fHG8ckcssNo41qo5IiSdFcxGW661z5Mdb/vqzwGD/npWmi+cvQ7+FzB2v+bo370v2nJP51EncmsTWJv57EX9CkW2VBet22ptfxX6fX9U9rrj9vTeLLYRLL7caVQf4wieuT+BsT/DKenx7/+vR8Do3p81tuGG1UG5UUMYqvVtiJz4pbelim8QnZd8Lcnx61NSl6osL6836aXH83ib+fxN9M4i9ptp3/seZvptf7u+n1f7/COvX9uj/AJJbb/SiJ/ycMlg7cEJr/K+yy9Dx/Lz3vj8J4foW33DDaqDYqKaLI9prr+fqelmtMjn7Yw6Ro5yzvF/9vEv88iRuSuDh4us7n79EXp/Xjn6f1ZTb36Z1VntQkltuN4/XjBl3/V5o5xrXU276p06+kn+Pvp5/r9TCe+RqWG+4+bVQblRQxivjE8qWa6/SXely+sRP3SY+Sot8q+EzxqeSrYfCE/p8k8XeSWKEJMgcr0nr0T9J69Woofvr9W3M52CSW240rOx1I4neT+FuhPys7/Vr6eX83/fzjWtnLcsPtpo1qo5IiSdFcxWW661xVrU/zi7J8cxaJUVuTori6V5zM/lb6A8/Uql8rk/hVTY0x+NW0vk2tgvj9tD6eTP+99A2/acvt9p3lhtFGtVFtVFI0ro57nfX2lp6X76jDFNuaFMWn7F/QnGigL4SSo1ji46c2LLfbd5Nabtjj7cnTRrVRbVRSVLcf1FhP45OSr/a8fPf2ICmCTqj6V+dxLbfbd3UvN/zHilgbRRuVFPVC3ct0931+0RdD+ZW0JEUwQXNZJaVJy+32XdXLDR9QpNoo2qikqDfi05xPQn2J0Q96/t3zDUkRNN9tobvL7fbdXJYb/l3Fp42ijUqKemVHqHfI5w09L98XJEXQbH879Ge53b4bZbnhv6W4tFG0UUlR7/yoxqQobmz6lR6X7SZJETTbr6U33b4ut+v6f3654T9x/bVRtFFJUS+dlSYvdSVGcan5Pg+j+6mkCJrNKmOoD64J6oOkiOi3Q73D6L7T47K9SlIEAICkqB1GWUZ6NrGxp+UaV/r7haQIAABJUfPFZaQP15gUfRD6O7/oUUkRAACSonb4Wqh3me6+zi/aJCkCAEBS1B7fCvUOo9vVwzI9pSDZlBQBACApaqBnak6MLu5hmf5EUgQAgKSoPb4U6l2mO84v+nLPyvTbkiIAACRF7XJVqPdpUXwa1af5RZskRQAASIraZ0/NidG3elSWiyVFAACM4oCkqDEd+Z/VmBTFxQcu7VF5viMpAgCgrIOSosb4aqh3me44v+iUnpTlo5IiAADKWJTEySEd6fjf5ymqsal7me44v2hhD8rxFkkRqcuSWNvg81uZxOVJPBQGw5mLrEjiBpcUAKp1TcmO9DpFNVYv1JwY9SE52Cgp6r3TktibXvsHGnI+G5K4Mond6Q8Ux2bU0VeHvMf96eteTpMpAGCO4hyWt0P5pwuMT1xCu85luuMQva/3oAwlRf0Vnw4dSa/7I2GyT7vfC8OfyE/FvSXe7770tUfD4IctAGCW4i+Wz4/YkX4gGEY3Tt8I9T4tej8M9kjqsotnxFdUq164b1o9v6cB57Mlia1JXB8GT65OFLTLjSXfc/u0v3k49GvJfQCYk6XpDTcmN0dn2ZGOK3rtTOKSJBYo0trtDfXPL4KuWJbEs9Pq966GnufZIX/+5ijJzRXT/va5JJaoAgDweReEwdOAD5M4XlOn+nj6/vE4lyvyyn0xicPB/CIY5vTw2ZU07234+WYNp3t+Fu8zPTF6JYlTVQUA+Kz1NXemZ8Y2RV7bdfyk5mt3sWKmxc4Ig3k7U/V5b8PPd01OO9w5y/ebPpTutTAYFQAA0Dl1L9Mdn0adophpoRUzEqK4cmPT59dsD9Wv8rlnRhksVDUAgK6JnbyXak6MfhRM1qZd4lCx6StoxtXmTmvBee8P2UOR583xO+LVae/3uOoBAHTRWUn8oubEaIdipiViAjFzP69LWnLeWavPHajgvVeGz84fvUk1AQC66LdrTop+mcQ5ipkWuG9G3d3dkvNeV/MPEreFz65md56qAgB00Z5Q//5F5hfRZBtn1Nm4Auaylpz7nTntbm1F7x+H0b0z7X0PBfOLAIAO+uKMTk8d8f1gfhHNtDRN3Ns67DNrbuDRio9x3Yz336XaAABdFIe4/TLYv4j+eXBGPf0gtOdJyOKQvT9R1UuIx3lLR8Jnh9GtVHUAgC66peakKO6N9DXFTIOszqind7Xo/DfntLXrajjWPTOO8aTqAwB01Qs1J0Y/C4PhetAEBzLq6OoWnf/unHa2qoZjnZtxnPNVIQCgi74UPj+/our4oWKmAc7OqJuHWvYZDmV8hvdqPN7M74bnVCMAoKu+UXNSFOMqxcyEPZRRL+9v0fmvyGlbj9R4zMcyjne2qgQAdNX3a06K4qaxqxQzExIXKMja8HRziz7D1Tlta2uNx9yWcbyHVCcAoKvGsUz3T4P5RTQroTi1RZ9hb85nWF7jMc/JON7xYN8iAKDDYgfok5oTo+8pZiYga4GFj1r2GT7K+AwHaz5mXJo7awnwbaoUANBl3wn1zy+6TjEzRnET4ayhcwda9oNFVlt6cAzHfiPjuPtVKwCg6+pepvvnwWRtxmdDGP8CBVXbkfMZxjEnal/GcWOSOU/VAgC6LC7T/UHNidFLYTD5Hep2R04d3NGiz/B0xvnHYW1LxnDsvL2R1qtaAEDXfTPUP4xut2JmDPbl1L8tLTn/vOF/L4/p+NfllN/tqhYA0Ae7x5AYbVTM1Oy9lte9S3PO/+4xHf/ynOM/oWoBAH0Ql939Sah/ftEpipqazCuoe+ta8hnumnBStzHn+IdVLwCgL74W6l+mO84vmq+oqcGZBfXuzJZ8hldC9kIH42ozl+SU38lgsQUAoEd2hPqH0e1SzNTg0oI6t6gF578k59yfHeM5rCoow1WqGADQJ88F84ton00F9W1BC85/S5j8IgeLC8rwUlUMAOiTuEz3+zUnRb8IfnlmPElFjDYM/Xo459wvbEhSdJkqBgD0zTdC/U+LfqyYqdAVBXWtDd7OOO9jY07oFhSU4eWqGADQR3vGkBjdopiRFIWzcs57/5jPoygp2qKKAQB9FFe8+ukYEiNzFahC0fC5pq94eE3OeW9vUFLkSREA0Ftnh8H8nzqToh2KmQq0eaGFx3POe82Yz2NRQRluUsUAgD67rsaE6Jlg3yKqUbQk9+KGn/vRjHP+cALn0dnV51YncW0SjybxQhIfJXE8DDaBioX/ehKPpa85VVsCbRQgxzM1JETvJPFFRTt2pyexIYltSdyTxN4knk/i4zAYxjXMeUnsTGJfGKxSGO9bJ9P/fS/995vDYJ7MOK0oqGtnN/h6nJdzznsncC6nFpThOW2r6HHH3jtD9goWRRErc5xQeUbJ49yVxJMFcY/vHNBGgc6Iy3T/vMKE6JdJfF2x1iIOFVuXxOYwGJr4SBIH0gTm5JDrcl7Be96UJrKjXOcDY0yO5hV8vksafL1uyznnaydwLutCu/d6+nNxzOH+kL8T7uZpH+a0JK5O4o2M18Zfp68YcqwzSjQC4w5BGwW65dIKk6KrFGctds3hmhzJec94vzg8h/eN961x7XGT94Njk/fYeTbnnM+awLlsyDmXj9tQ+eMj0MdyPsC7oXj8X8yo8zaKuq3g7+4ZUvlf9J0E2ijQSd+uICGKQ4bNI6pH7Ehfk8a16T3k9ZLXZc+M94rzS/ZWmAhvGMPnz1uw4IqGXq/YDk7k9A8mYXPI//G20WKF/yjn5J9KYmnJ9zkwQgValGaLRZV+re8k0EaBToqduLfm0DF+ITR/0nsX3RRGG0EQf9B7c9p/ix33R9LXLEtfE3+4W5W+9/sl3j8uHLC85s95c86x72rodcl7MvPIhM7nypzz2d3Uir2oIBOezcSsWEGPhexHZTMr741DKvw+3zuNtz7Uv+dEU2KfNqqNApWLHeFfzuI7Oc5JOkvxTczBgmsTk56pIdwrw2DBhKn/9mCJZCZO0H+jRB14qObPeGHDkoxh7g3N2ii1aecztNK9UlDZHpvl+96f834PjtCgTvqykxRJirRRoBd+OIvv5I2KbaJeLrg2T6WviXNSp576xHlEF4zw/qvD8IUcYvK1tMbPGJ9eZS1v/VxDr8lrOeWUt+LsmWmCt6Sm88kbLnl6ExOiog7PM3N473MKKu/UY+5hEyzv930jKep5UqSNAn1w1Sy+j7+l2CZqXsieuzIV16fJytRCBS+H2W0FcaBEXah7fk9Wx/5YA6/JspzyeaPgGr6UxjgT59eaVnCxohZNlHu7gsw7bzzo1COzZ0PxyiL2UZEU9Tkp0kaBPohPm0ddmjv+Sm9hhclaO+QanTntHjKXeV9XhnILbdRpU2jOam5FtoRyI0Cm3BEGe0GtrPGcjmeczx1Nq8xPheJHkWsqOEbeCllx5ZJVQyr47b5vJEU9T4q0UaDr4karPxvxezguynCKopu4awuuUVxQYWf49CnFXIZmnVeiTrxS82eNT1Q+yDju5Q27Jntyymdzxmun9g/aXuP5rM45n5VNKrSdQyrXbRUd54ac99+fZq15x4+/Xi/yfSMp6nFSpI0CfTDq8syfJPE1xdb4a/dS+r9xtdQz5nichaHcvkV1y9qaYk/DrsmhnPKZuahFvCZxD6kDNZ/PFaHhW3icO6RiVTnOL+9xYxxfeLzgHK7zXSMp6nFSpI0CfXDDLL6Dffc0x4clrtfWio417DjHx/B5zwrZw9ibJG+O18yEKO5ZFOcrL635fLJGo2xrSmHFx39vDqlY51d4vHNm8YX3Znqe0EfaKOPoQIj6gvI/po26BPejiq0x1pS4Xk+N8TvtxJg+9xMZx17dgqTokvS+HednxWGAcbTHijGcz5EmJ5G3DqlUj1d8vEWzuKFs8l1Dj2mjSIokRV0X5wMdHrFcfxJs0NokZTZuXTXG77TjY/rcWXNkmrRowKslyiq2vXHM6bko49hXNqWg4jJ9RbvSn6yhkOaN+KX3ku8ZekwbRVIkKeqDZ0Ys018k8WXF1ihPhfENNZ9foo58OMbP/khGktGU0RPDVuqL84XHtWrs7tDgZbjvHlJQextwcz7P9ww9po0iKZIUdd0tsyhTG7Q2y7D9iWKsq/B4y0rUkXFupBo3HZ25meu2Bl2fa8Jgxb/49CzupfRmmqCcO8ZzWJ5RR85tSgEtDtm78U6PtRO+Oe/zPUOPaaNIiiRFXReH3n4yYnl+W7E1zrDFld6t+HiXlKgne8dcBjvC5+fa8ql7Z5TPPU06uWFjP+scElPmS6+OYUHQJtookiJJUZfF+SWjbtD6o2CD1ia6c8h1u7Pi420pUVdunkA5vDzjHK5XNf7cyrTPMFUu8anVgiad4BtDKtO1NR33tJJffA+oQ/ScNgp01cLw6b41ZSOujmUeUTMNu5ZVr8a2KzRziGVconv6POA4r2mZ6hFemFYmH4eG/aC6NgxfxrCudco3l6jIR9OOGfSVNgp02aMjJkRxiN16xdZIcaj3yYJr93oNx3wiDB/JMKknijOfYvV9mPnMYYUbmnaCwx5zPlnjsR8o8eW3s4eVxrALtFHtFPrgd8LoQxC/pdgaa9gPabfXcMyPQnMWWchyR6hvg+E23YcunJEwX9PEkxy2Znmdu0O/G4Y/Hu/jvgM6W2ij2il0XZxHNOoGrd8N5hE12YNhfHsTTdWhYXXmpgaUy/SnoXHVt6o2WW/LfeiM8NmNWrc3sfIuDuPdXGu6tSWOfaPOls5Wz2mj2il0Udyg9WcjJkTPSYga72DB9TtYw/HKbBJ7ekPKZvowv5ggnNmT+1Dc9+hQ0xOiaFOY3GZXtw45dizAeT39UtHZQhvVTqHLfhBGX1jhS4qt0ZaH8a46Fz0/5JhPN6yMHp52bu+Euc/Hbfp9KM53fi18Ov95a5Mr8O1DKtMTE/o1IcZmnS2dLbRR7RQ6ZzYbtF6q2BpvWxjv5t4rQjs39p1+Xz84x8SoyfehU6clRPHJ2AVNr8B7h1SmXTUd94owuT1XdLbGb9hGbl2KfdqodgrkujjYoLWriu5XR2pOLsY1XK8qMVn7MHy6me0ZHbsPxc/z9rT+wvI2VOBnh1SoLTUcc14Y/gv0+T3/YpEUSYq0Ue0UuiYOfzsczCPqqiMF13FPDfepYQsBbWt4ecUnXVPD/+Lw0LUduQ+dl9aFuNLcHaFFw+w/HFKhLqnhmFcHv0BLiiRF2qh2Cn0yP01wRvk+fSeYR9QWa8J4h1sPG83weovK7rr0Xj+bVfKaeB+6Ny3/tW2rxMeGVKqqN2ScXyKzf8Z3i6RIUqSNaqfQKb8/4ndpXKr7HMXWGjeG4s1Tl1R8vDeG1J91LSu/ZR26D8XFFVq5CNOJIZWq6kfWO0p8EepwSYokRdqodgrdEVfRHHUe0VWKrVX2F1zLFys+1rAFHR5zH2I2Tg6pWFVnwcN2HZ6acKazJSmSFGmj2im031lJ/HzE79E9iq1V4lOBoh/wqlwQaGEonpd2JMz+qYv7UM8NG5pTpWG7HE/FRyXe62yVXFIUDJ/TRrVTaLLYgf3xiN+hbyXxRUXXKheF8c19vTOMf56t+1BPDFsFpirnjPCFeHLIey1Of5E4oJKjjWqj2ik01p5gHlEf3FFwTeO9oKr5JeeE4tETu3pY9u5DFTow5AtqQQXHiI3h9RG/GFcWvN/UnIc7VXK0UW1UO4VG2hRGf9K+SbG10vMF1/SFio4RnzoWbRXxVE/L3n2oQsOGy6yp4Bg7C97/lTDa0o3T16Vvyq9JsVO6IYlb0/JUydFGm9VG3YxgvOLw2V8EG7T2QewDFT29uaei4+wuOMarYTBCoQ1lpb/YYFtCvb/arC1oLHvTjlXWf8urLFP7p7wxgbKal3ZAY5nER8WPh8EeCtPP+zWVHG10Ym10uvlp2TwcBr9UfpzE8TAYyhH/77iC3t1JXKCdQqVi5/StYIPWvhj2RLCK/YmK9s6LT49ObViZ6C+21NIhGf5dc3zvd0L+Y85YaS7N+e+HM95vUfh0fsVNYyqfNWnn6eOSX+z3quRoo2NtozPFvTDisL2PQvkOWbw5bdROoRLfHzEhej/YoLXN7h9yfc+Y4/vH/YZOFCREpzWkHPQXO+LJgkJ9uYb3fXLaL0KrCo59xYz3eyj992Oh+k3A8qxI4vowmLz3UNpRLKrkG1tUyU9Nf72I5fl2GDyRQBttWxud7rK0gzX9HN8LgzlO54fBL9ir0vN+IWQ/GVuincKsbQ+jzyO6VLG1WtEmqsfn+N7nhvwfuOLeR01aelt/sSOGLaV45ize896c93pkxuviL9F5v4IfSRtEnFx3d6h+fOpcOl55K6zMb0klj+X+asb7b/X9ro22tI3elnF+T4Ticebb0pv29L+JN/jl2imM7GthsHrcKAnRdYrtM75aY+e5DqcNub6H5/DecWjzhwX3qQUtuJ76iy1VlNHeP+J75S3NmDec5uAIX6BHw+THji4I+WOiQ0sqed743A/TDi7aaJva6K6M89hf8m8vyfjbQyU/g3YKA18Kw7cPsEHrcLdklNMpDT7fYXNeX5/l+8an+cdD9pOna1p0PfUXWyo+9vsg5O9Jcl7J93kg4+/jSlQXFvzNKPsY3NSAslqdc247W1TJ9xYc43L3JW20RW30+pzPM8owuNtD9jKy87RTKOVHwQatVfhh+Py+TU32WBi+p90oP5LF7+2HQ/5KqKtadj31F1ssjrnPmyB2JL24ec4I2WP04zCaYcskXlbyS/T5hpTT5Tnnd1GLKnnRHJUb3Je00Za00QtyzmPUx/ox+TmU8T53a6cw1K5gg9aqzFzG/KWGn+/7Ja533Gtv2FCx+ETlxpz3i//W1mGW+ostF7+o3g75w2J2Tet4xUocf12OvzzPXBlk35AOWpkOSVOXXLw74/yOhep2bB5HJX8s+AVaG213G12UUw4HZ/l+1+R8rnO0U8gV57t8MmJSdJViy/S1jLL6XoPPd1UYbYXPONRuybR7SpwLG5frjk+Gsn7siz/0xbmii1t8TfUXOyCOEbw9lF9WcCri0J77wuweb14Y8pdcfD40aw36ZzPOcV/Fx6i7kl8S8idFmqugjbahjeZtOHvjLN9vfsgenviKdgqZvpLEz0f8DvoDxZYraz7R7zT4fG8Ycq3vSu8No9SPONzu6TB42j+vA9dUf7FDpjY/fCi9sHFZxONpxF+k3wyDJfpi56yKR4FxaNBzaRYdI673fkXDymReTsdwe8sqeXRr+OyqYvFX99UBbbT5bfTUkD0JN9bnuSzRmrffxibtFD733fNcsEFrlX6cUWbrG3y+Twy53kvT161M4uY0GTiS3juOp//7bvrvcRj35o51svUX6bx1OZVvTQsreRSX07ws7TDPc3lpiV2hnhV98tr3q9opfMb3gg1aq/TlkD0Msakrz81Lk5q86/2GS6q/SD87Yx/UcBw7FEP+zfhITvu4tYL3zhsieK52Cn/um8EGrVXL2vT2rQaf74VDrvdDLqn+It2XtXrXXpUcxmZjQfuoYqjJ0znvvVs7hT+fR/TBiAnRtxXbUG9llNszDT7f24dc880uqf4i3RZXuzqZUfGuVslhbPL2sIhts4r5CneH/I3q5mmn9NjinM67eURzc2lO2TV55blh88mW6i/qL9Jtm3Iq3gqVHMbmcE7beLOi9y/aof0i7ZQeG3UeUUygTlFsQ/0wp/y+0dDznZ/T4Z+K111S/UW674GMSvdOTcdSyeHzTi9oG1UNSzi/4Bh3aKf01FXBBq11iNsj5O3zdFZDz3nYZt4PuKz6i3TfGxmVbo9KDmNz+RhuxAsKjvG0dlrbd1sdsUFxV+JraZJjg9bq/bCgDJs67PC+YD6R/iK9dtqYG79KDp93V0Hb2FbhcfKWmj2mnc5Z3B19fxgsc368hkQo7s/1VBjsz7VGcc9Z3DfmnRGvwR7FVsrXQ/5ToiavPPd6KN58dYn+ov4i3ZY3zyBvMmGcrL17xNg2xkoefw2PK3Vdk97AbnWJaYF9BW1j05hu+su100rFDQBvC6OvaDY94kaCN4XmDjdqs++H0ecRfVGxlfLjFiaWS4dc/1ddVv1Fuu/RjAr3WsHr704rT+zEnSh5M9ldcSWPK2WdEQZDSGIDuj89n/dD9fu7wDi8WtA2LqnwOAdCuSFZ2ml1YrJ5eBYJ0V3BRoJ1uSWMvkHrVxRbKb8/pCxvaOh5Xz7kvO9zafUX6b6sinFvyb9dGYp/4dyZVsQqf4F+esSb2VqXmBYo2kG9yqFSjxccZ6t2WpubRiyPmzWJ2nw15A/tskHr3Hy9RNn+dkPPfc+Q897k8uov0m2rcirGxjn8/XuheA7EXCv52vQGFc/xipxfLurcYRmqNm/IF/WiCo/1SMFxdmqntdk0wo35GU2iNl9K4mfBBq11+HLJsv1KQ89/2PyyxfqL+ot027VhbhtFPjvjb2OHa9hExDrGiOZttrbXJaYFFg25GS+o8Fi7w/iGLWins0uKLKJQj3hfe2HEhOilYIPWsglRmUUrmtrxXDnkvO1PpL9IDzwRsnfpLuPu8NmVq7aW/Ls6KvmTYfhwIGiq5UNuyFV6sOA4j2qntdlWshP+guZQm+8EG7TW4ey0rMommU1085DzfsRl1l+k2+KQnaOheAhNntunvf7d9EsxTLCS583HWOYy0wIXjTEpeiCU2yRWO63W/SU7jddpDrWIT+pGmUcUX/s1xTbU7yTx89D+Jc0PDjnva/UX9RfptvNyKsZFQ/5u+n4q8XHo0hGPW3UlXxMsn0m7rR9jUnTXhJKivrfTp0p2GpdrDpWLy5mPuiz6dsVW6JwwmPs26oqKTVx57roS532j/qL+It12a8jewLFoCdiHZ/ziM5vlYquu5Dty3u9Ol5iWWDfGpOj6CSVFfW6n8XuyzHK0r2kKlYvzHX4yYsf9DxRbprjZ7VVpMjTq6n1TcU7DPlOcgF9mo+U3Q78XWtBfpPOylircn/PaJTN+FZrLcrFVV/K8SXPrXGJa4owxJkX3Tigp6nM7HZb0TsXdmkLldo/Yaf9psMrYlFgOcQhhfGr2wyR+GWa/CXFTVnA7O02E4tOhZ0c89/fS78+4gWlcOjo+4V+tv6i/SPvFX8+yfrnMGjJwZvh0vO2J9AshNKSSx8Z3cha/YEDTOh9NmFP0qHZai7tKdrrWawqVumoWnfa30o5TXyMu9BGX1f5FBQnQzDjcgDqxt+LP1IcFGPQX6bxLQ7mlYOPrPkz/W/zfCys4dpWVfEvOe+1ziWnZTafoxlvlksAPhfEvyd33dvpqic6VG3O14jCtKp5siOqiCftvnZ9+H1UV5+kv6i/Sflm/XH444zV3zPiFZ1VFx66ykuf96mMFJ9qmaM7JwgqP83AYz+at2unAaSU7jG7M1fliKL9EtBhffE/V1F/UX6SJXg758wnisoTT13GPG7JVuSJSVZU8/qr6cc57neES0zKHC9rGigqPU7Sj91bttHJXl+wwXqsJVOYHEpBGxg2qpv6i/iJNE+cvZI2rjDfvtWGwjvzMYR2LG1jJ8/Z2OeQS00IHCtpGlZNA9xUcZ4N2WrmycxhWaAKVuEXy0dhYpXrqL+ov0jSbQ/6ShHlLU25vYCW/J+d97neJaaFHCtrGxgqPU7RfzmnaaaWKfp2cHm+o/pX4ejCPqKkRr8t8VVR/UX+RpimaaB3nNbyT8e8HG1jJ38h5n8tcYlromlBuWNtcfRjyJ/prp9W6oGSH8T7Vf87ir9OHJR+NjbdUUf1F/UWa6FBO5Xg/DFZmuTLMbuficVbyFQWN1K9RtNGFBW1jV0XHiE8uTuYc4ynttHI7S3YYL1X956zqpZZFtfF9VVR/UX+RplmeUzleDJ8OnVmQxNGM1zzZoEp+XWjukp8w24QlbwW6qvbCOLOg/d2hnVbu5RKdxRPBUtxzZR5R82OXaqq/qL9I02zLqRxnznjdgxmvib8wn9GQSp43KX2HS0yLPVdwE6rCplB+MQftdG6WlOwsHlDt58Q8onbEN1VV/UX9RZoma4jBuxmvWxPyJ9dNupLn7a4c42yXmBbbkVOvj9f8/vGXvnnaaaW2lOwsXq/az9qXgnlEVp5Df9F9iFk6EsoPzXkpZG/YtWDClTzv1+4jLi8td1ZB+1hTwfs/EcoPz9NOq+9QZMVK1X5WYmfnBclGK+ID1VV/UX+RplmdUzm25Lw+79Hp9ROu5LtDvfMuYJLy5qFUsbnnRznvfYl2OpYOxcx4W3Wfte9INloTL6mu+ov6izTNDTmVI2/34Tic5v1Q/XKLc63kh0ZsrNAm1+fU771zfN+1Oe97WDut3NqSncUHVPdZib/+fiLZaE3sUWX1F/UXaZp9s6iwt+dUqM0TquR5SyvGSX1LcxrqzS49LbIoZG/4GecVzWX50F05bedm7bRyt5XsLG5U3UcWh5h+INFoVdyi2uov6i/SJPFiH8uoHA8N+bu4glLWcouvD/m79WGwkta8iiv51jDa4/n4+eK41tNUAVokL4HZNof3fDfj/T5K23jQTiv1XImOoj0yRhfL6yeSjNbFJlVXf1F/kSa5cA4ZfF4HbWtBg3ozfH4zyCoq+Z5Q/tfu6yroSMIkLE2/nKsam78pjPaUSDudvfik72SJjuJTqvnIdkswrDyH/qL7EHOV91hzaYm/PTVkL2n4ThILM16/I+0UrK6hkuetNrR2xus2pv++36Wnpa7OqevrZ/Fer2e8zxuheNNQ7XR2NpfsKG5XxUdyleSilRHnmXgiqr+ov0ijPJtRMV4b4e8fyKlc9894XVz3PT52vaemztbRnL+d3rm7LG2U8ct4mUtPiz2WUdffzLm55LkxZO9LNGyPBu10dso+zfDreXnnBBu0tjWeUX31F/UXaZL5IXs4x30jvMeKkL8B1m1pJbsgiffCYDWrxTVV8qI9XOJ41qlHt/HzXujS03Ix+cman1J2Jbrzw+fHhse2cckc2pp2Wuy9Eh3Fd1TtkdrAj9IyE+2LXaqw/qL+Ik2yIadiXDbi+9xd8pehdTV2tj4ueQ7XuOx0qFP4ZEYdf3zIzeSyjPYS//9L53hD0U7zrSr5uR9WrQH9Rf1Fxu/ekL0k4ag7DccO2LtDKtftNXe29peo4De55HTQreHzv769n/77RWn7PDMM5rQ8ndEuXk1i5QjH005Htz1YjQvQX9RfpLFey6gIL87yvdYWZN93jaGzdVHB38flhS93uemwuEfLo6Hc6mZT8XaY3S9h2unoni5xPWbTwQDQX3QfooHiEJE4efJYGk+llW8cna1oQ9pIp47/ShI7g0ly9MeyNNGJCzHEleXihNLjacSlvONwuzh8YS7jpLXT0cSx+CdKJEXPqr6A/qL7EFRRyQHttGkuC+We3O1QVADuQ6CSg3baRfeXTIrOVlQA7kOgkoN22kWHQrmNLAFwHwKVHLTTzjkrlHtKtEdRAbgPgUoO2mkXXVsyKdqsqADch0AlB+20i8rshxGX4l6iqADch0AlB+20a+aFcktxP6+oANyHQCUH7bSL1odyQ+duV1QA7kOgkoN22kX3lEyK1ioqAPchUMlBO+2i10skRB8oJgD3IVDJQTvtouWh3FOiRxpyvueFwbLgG1w6wH0IVHJAO63C1SWToi0NOd9n0/PZ69IB7kOgkgPaaRX2hnJLcS9twLleMO2ctrp0gPsQqOSAdjpXcSnuoyWSopcacr6vpOcTlw9f6PIB7kOgkgPa6VxdGMoNnbujAed6xbTzedKlA9yHQCUHtNMq3FEyKTp/wucZh+69N+18rnbpAPchUMkB7bQKr5RIiI6FwTC7SXo4fHZ+0zKXDnAfApUc0E7namko95Ro34TPc8uM83nOpQPch0AlB7TTOpKNvLhtgue4NomPZ5zP9S4d4D4EAFShzFLcMTZN6PzWJHEk43xOd+kAAIC5inOEPiqZFK2fwPltzDm/l1w6AACgCutKJkQxLhnjeS1J4qGCc7nZpQMAAKqwe4SkaBxziuKTqxuSeH/Iuaxy6QAAgLmKq84dGyEpiq/dXNO5nJEmXe+WOI83XDoAAKAK94+QEE2P15O4KwwWXlifJlfzhxwr/vdFSZwVBsPw4t/emMQjSRwc8fi7XDoAAGCuts8yIWpCrHX5AACA2ViexJVhsHJbWxOid11GAABgVPckcbTFidD0uM/lBAAARvVkRxKiGBe6nAAAAAAAAAAAAAAAAAAAAAAAAAAAAAAAAAAAAAAAAAAAAAAAAAAAAAAAAAAAAAAAAAAAAAAAAABA26xMYrFiAACAyXbKL0/ioST2KY6xWZbEA0mcTGKb4gAAgPqdlsSGJK5MYncSzyRxLIk/mxavKqbazU/i5iQ+mlbukiIAAKjRe2HwNOLPSsS9iqtWm5N4J6PcJUUAAFCjLUlsTeL6JPYmcaIgKdqouGqxNokXC8pdUgQAAGN0dk7HPD5Nmq94KnV6EnvC8Cd0kiIAABizrOF0zyuWyixMYmf4/JwtSREAADTAmpyO+U5FU4mrw2AeVxyquC6JeUmclcQhSREAADTD9pyO+TpFM2dTy5qvzvhvWyRFAADQDPszOuXHw+CJBnOzrOC/LZUUAQDA5MXEJ2v1uQOKZiwkRQAAMGHrcjrlOxSNpAgAAPrgzpxO+VpFIykCAIA+eCmjQ35UsUiKAACgDxaH7P2J9ioaSREAAPTB5pwO+XWKRlIEAAB9sDunQ75K0UiKAACgDw5ldMbfUyySIgAA6IMVOZ3xRxSNpAgAAPrg6pzO+FZFIykCAIA+2JvTGV+uaCRFAADQBx9ldMQPKhZJEQAA9ME5OR3xBxWNpAgAAPpgR05HfHMNx9pW0PFvYjwpKQIAgO57OqMTfjKJJZIiSREAAHTd/CROZHTCX67peJIiSREAADTKpTmd8LslRZIiAADog7tyOuEbJUWSIgAA6INXMjrgcTjdfEUzEZIiAAAYoyU5HfBnFY2kCAAA+mBLTgf8dkUjKQIAgD54OKcDfqGikRQBAEAfvJ3R+T6WxDxFIykCAICuOyun871f0UiKAACgD67J6XxvVzSSIgAA6IPHczrfaxSNpAgAAPrgaEbH+0PFIikCAIA+OC+n471X0UiKAACgD27L6XhfO4Zjbyvo+DcxnpQUAQBA9zyb0/E+S1IkKQIAgK6bn8SJjE73u2M6vqRIUgQAABO1IafT/YikSFIEAAB9cG9Op3uLpEhSBAAAffBaTqf71JzXnxkGT5GWKDpJEQAAtN2ynA73Gzmvn5fES2kgKQIAgNbbktPhfjDn9XckcTyJlYpuLOZJigAAoF57cjrcmzNeuy79b9sV29icVpAUXal4AABg7g7ldLiXz3jdGUkcSeKAIhurLQVJ0T2KBwAA5u5ETod7ZkIU9yw6mMRSRTZWzxckRQcVDwAA1JcUXRIG81niEK0Pkng/iRWKa6zuDsOXB38wvU4AAMAsvVqi4304WFihbuenieimJO5K4p1Qft+k+No4lG5z+h4XJrFYkQIAQDlXDulw7w/5+xVRjWWh+g1mH1CsAABQ3jVhsC9RXGr7WBJvJrE7iXMVDTTD/wCLfOYNV6aaGwAAAop0RVh0TWF0aE1MADxtYXRoIHhtbG5zPSJodHRwOi8vd3d3LnczLm9yZy8xOTk4L01hdGgvTWF0aE1MIj48bXN0eWxlIG1hdGhzaXplPSIxNnB4Ij48bW92ZXI+PG1zdWI+PG1pPiYjeDNCMTs8L21pPjxtcm93PjxtaT5rPC9taT48bWVuY2xvc2Ugbm90YXRpb249ImxlZnQiPjxtaT5pPC9taT48L21lbmNsb3NlPjwvbXJvdz48L21zdWI+PG1vPl48L21vPjwvbW92ZXI+PG1vPj08L21vPjxtb3Zlcj48bXN1Yj48bWk+JiN4M0IxOzwvbWk+PG1yb3c+PG1uPjA8L21uPjxtZW5jbG9zZSBub3RhdGlvbj0ibGVmdCI+PG1pPmk8L21pPjwvbWVuY2xvc2U+PC9tcm93PjwvbXN1Yj48bW8+XjwvbW8+PC9tb3Zlcj48bWZyYWM+PG1uPjE8L21uPjxtaT5MPC9taT48L21mcmFjPjxtdW5kZXJvdmVyPjxtcm93Pjxtbz4mI3gyMjExOzwvbW8+PG1vdmVyPjxtc3Vic3VwPjxtaT5wPC9taT48bXJvdz48bWk+azwvbWk+PG1lbmNsb3NlIG5vdGF0aW9uPSJsZWZ0Ij48bWk+aTwvbWk+PC9tZW5jbG9zZT48L21yb3c+PG1mZW5jZWQ+PG1pPmw8L21pPjwvbWZlbmNlZD48L21zdWJzdXA+PG1vPl48L21vPjwvbW92ZXI+PC9tcm93Pjxtcm93PjxtaT5sPC9taT48bW8+PTwvbW8+PG1uPjE8L21uPjwvbXJvdz48bWk+TDwvbWk+PC9tdW5kZXJvdmVyPjwvbXN0eWxlPjwvbWF0aD79TJ+AAAAAAElFTkSuQmCC\&quot;,\&quot;slideId\&quot;:451,\&quot;accessibleText\&quot;:\&quot;stack alpha subscript k left enclose i end subscript with hat on top equals stack alpha subscript 0 left enclose i end subscript with hat on top 1 over L stack sum stack p subscript k left enclose i end subscript superscript open parentheses l close parentheses end superscript with hat on top with l equals 1 below and L on top\&quot;,\&quot;imageHeight\&quot;:36.21621621621622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80535</TotalTime>
  <Words>1287</Words>
  <Application>Microsoft Office PowerPoint</Application>
  <PresentationFormat>On-screen Show (4:3)</PresentationFormat>
  <Paragraphs>148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AdvGulliv-R</vt:lpstr>
      <vt:lpstr>Aptos</vt:lpstr>
      <vt:lpstr>Arial</vt:lpstr>
      <vt:lpstr>Calibri</vt:lpstr>
      <vt:lpstr>Calibri Light</vt:lpstr>
      <vt:lpstr>Cambria Math</vt:lpstr>
      <vt:lpstr>Franklin Gothic Medium</vt:lpstr>
      <vt:lpstr>Georgia</vt:lpstr>
      <vt:lpstr>Roboto</vt:lpstr>
      <vt:lpstr>Symbol</vt:lpstr>
      <vt:lpstr>Times New Roman</vt:lpstr>
      <vt:lpstr>Wingdings</vt:lpstr>
      <vt:lpstr>Wingdings 2</vt:lpstr>
      <vt:lpstr>Wingdings 3</vt:lpstr>
      <vt:lpstr>Metropolitan</vt:lpstr>
      <vt:lpstr>PowerPoint Presentation</vt:lpstr>
      <vt:lpstr>The Purpose of the Presentation</vt:lpstr>
      <vt:lpstr>Definition of  “categorical”  measurement</vt:lpstr>
      <vt:lpstr>PowerPoint Presentation</vt:lpstr>
      <vt:lpstr>Examples of Binary Classifiers (K = 2 )</vt:lpstr>
      <vt:lpstr>Ability of Classifier (General Case)</vt:lpstr>
      <vt:lpstr>Classification (Confusion) Matrix and Repeatability for the General Case of K Categories</vt:lpstr>
      <vt:lpstr>The Closeness of Agreement between classifications obtained by different Classifiers participating in collaborative study (from here on - Classifiers effect )</vt:lpstr>
      <vt:lpstr>H0  - Homogeneity Hypothesis: Acceptance and Rejecting ( for the fixed group of classifiers)</vt:lpstr>
      <vt:lpstr>Random Dirichlet - Multinomial (DM) Model - 1</vt:lpstr>
      <vt:lpstr>Repeatability (within) and Classifiers (between-classifiers) effect</vt:lpstr>
      <vt:lpstr>Random Dirichlet - Multinomial (DM) Model - 2</vt:lpstr>
      <vt:lpstr>Unbiased Estimators</vt:lpstr>
      <vt:lpstr>How to estimate vector α_i=(α_(1|i),α_(2|i),⋯,α_(K|i) ), characterizing Population Distribution of classification abilities?</vt:lpstr>
      <vt:lpstr>Simulation Study for K = 3</vt:lpstr>
      <vt:lpstr>PowerPoint Presentation</vt:lpstr>
      <vt:lpstr>PowerPoint Presentation</vt:lpstr>
      <vt:lpstr>PowerPoint Presentation</vt:lpstr>
      <vt:lpstr>Summary</vt:lpstr>
      <vt:lpstr> Thank You for Your Attention!</vt:lpstr>
    </vt:vector>
  </TitlesOfParts>
  <Company>ORT Braude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יריב מרמור</cp:lastModifiedBy>
  <cp:revision>689</cp:revision>
  <dcterms:created xsi:type="dcterms:W3CDTF">2013-06-15T08:03:54Z</dcterms:created>
  <dcterms:modified xsi:type="dcterms:W3CDTF">2024-09-16T08:13:16Z</dcterms:modified>
</cp:coreProperties>
</file>