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1"/>
  </p:notesMasterIdLst>
  <p:sldIdLst>
    <p:sldId id="617" r:id="rId3"/>
    <p:sldId id="618" r:id="rId4"/>
    <p:sldId id="316" r:id="rId5"/>
    <p:sldId id="499" r:id="rId6"/>
    <p:sldId id="404" r:id="rId7"/>
    <p:sldId id="446" r:id="rId8"/>
    <p:sldId id="408" r:id="rId9"/>
    <p:sldId id="405" r:id="rId10"/>
    <p:sldId id="406" r:id="rId11"/>
    <p:sldId id="412" r:id="rId12"/>
    <p:sldId id="413" r:id="rId13"/>
    <p:sldId id="320" r:id="rId14"/>
    <p:sldId id="321" r:id="rId15"/>
    <p:sldId id="402" r:id="rId16"/>
    <p:sldId id="381" r:id="rId17"/>
    <p:sldId id="567" r:id="rId18"/>
    <p:sldId id="318" r:id="rId19"/>
    <p:sldId id="382" r:id="rId20"/>
    <p:sldId id="394" r:id="rId21"/>
    <p:sldId id="444" r:id="rId22"/>
    <p:sldId id="445" r:id="rId23"/>
    <p:sldId id="441" r:id="rId24"/>
    <p:sldId id="443" r:id="rId25"/>
    <p:sldId id="442" r:id="rId26"/>
    <p:sldId id="440" r:id="rId27"/>
    <p:sldId id="506" r:id="rId28"/>
    <p:sldId id="328" r:id="rId29"/>
    <p:sldId id="383" r:id="rId30"/>
    <p:sldId id="384" r:id="rId31"/>
    <p:sldId id="330" r:id="rId32"/>
    <p:sldId id="395" r:id="rId33"/>
    <p:sldId id="391" r:id="rId34"/>
    <p:sldId id="385" r:id="rId35"/>
    <p:sldId id="398" r:id="rId36"/>
    <p:sldId id="400" r:id="rId37"/>
    <p:sldId id="401" r:id="rId38"/>
    <p:sldId id="389" r:id="rId39"/>
    <p:sldId id="396" r:id="rId40"/>
    <p:sldId id="397" r:id="rId41"/>
    <p:sldId id="500" r:id="rId42"/>
    <p:sldId id="501" r:id="rId43"/>
    <p:sldId id="503" r:id="rId44"/>
    <p:sldId id="504" r:id="rId45"/>
    <p:sldId id="505" r:id="rId46"/>
    <p:sldId id="507" r:id="rId47"/>
    <p:sldId id="414" r:id="rId48"/>
    <p:sldId id="420" r:id="rId49"/>
    <p:sldId id="416" r:id="rId50"/>
    <p:sldId id="417" r:id="rId51"/>
    <p:sldId id="418" r:id="rId52"/>
    <p:sldId id="419" r:id="rId53"/>
    <p:sldId id="498" r:id="rId54"/>
    <p:sldId id="601" r:id="rId55"/>
    <p:sldId id="568" r:id="rId56"/>
    <p:sldId id="603" r:id="rId57"/>
    <p:sldId id="569" r:id="rId58"/>
    <p:sldId id="371" r:id="rId59"/>
    <p:sldId id="502" r:id="rId60"/>
    <p:sldId id="508" r:id="rId61"/>
    <p:sldId id="509" r:id="rId62"/>
    <p:sldId id="511" r:id="rId63"/>
    <p:sldId id="512" r:id="rId64"/>
    <p:sldId id="513" r:id="rId65"/>
    <p:sldId id="570" r:id="rId66"/>
    <p:sldId id="517" r:id="rId67"/>
    <p:sldId id="518" r:id="rId68"/>
    <p:sldId id="516" r:id="rId69"/>
    <p:sldId id="537" r:id="rId70"/>
    <p:sldId id="538" r:id="rId71"/>
    <p:sldId id="539" r:id="rId72"/>
    <p:sldId id="540" r:id="rId73"/>
    <p:sldId id="541" r:id="rId74"/>
    <p:sldId id="542" r:id="rId75"/>
    <p:sldId id="543" r:id="rId76"/>
    <p:sldId id="545" r:id="rId77"/>
    <p:sldId id="544" r:id="rId78"/>
    <p:sldId id="547" r:id="rId79"/>
    <p:sldId id="546" r:id="rId80"/>
    <p:sldId id="555" r:id="rId81"/>
    <p:sldId id="549" r:id="rId82"/>
    <p:sldId id="571" r:id="rId83"/>
    <p:sldId id="552" r:id="rId84"/>
    <p:sldId id="558" r:id="rId85"/>
    <p:sldId id="557" r:id="rId86"/>
    <p:sldId id="559" r:id="rId87"/>
    <p:sldId id="556" r:id="rId88"/>
    <p:sldId id="525" r:id="rId89"/>
    <p:sldId id="554" r:id="rId90"/>
    <p:sldId id="564" r:id="rId91"/>
    <p:sldId id="604" r:id="rId92"/>
    <p:sldId id="605" r:id="rId93"/>
    <p:sldId id="606" r:id="rId94"/>
    <p:sldId id="527" r:id="rId95"/>
    <p:sldId id="528" r:id="rId96"/>
    <p:sldId id="583" r:id="rId97"/>
    <p:sldId id="584" r:id="rId98"/>
    <p:sldId id="586" r:id="rId99"/>
    <p:sldId id="587" r:id="rId100"/>
    <p:sldId id="588" r:id="rId101"/>
    <p:sldId id="589" r:id="rId102"/>
    <p:sldId id="590" r:id="rId103"/>
    <p:sldId id="592" r:id="rId104"/>
    <p:sldId id="594" r:id="rId105"/>
    <p:sldId id="596" r:id="rId106"/>
    <p:sldId id="591" r:id="rId107"/>
    <p:sldId id="597" r:id="rId108"/>
    <p:sldId id="598" r:id="rId109"/>
    <p:sldId id="599" r:id="rId110"/>
    <p:sldId id="600" r:id="rId111"/>
    <p:sldId id="607" r:id="rId112"/>
    <p:sldId id="457" r:id="rId113"/>
    <p:sldId id="458" r:id="rId114"/>
    <p:sldId id="459" r:id="rId115"/>
    <p:sldId id="460" r:id="rId116"/>
    <p:sldId id="461" r:id="rId117"/>
    <p:sldId id="462" r:id="rId118"/>
    <p:sldId id="463" r:id="rId119"/>
    <p:sldId id="464" r:id="rId120"/>
    <p:sldId id="465" r:id="rId121"/>
    <p:sldId id="466" r:id="rId122"/>
    <p:sldId id="467" r:id="rId123"/>
    <p:sldId id="468" r:id="rId124"/>
    <p:sldId id="469" r:id="rId125"/>
    <p:sldId id="470" r:id="rId126"/>
    <p:sldId id="472" r:id="rId127"/>
    <p:sldId id="473" r:id="rId128"/>
    <p:sldId id="474" r:id="rId129"/>
    <p:sldId id="477" r:id="rId130"/>
    <p:sldId id="478" r:id="rId131"/>
    <p:sldId id="479" r:id="rId132"/>
    <p:sldId id="481" r:id="rId133"/>
    <p:sldId id="487" r:id="rId134"/>
    <p:sldId id="482" r:id="rId135"/>
    <p:sldId id="483" r:id="rId136"/>
    <p:sldId id="484" r:id="rId137"/>
    <p:sldId id="485" r:id="rId138"/>
    <p:sldId id="486" r:id="rId139"/>
    <p:sldId id="488" r:id="rId140"/>
    <p:sldId id="489" r:id="rId141"/>
    <p:sldId id="494" r:id="rId142"/>
    <p:sldId id="491" r:id="rId143"/>
    <p:sldId id="495" r:id="rId144"/>
    <p:sldId id="496" r:id="rId145"/>
    <p:sldId id="493" r:id="rId146"/>
    <p:sldId id="497" r:id="rId147"/>
    <p:sldId id="346" r:id="rId148"/>
    <p:sldId id="347" r:id="rId149"/>
    <p:sldId id="610" r:id="rId150"/>
    <p:sldId id="608" r:id="rId151"/>
    <p:sldId id="609" r:id="rId152"/>
    <p:sldId id="572" r:id="rId153"/>
    <p:sldId id="573" r:id="rId154"/>
    <p:sldId id="574" r:id="rId155"/>
    <p:sldId id="575" r:id="rId156"/>
    <p:sldId id="576" r:id="rId157"/>
    <p:sldId id="577" r:id="rId158"/>
    <p:sldId id="510" r:id="rId159"/>
    <p:sldId id="578" r:id="rId160"/>
    <p:sldId id="579" r:id="rId161"/>
    <p:sldId id="580" r:id="rId162"/>
    <p:sldId id="581" r:id="rId163"/>
    <p:sldId id="582" r:id="rId164"/>
    <p:sldId id="611" r:id="rId165"/>
    <p:sldId id="612" r:id="rId166"/>
    <p:sldId id="613" r:id="rId167"/>
    <p:sldId id="614" r:id="rId168"/>
    <p:sldId id="615" r:id="rId169"/>
    <p:sldId id="616" r:id="rId1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88B7CE-8CCD-405F-9568-713F987B659D}">
          <p14:sldIdLst>
            <p14:sldId id="617"/>
            <p14:sldId id="618"/>
            <p14:sldId id="316"/>
            <p14:sldId id="499"/>
            <p14:sldId id="404"/>
            <p14:sldId id="446"/>
            <p14:sldId id="408"/>
            <p14:sldId id="405"/>
            <p14:sldId id="406"/>
            <p14:sldId id="412"/>
            <p14:sldId id="413"/>
            <p14:sldId id="320"/>
            <p14:sldId id="321"/>
            <p14:sldId id="402"/>
            <p14:sldId id="381"/>
            <p14:sldId id="567"/>
            <p14:sldId id="318"/>
            <p14:sldId id="382"/>
            <p14:sldId id="394"/>
            <p14:sldId id="444"/>
            <p14:sldId id="445"/>
            <p14:sldId id="441"/>
            <p14:sldId id="443"/>
            <p14:sldId id="442"/>
            <p14:sldId id="440"/>
            <p14:sldId id="506"/>
            <p14:sldId id="328"/>
            <p14:sldId id="383"/>
            <p14:sldId id="384"/>
            <p14:sldId id="330"/>
            <p14:sldId id="395"/>
            <p14:sldId id="391"/>
            <p14:sldId id="385"/>
            <p14:sldId id="398"/>
            <p14:sldId id="400"/>
            <p14:sldId id="401"/>
            <p14:sldId id="389"/>
            <p14:sldId id="396"/>
            <p14:sldId id="397"/>
            <p14:sldId id="500"/>
            <p14:sldId id="501"/>
            <p14:sldId id="503"/>
            <p14:sldId id="504"/>
            <p14:sldId id="505"/>
            <p14:sldId id="507"/>
            <p14:sldId id="414"/>
            <p14:sldId id="420"/>
            <p14:sldId id="416"/>
            <p14:sldId id="417"/>
            <p14:sldId id="418"/>
            <p14:sldId id="419"/>
            <p14:sldId id="498"/>
            <p14:sldId id="601"/>
            <p14:sldId id="568"/>
            <p14:sldId id="603"/>
            <p14:sldId id="569"/>
            <p14:sldId id="371"/>
            <p14:sldId id="502"/>
            <p14:sldId id="508"/>
            <p14:sldId id="509"/>
            <p14:sldId id="511"/>
            <p14:sldId id="512"/>
            <p14:sldId id="513"/>
            <p14:sldId id="570"/>
            <p14:sldId id="517"/>
            <p14:sldId id="518"/>
            <p14:sldId id="516"/>
            <p14:sldId id="537"/>
            <p14:sldId id="538"/>
            <p14:sldId id="539"/>
            <p14:sldId id="540"/>
            <p14:sldId id="541"/>
            <p14:sldId id="542"/>
            <p14:sldId id="543"/>
            <p14:sldId id="545"/>
            <p14:sldId id="544"/>
            <p14:sldId id="547"/>
            <p14:sldId id="546"/>
            <p14:sldId id="555"/>
            <p14:sldId id="549"/>
            <p14:sldId id="571"/>
            <p14:sldId id="552"/>
            <p14:sldId id="558"/>
            <p14:sldId id="557"/>
            <p14:sldId id="559"/>
            <p14:sldId id="556"/>
            <p14:sldId id="525"/>
            <p14:sldId id="554"/>
            <p14:sldId id="564"/>
            <p14:sldId id="604"/>
            <p14:sldId id="605"/>
            <p14:sldId id="606"/>
            <p14:sldId id="527"/>
            <p14:sldId id="528"/>
            <p14:sldId id="583"/>
            <p14:sldId id="584"/>
            <p14:sldId id="586"/>
            <p14:sldId id="587"/>
            <p14:sldId id="588"/>
            <p14:sldId id="589"/>
            <p14:sldId id="590"/>
            <p14:sldId id="592"/>
            <p14:sldId id="594"/>
            <p14:sldId id="596"/>
            <p14:sldId id="591"/>
            <p14:sldId id="597"/>
            <p14:sldId id="598"/>
            <p14:sldId id="599"/>
            <p14:sldId id="600"/>
            <p14:sldId id="607"/>
            <p14:sldId id="457"/>
            <p14:sldId id="458"/>
            <p14:sldId id="459"/>
            <p14:sldId id="460"/>
            <p14:sldId id="461"/>
            <p14:sldId id="462"/>
            <p14:sldId id="463"/>
            <p14:sldId id="464"/>
            <p14:sldId id="465"/>
            <p14:sldId id="466"/>
            <p14:sldId id="467"/>
            <p14:sldId id="468"/>
            <p14:sldId id="469"/>
            <p14:sldId id="470"/>
            <p14:sldId id="472"/>
            <p14:sldId id="473"/>
            <p14:sldId id="474"/>
            <p14:sldId id="477"/>
            <p14:sldId id="478"/>
            <p14:sldId id="479"/>
            <p14:sldId id="481"/>
            <p14:sldId id="487"/>
            <p14:sldId id="482"/>
            <p14:sldId id="483"/>
            <p14:sldId id="484"/>
            <p14:sldId id="485"/>
            <p14:sldId id="486"/>
            <p14:sldId id="488"/>
            <p14:sldId id="489"/>
            <p14:sldId id="494"/>
            <p14:sldId id="491"/>
            <p14:sldId id="495"/>
            <p14:sldId id="496"/>
            <p14:sldId id="493"/>
            <p14:sldId id="497"/>
            <p14:sldId id="346"/>
            <p14:sldId id="347"/>
            <p14:sldId id="610"/>
            <p14:sldId id="608"/>
            <p14:sldId id="609"/>
            <p14:sldId id="572"/>
            <p14:sldId id="573"/>
            <p14:sldId id="574"/>
            <p14:sldId id="575"/>
            <p14:sldId id="576"/>
            <p14:sldId id="577"/>
            <p14:sldId id="510"/>
            <p14:sldId id="578"/>
            <p14:sldId id="579"/>
            <p14:sldId id="580"/>
            <p14:sldId id="581"/>
            <p14:sldId id="582"/>
            <p14:sldId id="611"/>
            <p14:sldId id="612"/>
            <p14:sldId id="613"/>
            <p14:sldId id="614"/>
            <p14:sldId id="615"/>
            <p14:sldId id="6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CCE29F-DC27-40F5-A1DC-F3CC8C710EAF}" v="2" dt="2023-09-13T09:41:42.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77396" autoAdjust="0"/>
  </p:normalViewPr>
  <p:slideViewPr>
    <p:cSldViewPr snapToGrid="0">
      <p:cViewPr varScale="1">
        <p:scale>
          <a:sx n="56" d="100"/>
          <a:sy n="56" d="100"/>
        </p:scale>
        <p:origin x="106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notesMaster" Target="notesMasters/notes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microsoft.com/office/2015/10/relationships/revisionInfo" Target="revisionInfo.xml"/><Relationship Id="rId172"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microsoft.com/office/2016/11/relationships/changesInfo" Target="changesInfos/changesInfo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 Kay" userId="12e09e0d-d2da-4b42-a589-d55ece18120c" providerId="ADAL" clId="{EECCE29F-DC27-40F5-A1DC-F3CC8C710EAF}"/>
    <pc:docChg chg="undo custSel addSld modSld modSection">
      <pc:chgData name="Phil Kay" userId="12e09e0d-d2da-4b42-a589-d55ece18120c" providerId="ADAL" clId="{EECCE29F-DC27-40F5-A1DC-F3CC8C710EAF}" dt="2023-09-13T11:08:56.425" v="164" actId="20577"/>
      <pc:docMkLst>
        <pc:docMk/>
      </pc:docMkLst>
      <pc:sldChg chg="addSp modSp mod">
        <pc:chgData name="Phil Kay" userId="12e09e0d-d2da-4b42-a589-d55ece18120c" providerId="ADAL" clId="{EECCE29F-DC27-40F5-A1DC-F3CC8C710EAF}" dt="2023-09-13T09:40:06.694" v="7" actId="113"/>
        <pc:sldMkLst>
          <pc:docMk/>
          <pc:sldMk cId="3185436532" sldId="614"/>
        </pc:sldMkLst>
        <pc:spChg chg="add mod">
          <ac:chgData name="Phil Kay" userId="12e09e0d-d2da-4b42-a589-d55ece18120c" providerId="ADAL" clId="{EECCE29F-DC27-40F5-A1DC-F3CC8C710EAF}" dt="2023-09-13T09:40:06.694" v="7" actId="113"/>
          <ac:spMkLst>
            <pc:docMk/>
            <pc:sldMk cId="3185436532" sldId="614"/>
            <ac:spMk id="3" creationId="{6EA82BBB-8A36-7796-6863-E8FBF8C91C20}"/>
          </ac:spMkLst>
        </pc:spChg>
      </pc:sldChg>
      <pc:sldChg chg="addSp modSp new mod">
        <pc:chgData name="Phil Kay" userId="12e09e0d-d2da-4b42-a589-d55ece18120c" providerId="ADAL" clId="{EECCE29F-DC27-40F5-A1DC-F3CC8C710EAF}" dt="2023-09-13T09:38:11.211" v="3" actId="1076"/>
        <pc:sldMkLst>
          <pc:docMk/>
          <pc:sldMk cId="934379735" sldId="615"/>
        </pc:sldMkLst>
        <pc:spChg chg="add mod">
          <ac:chgData name="Phil Kay" userId="12e09e0d-d2da-4b42-a589-d55ece18120c" providerId="ADAL" clId="{EECCE29F-DC27-40F5-A1DC-F3CC8C710EAF}" dt="2023-09-13T09:38:11.211" v="3" actId="1076"/>
          <ac:spMkLst>
            <pc:docMk/>
            <pc:sldMk cId="934379735" sldId="615"/>
            <ac:spMk id="5" creationId="{15A1BFF2-2A61-F032-1C76-DBE8D849D99A}"/>
          </ac:spMkLst>
        </pc:spChg>
        <pc:picChg chg="add">
          <ac:chgData name="Phil Kay" userId="12e09e0d-d2da-4b42-a589-d55ece18120c" providerId="ADAL" clId="{EECCE29F-DC27-40F5-A1DC-F3CC8C710EAF}" dt="2023-09-13T09:37:48.997" v="1" actId="22"/>
          <ac:picMkLst>
            <pc:docMk/>
            <pc:sldMk cId="934379735" sldId="615"/>
            <ac:picMk id="3" creationId="{EA55DE06-56E2-4698-1219-0793A60395FD}"/>
          </ac:picMkLst>
        </pc:picChg>
      </pc:sldChg>
      <pc:sldChg chg="addSp modSp new mod">
        <pc:chgData name="Phil Kay" userId="12e09e0d-d2da-4b42-a589-d55ece18120c" providerId="ADAL" clId="{EECCE29F-DC27-40F5-A1DC-F3CC8C710EAF}" dt="2023-09-13T09:44:15.884" v="24" actId="120"/>
        <pc:sldMkLst>
          <pc:docMk/>
          <pc:sldMk cId="3692563715" sldId="616"/>
        </pc:sldMkLst>
        <pc:spChg chg="add mod">
          <ac:chgData name="Phil Kay" userId="12e09e0d-d2da-4b42-a589-d55ece18120c" providerId="ADAL" clId="{EECCE29F-DC27-40F5-A1DC-F3CC8C710EAF}" dt="2023-09-13T09:44:15.884" v="24" actId="120"/>
          <ac:spMkLst>
            <pc:docMk/>
            <pc:sldMk cId="3692563715" sldId="616"/>
            <ac:spMk id="3" creationId="{E8A56799-D66A-9676-542F-2FFCA0494C56}"/>
          </ac:spMkLst>
        </pc:spChg>
        <pc:picChg chg="add mod ord">
          <ac:chgData name="Phil Kay" userId="12e09e0d-d2da-4b42-a589-d55ece18120c" providerId="ADAL" clId="{EECCE29F-DC27-40F5-A1DC-F3CC8C710EAF}" dt="2023-09-13T09:44:01.384" v="21" actId="1076"/>
          <ac:picMkLst>
            <pc:docMk/>
            <pc:sldMk cId="3692563715" sldId="616"/>
            <ac:picMk id="5" creationId="{FD39DB84-A15A-A0B3-F259-CA1D3C3CC53D}"/>
          </ac:picMkLst>
        </pc:picChg>
        <pc:picChg chg="add mod">
          <ac:chgData name="Phil Kay" userId="12e09e0d-d2da-4b42-a589-d55ece18120c" providerId="ADAL" clId="{EECCE29F-DC27-40F5-A1DC-F3CC8C710EAF}" dt="2023-09-13T09:43:47.149" v="19" actId="1076"/>
          <ac:picMkLst>
            <pc:docMk/>
            <pc:sldMk cId="3692563715" sldId="616"/>
            <ac:picMk id="7" creationId="{37C1CC78-734F-7D8C-F5A6-0DF04AB3A314}"/>
          </ac:picMkLst>
        </pc:picChg>
      </pc:sldChg>
      <pc:sldChg chg="modSp new mod">
        <pc:chgData name="Phil Kay" userId="12e09e0d-d2da-4b42-a589-d55ece18120c" providerId="ADAL" clId="{EECCE29F-DC27-40F5-A1DC-F3CC8C710EAF}" dt="2023-09-13T11:08:17.720" v="139" actId="27636"/>
        <pc:sldMkLst>
          <pc:docMk/>
          <pc:sldMk cId="2182847331" sldId="617"/>
        </pc:sldMkLst>
        <pc:spChg chg="mod">
          <ac:chgData name="Phil Kay" userId="12e09e0d-d2da-4b42-a589-d55ece18120c" providerId="ADAL" clId="{EECCE29F-DC27-40F5-A1DC-F3CC8C710EAF}" dt="2023-09-13T11:08:17.720" v="139" actId="27636"/>
          <ac:spMkLst>
            <pc:docMk/>
            <pc:sldMk cId="2182847331" sldId="617"/>
            <ac:spMk id="2" creationId="{2AD2ACC2-69E0-8EA8-4153-B2233FDDB0EC}"/>
          </ac:spMkLst>
        </pc:spChg>
        <pc:spChg chg="mod">
          <ac:chgData name="Phil Kay" userId="12e09e0d-d2da-4b42-a589-d55ece18120c" providerId="ADAL" clId="{EECCE29F-DC27-40F5-A1DC-F3CC8C710EAF}" dt="2023-09-13T11:03:45.924" v="127" actId="20577"/>
          <ac:spMkLst>
            <pc:docMk/>
            <pc:sldMk cId="2182847331" sldId="617"/>
            <ac:spMk id="3" creationId="{4C8193C3-4687-E59A-53FB-4D39169C2097}"/>
          </ac:spMkLst>
        </pc:spChg>
      </pc:sldChg>
      <pc:sldChg chg="addSp delSp modSp new mod modClrScheme chgLayout">
        <pc:chgData name="Phil Kay" userId="12e09e0d-d2da-4b42-a589-d55ece18120c" providerId="ADAL" clId="{EECCE29F-DC27-40F5-A1DC-F3CC8C710EAF}" dt="2023-09-13T11:08:56.425" v="164" actId="20577"/>
        <pc:sldMkLst>
          <pc:docMk/>
          <pc:sldMk cId="1084087434" sldId="618"/>
        </pc:sldMkLst>
        <pc:spChg chg="del mod ord">
          <ac:chgData name="Phil Kay" userId="12e09e0d-d2da-4b42-a589-d55ece18120c" providerId="ADAL" clId="{EECCE29F-DC27-40F5-A1DC-F3CC8C710EAF}" dt="2023-09-13T11:08:33.624" v="141" actId="700"/>
          <ac:spMkLst>
            <pc:docMk/>
            <pc:sldMk cId="1084087434" sldId="618"/>
            <ac:spMk id="2" creationId="{248C2351-4CBC-0444-E12C-DD54753FD4C1}"/>
          </ac:spMkLst>
        </pc:spChg>
        <pc:spChg chg="add mod ord">
          <ac:chgData name="Phil Kay" userId="12e09e0d-d2da-4b42-a589-d55ece18120c" providerId="ADAL" clId="{EECCE29F-DC27-40F5-A1DC-F3CC8C710EAF}" dt="2023-09-13T11:08:56.425" v="164" actId="20577"/>
          <ac:spMkLst>
            <pc:docMk/>
            <pc:sldMk cId="1084087434" sldId="618"/>
            <ac:spMk id="3" creationId="{A0DCF452-19A3-5DB4-5704-3AD5539AE557}"/>
          </ac:spMkLst>
        </pc:spChg>
        <pc:spChg chg="add mod ord">
          <ac:chgData name="Phil Kay" userId="12e09e0d-d2da-4b42-a589-d55ece18120c" providerId="ADAL" clId="{EECCE29F-DC27-40F5-A1DC-F3CC8C710EAF}" dt="2023-09-13T11:08:47.040" v="144" actId="12"/>
          <ac:spMkLst>
            <pc:docMk/>
            <pc:sldMk cId="1084087434" sldId="618"/>
            <ac:spMk id="4" creationId="{3EC6D68F-485E-81DF-6A19-8BB9600F4A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6D280-CA85-4680-BD27-F67C8A572B0A}"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981CD-FE86-4FB7-9795-B4E7F786D805}" type="slidenum">
              <a:rPr lang="en-US" smtClean="0"/>
              <a:t>‹#›</a:t>
            </a:fld>
            <a:endParaRPr lang="en-US"/>
          </a:p>
        </p:txBody>
      </p:sp>
    </p:spTree>
    <p:extLst>
      <p:ext uri="{BB962C8B-B14F-4D97-AF65-F5344CB8AC3E}">
        <p14:creationId xmlns:p14="http://schemas.microsoft.com/office/powerpoint/2010/main" val="1913409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 last couple years there has been a tremendous interest in the new functional data analysis capabilities in JMP Pro. There are many types of functional data out there under many names. We have made it much easier to solve problems in industry in a way that is easy to interpret and learn, and leads to more accurate results. It accelerates innovation in highly competitive industries that need to rapidly develop new products and processes. </a:t>
            </a:r>
          </a:p>
          <a:p>
            <a:endParaRPr lang="en-US" dirty="0"/>
          </a:p>
          <a:p>
            <a:r>
              <a:rPr lang="en-US" dirty="0"/>
              <a:t>I’ve been in JMP R&amp;D for over 20 years, and the functional data explorer I’ll be showing today is probably the most exciting new analytical feature I have ever been a part of in my career.</a:t>
            </a:r>
          </a:p>
          <a:p>
            <a:endParaRPr lang="en-US" dirty="0"/>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3</a:t>
            </a:fld>
            <a:endParaRPr lang="en-US"/>
          </a:p>
        </p:txBody>
      </p:sp>
    </p:spTree>
    <p:extLst>
      <p:ext uri="{BB962C8B-B14F-4D97-AF65-F5344CB8AC3E}">
        <p14:creationId xmlns:p14="http://schemas.microsoft.com/office/powerpoint/2010/main" val="1946735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 curves are from a designed experiment where they needed to minimize a clarity measure across a range of temperatures.</a:t>
            </a:r>
          </a:p>
        </p:txBody>
      </p:sp>
      <p:sp>
        <p:nvSpPr>
          <p:cNvPr id="4" name="Slide Number Placeholder 3"/>
          <p:cNvSpPr>
            <a:spLocks noGrp="1"/>
          </p:cNvSpPr>
          <p:nvPr>
            <p:ph type="sldNum" sz="quarter" idx="10"/>
          </p:nvPr>
        </p:nvSpPr>
        <p:spPr/>
        <p:txBody>
          <a:bodyPr/>
          <a:lstStyle/>
          <a:p>
            <a:fld id="{585981CD-FE86-4FB7-9795-B4E7F786D805}" type="slidenum">
              <a:rPr lang="en-US" smtClean="0"/>
              <a:t>12</a:t>
            </a:fld>
            <a:endParaRPr lang="en-US"/>
          </a:p>
        </p:txBody>
      </p:sp>
    </p:spTree>
    <p:extLst>
      <p:ext uri="{BB962C8B-B14F-4D97-AF65-F5344CB8AC3E}">
        <p14:creationId xmlns:p14="http://schemas.microsoft.com/office/powerpoint/2010/main" val="8314396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Filter X allows you to “zoom in” to a particular range of X’s.  Filter Y does the same.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113</a:t>
            </a:fld>
            <a:endParaRPr lang="en-US"/>
          </a:p>
        </p:txBody>
      </p:sp>
    </p:spTree>
    <p:extLst>
      <p:ext uri="{BB962C8B-B14F-4D97-AF65-F5344CB8AC3E}">
        <p14:creationId xmlns:p14="http://schemas.microsoft.com/office/powerpoint/2010/main" val="41709150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Reduce options allow you to snap the data to a grid, by interpolating or binning. This makes fitting the smoothing models much faster for large datasets.</a:t>
            </a:r>
          </a:p>
        </p:txBody>
      </p:sp>
      <p:sp>
        <p:nvSpPr>
          <p:cNvPr id="4" name="Slide Number Placeholder 3"/>
          <p:cNvSpPr>
            <a:spLocks noGrp="1"/>
          </p:cNvSpPr>
          <p:nvPr>
            <p:ph type="sldNum" sz="quarter" idx="10"/>
          </p:nvPr>
        </p:nvSpPr>
        <p:spPr/>
        <p:txBody>
          <a:bodyPr/>
          <a:lstStyle/>
          <a:p>
            <a:fld id="{585981CD-FE86-4FB7-9795-B4E7F786D805}" type="slidenum">
              <a:rPr lang="en-US" smtClean="0"/>
              <a:t>114</a:t>
            </a:fld>
            <a:endParaRPr lang="en-US"/>
          </a:p>
        </p:txBody>
      </p:sp>
    </p:spTree>
    <p:extLst>
      <p:ext uri="{BB962C8B-B14F-4D97-AF65-F5344CB8AC3E}">
        <p14:creationId xmlns:p14="http://schemas.microsoft.com/office/powerpoint/2010/main" val="32665638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transform options are mostly self-explanatory transforms on the Y axis. Except Log X which transforms the X axis</a:t>
            </a:r>
          </a:p>
        </p:txBody>
      </p:sp>
      <p:sp>
        <p:nvSpPr>
          <p:cNvPr id="4" name="Slide Number Placeholder 3"/>
          <p:cNvSpPr>
            <a:spLocks noGrp="1"/>
          </p:cNvSpPr>
          <p:nvPr>
            <p:ph type="sldNum" sz="quarter" idx="10"/>
          </p:nvPr>
        </p:nvSpPr>
        <p:spPr/>
        <p:txBody>
          <a:bodyPr/>
          <a:lstStyle/>
          <a:p>
            <a:fld id="{585981CD-FE86-4FB7-9795-B4E7F786D805}" type="slidenum">
              <a:rPr lang="en-US" smtClean="0"/>
              <a:t>115</a:t>
            </a:fld>
            <a:endParaRPr lang="en-US"/>
          </a:p>
        </p:txBody>
      </p:sp>
    </p:spTree>
    <p:extLst>
      <p:ext uri="{BB962C8B-B14F-4D97-AF65-F5344CB8AC3E}">
        <p14:creationId xmlns:p14="http://schemas.microsoft.com/office/powerpoint/2010/main" val="35791517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alignment options shift the X axes to make the functions more similar to one another.  Think of this as reducing X variation so that you can focus more on Y variation.</a:t>
            </a:r>
          </a:p>
          <a:p>
            <a:endParaRPr lang="en-US" dirty="0"/>
          </a:p>
          <a:p>
            <a:r>
              <a:rPr lang="en-US" dirty="0"/>
              <a:t>The most useful of these are align by function, which makes all the functions the same length, and dynamic time warping (DTW) which warps the X axes of all the functions to be most like a chosen reference function.</a:t>
            </a:r>
          </a:p>
        </p:txBody>
      </p:sp>
      <p:sp>
        <p:nvSpPr>
          <p:cNvPr id="4" name="Slide Number Placeholder 3"/>
          <p:cNvSpPr>
            <a:spLocks noGrp="1"/>
          </p:cNvSpPr>
          <p:nvPr>
            <p:ph type="sldNum" sz="quarter" idx="10"/>
          </p:nvPr>
        </p:nvSpPr>
        <p:spPr/>
        <p:txBody>
          <a:bodyPr/>
          <a:lstStyle/>
          <a:p>
            <a:fld id="{585981CD-FE86-4FB7-9795-B4E7F786D805}" type="slidenum">
              <a:rPr lang="en-US" smtClean="0"/>
              <a:t>116</a:t>
            </a:fld>
            <a:endParaRPr lang="en-US"/>
          </a:p>
        </p:txBody>
      </p:sp>
    </p:spTree>
    <p:extLst>
      <p:ext uri="{BB962C8B-B14F-4D97-AF65-F5344CB8AC3E}">
        <p14:creationId xmlns:p14="http://schemas.microsoft.com/office/powerpoint/2010/main" val="1211597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Spectral options are coming in JMP 17.  It will have a </a:t>
            </a:r>
            <a:r>
              <a:rPr lang="en-US" dirty="0" err="1"/>
              <a:t>Savitzky-Golay</a:t>
            </a:r>
            <a:r>
              <a:rPr lang="en-US" dirty="0"/>
              <a:t> smoother and derivative filters, along with standard normal variate and multiplicative scatter correction.</a:t>
            </a:r>
          </a:p>
        </p:txBody>
      </p:sp>
      <p:sp>
        <p:nvSpPr>
          <p:cNvPr id="4" name="Slide Number Placeholder 3"/>
          <p:cNvSpPr>
            <a:spLocks noGrp="1"/>
          </p:cNvSpPr>
          <p:nvPr>
            <p:ph type="sldNum" sz="quarter" idx="10"/>
          </p:nvPr>
        </p:nvSpPr>
        <p:spPr/>
        <p:txBody>
          <a:bodyPr/>
          <a:lstStyle/>
          <a:p>
            <a:fld id="{585981CD-FE86-4FB7-9795-B4E7F786D805}" type="slidenum">
              <a:rPr lang="en-US" smtClean="0"/>
              <a:t>117</a:t>
            </a:fld>
            <a:endParaRPr lang="en-US"/>
          </a:p>
        </p:txBody>
      </p:sp>
    </p:spTree>
    <p:extLst>
      <p:ext uri="{BB962C8B-B14F-4D97-AF65-F5344CB8AC3E}">
        <p14:creationId xmlns:p14="http://schemas.microsoft.com/office/powerpoint/2010/main" val="39980228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last option is to load a target function.  This makes it easy to find the factor settings that lead to the closest match possible to the target function in the functional DoE profiler.</a:t>
            </a:r>
          </a:p>
        </p:txBody>
      </p:sp>
      <p:sp>
        <p:nvSpPr>
          <p:cNvPr id="4" name="Slide Number Placeholder 3"/>
          <p:cNvSpPr>
            <a:spLocks noGrp="1"/>
          </p:cNvSpPr>
          <p:nvPr>
            <p:ph type="sldNum" sz="quarter" idx="10"/>
          </p:nvPr>
        </p:nvSpPr>
        <p:spPr/>
        <p:txBody>
          <a:bodyPr/>
          <a:lstStyle/>
          <a:p>
            <a:fld id="{585981CD-FE86-4FB7-9795-B4E7F786D805}" type="slidenum">
              <a:rPr lang="en-US" smtClean="0"/>
              <a:t>118</a:t>
            </a:fld>
            <a:endParaRPr lang="en-US"/>
          </a:p>
        </p:txBody>
      </p:sp>
    </p:spTree>
    <p:extLst>
      <p:ext uri="{BB962C8B-B14F-4D97-AF65-F5344CB8AC3E}">
        <p14:creationId xmlns:p14="http://schemas.microsoft.com/office/powerpoint/2010/main" val="36154569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smoothing step converts the discrete measurements into continuous functions, and also tries to extract the underlying shape from the measurement noise present in the curves, if there is any.</a:t>
            </a:r>
          </a:p>
          <a:p>
            <a:endParaRPr lang="en-US" dirty="0"/>
          </a:p>
          <a:p>
            <a:r>
              <a:rPr lang="en-US" dirty="0"/>
              <a:t>I consider this the most step in functional data analysis, and unfortunately it is also difficult and subjective. We are trying to make this step more seamless in the future with the addition of wavelets and direct functional principal component analysis.</a:t>
            </a:r>
          </a:p>
        </p:txBody>
      </p:sp>
      <p:sp>
        <p:nvSpPr>
          <p:cNvPr id="4" name="Slide Number Placeholder 3"/>
          <p:cNvSpPr>
            <a:spLocks noGrp="1"/>
          </p:cNvSpPr>
          <p:nvPr>
            <p:ph type="sldNum" sz="quarter" idx="10"/>
          </p:nvPr>
        </p:nvSpPr>
        <p:spPr/>
        <p:txBody>
          <a:bodyPr/>
          <a:lstStyle/>
          <a:p>
            <a:fld id="{585981CD-FE86-4FB7-9795-B4E7F786D805}" type="slidenum">
              <a:rPr lang="en-US" smtClean="0"/>
              <a:t>119</a:t>
            </a:fld>
            <a:endParaRPr lang="en-US"/>
          </a:p>
        </p:txBody>
      </p:sp>
    </p:spTree>
    <p:extLst>
      <p:ext uri="{BB962C8B-B14F-4D97-AF65-F5344CB8AC3E}">
        <p14:creationId xmlns:p14="http://schemas.microsoft.com/office/powerpoint/2010/main" val="23354312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start the smoothing step I start by choosing a model family from the models red triangle option. There are several families of smoothers or basis functions.</a:t>
            </a:r>
          </a:p>
        </p:txBody>
      </p:sp>
      <p:sp>
        <p:nvSpPr>
          <p:cNvPr id="4" name="Slide Number Placeholder 3"/>
          <p:cNvSpPr>
            <a:spLocks noGrp="1"/>
          </p:cNvSpPr>
          <p:nvPr>
            <p:ph type="sldNum" sz="quarter" idx="10"/>
          </p:nvPr>
        </p:nvSpPr>
        <p:spPr/>
        <p:txBody>
          <a:bodyPr/>
          <a:lstStyle/>
          <a:p>
            <a:fld id="{585981CD-FE86-4FB7-9795-B4E7F786D805}" type="slidenum">
              <a:rPr lang="en-US" smtClean="0"/>
              <a:t>120</a:t>
            </a:fld>
            <a:endParaRPr lang="en-US"/>
          </a:p>
        </p:txBody>
      </p:sp>
    </p:spTree>
    <p:extLst>
      <p:ext uri="{BB962C8B-B14F-4D97-AF65-F5344CB8AC3E}">
        <p14:creationId xmlns:p14="http://schemas.microsoft.com/office/powerpoint/2010/main" val="1226491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can click on any of these families and FDE will fit a set of default models. This works best when the data are smaller. There is no right answer here, and I will usually try both P and B splines in my search for a suitable smoothing model.</a:t>
            </a:r>
          </a:p>
        </p:txBody>
      </p:sp>
      <p:sp>
        <p:nvSpPr>
          <p:cNvPr id="4" name="Slide Number Placeholder 3"/>
          <p:cNvSpPr>
            <a:spLocks noGrp="1"/>
          </p:cNvSpPr>
          <p:nvPr>
            <p:ph type="sldNum" sz="quarter" idx="10"/>
          </p:nvPr>
        </p:nvSpPr>
        <p:spPr/>
        <p:txBody>
          <a:bodyPr/>
          <a:lstStyle/>
          <a:p>
            <a:fld id="{585981CD-FE86-4FB7-9795-B4E7F786D805}" type="slidenum">
              <a:rPr lang="en-US" smtClean="0"/>
              <a:t>121</a:t>
            </a:fld>
            <a:endParaRPr lang="en-US"/>
          </a:p>
        </p:txBody>
      </p:sp>
    </p:spTree>
    <p:extLst>
      <p:ext uri="{BB962C8B-B14F-4D97-AF65-F5344CB8AC3E}">
        <p14:creationId xmlns:p14="http://schemas.microsoft.com/office/powerpoint/2010/main" val="3044605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When the data are larger or when you have a good idea of what will work well in advance. you can go to the model controls to set things like the number of knots and spline polynomial order. I go here a lot of the time for P splines because often the best model is the one with the largest number of knots.</a:t>
            </a:r>
          </a:p>
          <a:p>
            <a:endParaRPr lang="en-US" dirty="0"/>
          </a:p>
          <a:p>
            <a:r>
              <a:rPr lang="en-US" dirty="0"/>
              <a:t>I am going to choose B splines model controls first</a:t>
            </a:r>
          </a:p>
        </p:txBody>
      </p:sp>
      <p:sp>
        <p:nvSpPr>
          <p:cNvPr id="4" name="Slide Number Placeholder 3"/>
          <p:cNvSpPr>
            <a:spLocks noGrp="1"/>
          </p:cNvSpPr>
          <p:nvPr>
            <p:ph type="sldNum" sz="quarter" idx="10"/>
          </p:nvPr>
        </p:nvSpPr>
        <p:spPr/>
        <p:txBody>
          <a:bodyPr/>
          <a:lstStyle/>
          <a:p>
            <a:fld id="{585981CD-FE86-4FB7-9795-B4E7F786D805}" type="slidenum">
              <a:rPr lang="en-US" smtClean="0"/>
              <a:t>122</a:t>
            </a:fld>
            <a:endParaRPr lang="en-US"/>
          </a:p>
        </p:txBody>
      </p:sp>
    </p:spTree>
    <p:extLst>
      <p:ext uri="{BB962C8B-B14F-4D97-AF65-F5344CB8AC3E}">
        <p14:creationId xmlns:p14="http://schemas.microsoft.com/office/powerpoint/2010/main" val="2863853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we see a set of infrared spectra of gasoline used to develop an inexpensive tool to measure octane in gasoline. The green curves had high octane and the red ones were low octane. The height of the left peak turned out to be critical for predicting octane level.  </a:t>
            </a:r>
          </a:p>
        </p:txBody>
      </p:sp>
      <p:sp>
        <p:nvSpPr>
          <p:cNvPr id="4" name="Slide Number Placeholder 3"/>
          <p:cNvSpPr>
            <a:spLocks noGrp="1"/>
          </p:cNvSpPr>
          <p:nvPr>
            <p:ph type="sldNum" sz="quarter" idx="10"/>
          </p:nvPr>
        </p:nvSpPr>
        <p:spPr/>
        <p:txBody>
          <a:bodyPr/>
          <a:lstStyle/>
          <a:p>
            <a:fld id="{585981CD-FE86-4FB7-9795-B4E7F786D805}" type="slidenum">
              <a:rPr lang="en-US" smtClean="0"/>
              <a:t>13</a:t>
            </a:fld>
            <a:endParaRPr lang="en-US"/>
          </a:p>
        </p:txBody>
      </p:sp>
    </p:spTree>
    <p:extLst>
      <p:ext uri="{BB962C8B-B14F-4D97-AF65-F5344CB8AC3E}">
        <p14:creationId xmlns:p14="http://schemas.microsoft.com/office/powerpoint/2010/main" val="29848364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 Splines are piecewise polynomials of possible orders 0 to 3. The intersections are called knots. </a:t>
            </a:r>
            <a:r>
              <a:rPr lang="en-US"/>
              <a:t>By default </a:t>
            </a:r>
            <a:r>
              <a:rPr lang="en-US" dirty="0"/>
              <a:t>a range of numbers of knots is chosen.  You can adjust both the numbers of knots, and orders of the polynomials in the model controls. </a:t>
            </a:r>
          </a:p>
        </p:txBody>
      </p:sp>
      <p:sp>
        <p:nvSpPr>
          <p:cNvPr id="4" name="Slide Number Placeholder 3"/>
          <p:cNvSpPr>
            <a:spLocks noGrp="1"/>
          </p:cNvSpPr>
          <p:nvPr>
            <p:ph type="sldNum" sz="quarter" idx="10"/>
          </p:nvPr>
        </p:nvSpPr>
        <p:spPr/>
        <p:txBody>
          <a:bodyPr/>
          <a:lstStyle/>
          <a:p>
            <a:fld id="{585981CD-FE86-4FB7-9795-B4E7F786D805}" type="slidenum">
              <a:rPr lang="en-US" smtClean="0"/>
              <a:t>123</a:t>
            </a:fld>
            <a:endParaRPr lang="en-US"/>
          </a:p>
        </p:txBody>
      </p:sp>
    </p:spTree>
    <p:extLst>
      <p:ext uri="{BB962C8B-B14F-4D97-AF65-F5344CB8AC3E}">
        <p14:creationId xmlns:p14="http://schemas.microsoft.com/office/powerpoint/2010/main" val="23167742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dotted blue lines are the knot locations.  The default knot locations are equally spaced in the  quantiles of the X distribution, not the X’s themselves. You can select the black diamonds and move the knots around yourself to customize the model. Just click update models if you change the knot locations.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124</a:t>
            </a:fld>
            <a:endParaRPr lang="en-US"/>
          </a:p>
        </p:txBody>
      </p:sp>
    </p:spTree>
    <p:extLst>
      <p:ext uri="{BB962C8B-B14F-4D97-AF65-F5344CB8AC3E}">
        <p14:creationId xmlns:p14="http://schemas.microsoft.com/office/powerpoint/2010/main" val="3141178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 solution path on the right you can change the order of the chosen model by clicking on the legend or change the number of knots by  adjusting the black diamond attached to the dotted red line.</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125</a:t>
            </a:fld>
            <a:endParaRPr lang="en-US"/>
          </a:p>
        </p:txBody>
      </p:sp>
    </p:spTree>
    <p:extLst>
      <p:ext uri="{BB962C8B-B14F-4D97-AF65-F5344CB8AC3E}">
        <p14:creationId xmlns:p14="http://schemas.microsoft.com/office/powerpoint/2010/main" val="259674022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 have selected the step function B spline Basis Function plot. We can see the individual basis functions that are being used to model the data if we choose this option off the red triangle menu.</a:t>
            </a:r>
          </a:p>
        </p:txBody>
      </p:sp>
      <p:sp>
        <p:nvSpPr>
          <p:cNvPr id="4" name="Slide Number Placeholder 3"/>
          <p:cNvSpPr>
            <a:spLocks noGrp="1"/>
          </p:cNvSpPr>
          <p:nvPr>
            <p:ph type="sldNum" sz="quarter" idx="10"/>
          </p:nvPr>
        </p:nvSpPr>
        <p:spPr/>
        <p:txBody>
          <a:bodyPr/>
          <a:lstStyle/>
          <a:p>
            <a:fld id="{585981CD-FE86-4FB7-9795-B4E7F786D805}" type="slidenum">
              <a:rPr lang="en-US" smtClean="0"/>
              <a:t>126</a:t>
            </a:fld>
            <a:endParaRPr lang="en-US"/>
          </a:p>
        </p:txBody>
      </p:sp>
    </p:spTree>
    <p:extLst>
      <p:ext uri="{BB962C8B-B14F-4D97-AF65-F5344CB8AC3E}">
        <p14:creationId xmlns:p14="http://schemas.microsoft.com/office/powerpoint/2010/main" val="18827217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 are the linear B splines, note that they are piecewise linear, not strictly linear functions.</a:t>
            </a:r>
          </a:p>
        </p:txBody>
      </p:sp>
      <p:sp>
        <p:nvSpPr>
          <p:cNvPr id="4" name="Slide Number Placeholder 3"/>
          <p:cNvSpPr>
            <a:spLocks noGrp="1"/>
          </p:cNvSpPr>
          <p:nvPr>
            <p:ph type="sldNum" sz="quarter" idx="10"/>
          </p:nvPr>
        </p:nvSpPr>
        <p:spPr/>
        <p:txBody>
          <a:bodyPr/>
          <a:lstStyle/>
          <a:p>
            <a:fld id="{585981CD-FE86-4FB7-9795-B4E7F786D805}" type="slidenum">
              <a:rPr lang="en-US" smtClean="0"/>
              <a:t>127</a:t>
            </a:fld>
            <a:endParaRPr lang="en-US"/>
          </a:p>
        </p:txBody>
      </p:sp>
    </p:spTree>
    <p:extLst>
      <p:ext uri="{BB962C8B-B14F-4D97-AF65-F5344CB8AC3E}">
        <p14:creationId xmlns:p14="http://schemas.microsoft.com/office/powerpoint/2010/main" val="36559461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quadratic basis functions are piecewise quadratics that are connected at the knots. </a:t>
            </a:r>
          </a:p>
        </p:txBody>
      </p:sp>
      <p:sp>
        <p:nvSpPr>
          <p:cNvPr id="4" name="Slide Number Placeholder 3"/>
          <p:cNvSpPr>
            <a:spLocks noGrp="1"/>
          </p:cNvSpPr>
          <p:nvPr>
            <p:ph type="sldNum" sz="quarter" idx="10"/>
          </p:nvPr>
        </p:nvSpPr>
        <p:spPr/>
        <p:txBody>
          <a:bodyPr/>
          <a:lstStyle/>
          <a:p>
            <a:fld id="{585981CD-FE86-4FB7-9795-B4E7F786D805}" type="slidenum">
              <a:rPr lang="en-US" smtClean="0"/>
              <a:t>128</a:t>
            </a:fld>
            <a:endParaRPr lang="en-US"/>
          </a:p>
        </p:txBody>
      </p:sp>
    </p:spTree>
    <p:extLst>
      <p:ext uri="{BB962C8B-B14F-4D97-AF65-F5344CB8AC3E}">
        <p14:creationId xmlns:p14="http://schemas.microsoft.com/office/powerpoint/2010/main" val="10158866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similarly true for the cubic B splines. The performance of the cubic B splines and the quadratic ones are often similar.</a:t>
            </a:r>
          </a:p>
        </p:txBody>
      </p:sp>
      <p:sp>
        <p:nvSpPr>
          <p:cNvPr id="4" name="Slide Number Placeholder 3"/>
          <p:cNvSpPr>
            <a:spLocks noGrp="1"/>
          </p:cNvSpPr>
          <p:nvPr>
            <p:ph type="sldNum" sz="quarter" idx="10"/>
          </p:nvPr>
        </p:nvSpPr>
        <p:spPr/>
        <p:txBody>
          <a:bodyPr/>
          <a:lstStyle/>
          <a:p>
            <a:fld id="{585981CD-FE86-4FB7-9795-B4E7F786D805}" type="slidenum">
              <a:rPr lang="en-US" smtClean="0"/>
              <a:t>129</a:t>
            </a:fld>
            <a:endParaRPr lang="en-US"/>
          </a:p>
        </p:txBody>
      </p:sp>
    </p:spTree>
    <p:extLst>
      <p:ext uri="{BB962C8B-B14F-4D97-AF65-F5344CB8AC3E}">
        <p14:creationId xmlns:p14="http://schemas.microsoft.com/office/powerpoint/2010/main" val="37536716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130</a:t>
            </a:fld>
            <a:endParaRPr lang="en-US"/>
          </a:p>
        </p:txBody>
      </p:sp>
    </p:spTree>
    <p:extLst>
      <p:ext uri="{BB962C8B-B14F-4D97-AF65-F5344CB8AC3E}">
        <p14:creationId xmlns:p14="http://schemas.microsoft.com/office/powerpoint/2010/main" val="142974839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individual functions have random effects or BLUPs for each function. </a:t>
            </a:r>
          </a:p>
        </p:txBody>
      </p:sp>
      <p:sp>
        <p:nvSpPr>
          <p:cNvPr id="4" name="Slide Number Placeholder 3"/>
          <p:cNvSpPr>
            <a:spLocks noGrp="1"/>
          </p:cNvSpPr>
          <p:nvPr>
            <p:ph type="sldNum" sz="quarter" idx="10"/>
          </p:nvPr>
        </p:nvSpPr>
        <p:spPr/>
        <p:txBody>
          <a:bodyPr/>
          <a:lstStyle/>
          <a:p>
            <a:fld id="{585981CD-FE86-4FB7-9795-B4E7F786D805}" type="slidenum">
              <a:rPr lang="en-US" smtClean="0"/>
              <a:t>131</a:t>
            </a:fld>
            <a:endParaRPr lang="en-US"/>
          </a:p>
        </p:txBody>
      </p:sp>
    </p:spTree>
    <p:extLst>
      <p:ext uri="{BB962C8B-B14F-4D97-AF65-F5344CB8AC3E}">
        <p14:creationId xmlns:p14="http://schemas.microsoft.com/office/powerpoint/2010/main" val="214814677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individual functions have random effects or BLUPs for each function. </a:t>
            </a:r>
          </a:p>
        </p:txBody>
      </p:sp>
      <p:sp>
        <p:nvSpPr>
          <p:cNvPr id="4" name="Slide Number Placeholder 3"/>
          <p:cNvSpPr>
            <a:spLocks noGrp="1"/>
          </p:cNvSpPr>
          <p:nvPr>
            <p:ph type="sldNum" sz="quarter" idx="10"/>
          </p:nvPr>
        </p:nvSpPr>
        <p:spPr/>
        <p:txBody>
          <a:bodyPr/>
          <a:lstStyle/>
          <a:p>
            <a:fld id="{585981CD-FE86-4FB7-9795-B4E7F786D805}" type="slidenum">
              <a:rPr lang="en-US" smtClean="0"/>
              <a:t>132</a:t>
            </a:fld>
            <a:endParaRPr lang="en-US"/>
          </a:p>
        </p:txBody>
      </p:sp>
    </p:spTree>
    <p:extLst>
      <p:ext uri="{BB962C8B-B14F-4D97-AF65-F5344CB8AC3E}">
        <p14:creationId xmlns:p14="http://schemas.microsoft.com/office/powerpoint/2010/main" val="3358799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Microbial growth curves are common type of functional data in the biotech industry</a:t>
            </a:r>
          </a:p>
        </p:txBody>
      </p:sp>
      <p:sp>
        <p:nvSpPr>
          <p:cNvPr id="4" name="Slide Number Placeholder 3"/>
          <p:cNvSpPr>
            <a:spLocks noGrp="1"/>
          </p:cNvSpPr>
          <p:nvPr>
            <p:ph type="sldNum" sz="quarter" idx="10"/>
          </p:nvPr>
        </p:nvSpPr>
        <p:spPr/>
        <p:txBody>
          <a:bodyPr/>
          <a:lstStyle/>
          <a:p>
            <a:fld id="{585981CD-FE86-4FB7-9795-B4E7F786D805}" type="slidenum">
              <a:rPr lang="en-US" smtClean="0"/>
              <a:t>14</a:t>
            </a:fld>
            <a:endParaRPr lang="en-US"/>
          </a:p>
        </p:txBody>
      </p:sp>
    </p:spTree>
    <p:extLst>
      <p:ext uri="{BB962C8B-B14F-4D97-AF65-F5344CB8AC3E}">
        <p14:creationId xmlns:p14="http://schemas.microsoft.com/office/powerpoint/2010/main" val="11060222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other family  I often work with is P Splines. These are similar to B splines, but the basis functions are shaped differently and generally use more knots and are better for more “complicated looking” functions.</a:t>
            </a:r>
          </a:p>
        </p:txBody>
      </p:sp>
      <p:sp>
        <p:nvSpPr>
          <p:cNvPr id="4" name="Slide Number Placeholder 3"/>
          <p:cNvSpPr>
            <a:spLocks noGrp="1"/>
          </p:cNvSpPr>
          <p:nvPr>
            <p:ph type="sldNum" sz="quarter" idx="10"/>
          </p:nvPr>
        </p:nvSpPr>
        <p:spPr/>
        <p:txBody>
          <a:bodyPr/>
          <a:lstStyle/>
          <a:p>
            <a:fld id="{585981CD-FE86-4FB7-9795-B4E7F786D805}" type="slidenum">
              <a:rPr lang="en-US" smtClean="0"/>
              <a:t>133</a:t>
            </a:fld>
            <a:endParaRPr lang="en-US"/>
          </a:p>
        </p:txBody>
      </p:sp>
    </p:spTree>
    <p:extLst>
      <p:ext uri="{BB962C8B-B14F-4D97-AF65-F5344CB8AC3E}">
        <p14:creationId xmlns:p14="http://schemas.microsoft.com/office/powerpoint/2010/main" val="30905899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is a set of linear P spline basis functions</a:t>
            </a:r>
          </a:p>
        </p:txBody>
      </p:sp>
      <p:sp>
        <p:nvSpPr>
          <p:cNvPr id="4" name="Slide Number Placeholder 3"/>
          <p:cNvSpPr>
            <a:spLocks noGrp="1"/>
          </p:cNvSpPr>
          <p:nvPr>
            <p:ph type="sldNum" sz="quarter" idx="10"/>
          </p:nvPr>
        </p:nvSpPr>
        <p:spPr/>
        <p:txBody>
          <a:bodyPr/>
          <a:lstStyle/>
          <a:p>
            <a:fld id="{585981CD-FE86-4FB7-9795-B4E7F786D805}" type="slidenum">
              <a:rPr lang="en-US" smtClean="0"/>
              <a:t>134</a:t>
            </a:fld>
            <a:endParaRPr lang="en-US"/>
          </a:p>
        </p:txBody>
      </p:sp>
    </p:spTree>
    <p:extLst>
      <p:ext uri="{BB962C8B-B14F-4D97-AF65-F5344CB8AC3E}">
        <p14:creationId xmlns:p14="http://schemas.microsoft.com/office/powerpoint/2010/main" val="12883102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are some quadratic P spline bases. I generally stick to linear or step function-based P splines, however</a:t>
            </a:r>
          </a:p>
        </p:txBody>
      </p:sp>
      <p:sp>
        <p:nvSpPr>
          <p:cNvPr id="4" name="Slide Number Placeholder 3"/>
          <p:cNvSpPr>
            <a:spLocks noGrp="1"/>
          </p:cNvSpPr>
          <p:nvPr>
            <p:ph type="sldNum" sz="quarter" idx="10"/>
          </p:nvPr>
        </p:nvSpPr>
        <p:spPr/>
        <p:txBody>
          <a:bodyPr/>
          <a:lstStyle/>
          <a:p>
            <a:fld id="{585981CD-FE86-4FB7-9795-B4E7F786D805}" type="slidenum">
              <a:rPr lang="en-US" smtClean="0"/>
              <a:t>135</a:t>
            </a:fld>
            <a:endParaRPr lang="en-US"/>
          </a:p>
        </p:txBody>
      </p:sp>
    </p:spTree>
    <p:extLst>
      <p:ext uri="{BB962C8B-B14F-4D97-AF65-F5344CB8AC3E}">
        <p14:creationId xmlns:p14="http://schemas.microsoft.com/office/powerpoint/2010/main" val="26126363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 splines are structured differently from B Splines. There is a fixed effect slope and intercept and quadratic term, and corresponding random effects for each.</a:t>
            </a:r>
          </a:p>
          <a:p>
            <a:r>
              <a:rPr lang="en-US" dirty="0"/>
              <a:t>The basis functions share a common variance component. </a:t>
            </a:r>
          </a:p>
        </p:txBody>
      </p:sp>
      <p:sp>
        <p:nvSpPr>
          <p:cNvPr id="4" name="Slide Number Placeholder 3"/>
          <p:cNvSpPr>
            <a:spLocks noGrp="1"/>
          </p:cNvSpPr>
          <p:nvPr>
            <p:ph type="sldNum" sz="quarter" idx="10"/>
          </p:nvPr>
        </p:nvSpPr>
        <p:spPr/>
        <p:txBody>
          <a:bodyPr/>
          <a:lstStyle/>
          <a:p>
            <a:fld id="{585981CD-FE86-4FB7-9795-B4E7F786D805}" type="slidenum">
              <a:rPr lang="en-US" smtClean="0"/>
              <a:t>136</a:t>
            </a:fld>
            <a:endParaRPr lang="en-US"/>
          </a:p>
        </p:txBody>
      </p:sp>
    </p:spTree>
    <p:extLst>
      <p:ext uri="{BB962C8B-B14F-4D97-AF65-F5344CB8AC3E}">
        <p14:creationId xmlns:p14="http://schemas.microsoft.com/office/powerpoint/2010/main" val="39236646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137</a:t>
            </a:fld>
            <a:endParaRPr lang="en-US"/>
          </a:p>
        </p:txBody>
      </p:sp>
    </p:spTree>
    <p:extLst>
      <p:ext uri="{BB962C8B-B14F-4D97-AF65-F5344CB8AC3E}">
        <p14:creationId xmlns:p14="http://schemas.microsoft.com/office/powerpoint/2010/main" val="36516032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138</a:t>
            </a:fld>
            <a:endParaRPr lang="en-US"/>
          </a:p>
        </p:txBody>
      </p:sp>
    </p:spTree>
    <p:extLst>
      <p:ext uri="{BB962C8B-B14F-4D97-AF65-F5344CB8AC3E}">
        <p14:creationId xmlns:p14="http://schemas.microsoft.com/office/powerpoint/2010/main" val="2843365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individual functions have random effects or BLUPs for each function. </a:t>
            </a:r>
          </a:p>
        </p:txBody>
      </p:sp>
      <p:sp>
        <p:nvSpPr>
          <p:cNvPr id="4" name="Slide Number Placeholder 3"/>
          <p:cNvSpPr>
            <a:spLocks noGrp="1"/>
          </p:cNvSpPr>
          <p:nvPr>
            <p:ph type="sldNum" sz="quarter" idx="10"/>
          </p:nvPr>
        </p:nvSpPr>
        <p:spPr/>
        <p:txBody>
          <a:bodyPr/>
          <a:lstStyle/>
          <a:p>
            <a:fld id="{585981CD-FE86-4FB7-9795-B4E7F786D805}" type="slidenum">
              <a:rPr lang="en-US" smtClean="0"/>
              <a:t>139</a:t>
            </a:fld>
            <a:endParaRPr lang="en-US"/>
          </a:p>
        </p:txBody>
      </p:sp>
    </p:spTree>
    <p:extLst>
      <p:ext uri="{BB962C8B-B14F-4D97-AF65-F5344CB8AC3E}">
        <p14:creationId xmlns:p14="http://schemas.microsoft.com/office/powerpoint/2010/main" val="5118454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Intuitively functional PCA analysis is identical to vector PCA, just replace the word “vector” with “function”</a:t>
            </a:r>
          </a:p>
          <a:p>
            <a:endParaRPr lang="en-US" dirty="0"/>
          </a:p>
          <a:p>
            <a:r>
              <a:rPr lang="en-US" dirty="0"/>
              <a:t>The notion of functional inner products replaces vector inner products</a:t>
            </a:r>
          </a:p>
          <a:p>
            <a:endParaRPr lang="en-US" dirty="0"/>
          </a:p>
          <a:p>
            <a:r>
              <a:rPr lang="en-US" dirty="0"/>
              <a:t>The first eigenfunction maximizes the amount of functional variation explained, the second one maximizes the amount of functional variation explained that is orthogonal to the first eigenfunction, and so on. </a:t>
            </a:r>
          </a:p>
          <a:p>
            <a:endParaRPr lang="en-US" dirty="0"/>
          </a:p>
          <a:p>
            <a:r>
              <a:rPr lang="en-US" dirty="0"/>
              <a:t>In practice, the eigenfunctions and their scores are estimates using a weighted SVD of the random effects, except direct functional FPCA</a:t>
            </a:r>
          </a:p>
        </p:txBody>
      </p:sp>
      <p:sp>
        <p:nvSpPr>
          <p:cNvPr id="4" name="Slide Number Placeholder 3"/>
          <p:cNvSpPr>
            <a:spLocks noGrp="1"/>
          </p:cNvSpPr>
          <p:nvPr>
            <p:ph type="sldNum" sz="quarter" idx="10"/>
          </p:nvPr>
        </p:nvSpPr>
        <p:spPr/>
        <p:txBody>
          <a:bodyPr/>
          <a:lstStyle/>
          <a:p>
            <a:fld id="{585981CD-FE86-4FB7-9795-B4E7F786D805}" type="slidenum">
              <a:rPr lang="en-US" smtClean="0"/>
              <a:t>140</a:t>
            </a:fld>
            <a:endParaRPr lang="en-US"/>
          </a:p>
        </p:txBody>
      </p:sp>
    </p:spTree>
    <p:extLst>
      <p:ext uri="{BB962C8B-B14F-4D97-AF65-F5344CB8AC3E}">
        <p14:creationId xmlns:p14="http://schemas.microsoft.com/office/powerpoint/2010/main" val="10139680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is a Ramen example where 5 FPCs have been selected. The first component explains the vast majority of the variation. The other FPC’s could just be noise components or capturing the eccentricities of individual spectra.</a:t>
            </a:r>
          </a:p>
        </p:txBody>
      </p:sp>
      <p:sp>
        <p:nvSpPr>
          <p:cNvPr id="4" name="Slide Number Placeholder 3"/>
          <p:cNvSpPr>
            <a:spLocks noGrp="1"/>
          </p:cNvSpPr>
          <p:nvPr>
            <p:ph type="sldNum" sz="quarter" idx="10"/>
          </p:nvPr>
        </p:nvSpPr>
        <p:spPr/>
        <p:txBody>
          <a:bodyPr/>
          <a:lstStyle/>
          <a:p>
            <a:fld id="{585981CD-FE86-4FB7-9795-B4E7F786D805}" type="slidenum">
              <a:rPr lang="en-US" smtClean="0"/>
              <a:t>141</a:t>
            </a:fld>
            <a:endParaRPr lang="en-US"/>
          </a:p>
        </p:txBody>
      </p:sp>
    </p:spTree>
    <p:extLst>
      <p:ext uri="{BB962C8B-B14F-4D97-AF65-F5344CB8AC3E}">
        <p14:creationId xmlns:p14="http://schemas.microsoft.com/office/powerpoint/2010/main" val="5162330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BIC recommends 5 FPCs, but do we really need them all when we look at the Actual By Predicted Plot?</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142</a:t>
            </a:fld>
            <a:endParaRPr lang="en-US"/>
          </a:p>
        </p:txBody>
      </p:sp>
    </p:spTree>
    <p:extLst>
      <p:ext uri="{BB962C8B-B14F-4D97-AF65-F5344CB8AC3E}">
        <p14:creationId xmlns:p14="http://schemas.microsoft.com/office/powerpoint/2010/main" val="2336735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Ramen spectra are another type of functional data that we have heard more interest in from JMP users recently</a:t>
            </a:r>
          </a:p>
        </p:txBody>
      </p:sp>
      <p:sp>
        <p:nvSpPr>
          <p:cNvPr id="4" name="Slide Number Placeholder 3"/>
          <p:cNvSpPr>
            <a:spLocks noGrp="1"/>
          </p:cNvSpPr>
          <p:nvPr>
            <p:ph type="sldNum" sz="quarter" idx="10"/>
          </p:nvPr>
        </p:nvSpPr>
        <p:spPr/>
        <p:txBody>
          <a:bodyPr/>
          <a:lstStyle/>
          <a:p>
            <a:fld id="{585981CD-FE86-4FB7-9795-B4E7F786D805}" type="slidenum">
              <a:rPr lang="en-US" smtClean="0"/>
              <a:t>15</a:t>
            </a:fld>
            <a:endParaRPr lang="en-US"/>
          </a:p>
        </p:txBody>
      </p:sp>
    </p:spTree>
    <p:extLst>
      <p:ext uri="{BB962C8B-B14F-4D97-AF65-F5344CB8AC3E}">
        <p14:creationId xmlns:p14="http://schemas.microsoft.com/office/powerpoint/2010/main" val="19502657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actual by predicted plot doesn’t change much – in particular there are no new patterns introduced. We probably don’t need the extra shape components</a:t>
            </a:r>
          </a:p>
        </p:txBody>
      </p:sp>
      <p:sp>
        <p:nvSpPr>
          <p:cNvPr id="4" name="Slide Number Placeholder 3"/>
          <p:cNvSpPr>
            <a:spLocks noGrp="1"/>
          </p:cNvSpPr>
          <p:nvPr>
            <p:ph type="sldNum" sz="quarter" idx="10"/>
          </p:nvPr>
        </p:nvSpPr>
        <p:spPr/>
        <p:txBody>
          <a:bodyPr/>
          <a:lstStyle/>
          <a:p>
            <a:fld id="{585981CD-FE86-4FB7-9795-B4E7F786D805}" type="slidenum">
              <a:rPr lang="en-US" smtClean="0"/>
              <a:t>143</a:t>
            </a:fld>
            <a:endParaRPr lang="en-US"/>
          </a:p>
        </p:txBody>
      </p:sp>
    </p:spTree>
    <p:extLst>
      <p:ext uri="{BB962C8B-B14F-4D97-AF65-F5344CB8AC3E}">
        <p14:creationId xmlns:p14="http://schemas.microsoft.com/office/powerpoint/2010/main" val="19014523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Direct Functional PCA operates in reverse to the other methods. The other methods smooth first and then rotate to find eigenfunctions.</a:t>
            </a:r>
          </a:p>
          <a:p>
            <a:endParaRPr lang="en-US" dirty="0"/>
          </a:p>
          <a:p>
            <a:r>
              <a:rPr lang="en-US" dirty="0"/>
              <a:t>Direct Functional PCA obtains discrete estimates of the eigenfunctions via an SVD of the data, and then the eigenfunctions are interpolated. </a:t>
            </a:r>
          </a:p>
        </p:txBody>
      </p:sp>
      <p:sp>
        <p:nvSpPr>
          <p:cNvPr id="4" name="Slide Number Placeholder 3"/>
          <p:cNvSpPr>
            <a:spLocks noGrp="1"/>
          </p:cNvSpPr>
          <p:nvPr>
            <p:ph type="sldNum" sz="quarter" idx="10"/>
          </p:nvPr>
        </p:nvSpPr>
        <p:spPr/>
        <p:txBody>
          <a:bodyPr/>
          <a:lstStyle/>
          <a:p>
            <a:fld id="{585981CD-FE86-4FB7-9795-B4E7F786D805}" type="slidenum">
              <a:rPr lang="en-US" smtClean="0"/>
              <a:t>144</a:t>
            </a:fld>
            <a:endParaRPr lang="en-US"/>
          </a:p>
        </p:txBody>
      </p:sp>
    </p:spTree>
    <p:extLst>
      <p:ext uri="{BB962C8B-B14F-4D97-AF65-F5344CB8AC3E}">
        <p14:creationId xmlns:p14="http://schemas.microsoft.com/office/powerpoint/2010/main" val="2458972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Direct Functional PCA operates in reverse to the other methods. The other methods smooth first and then rotate to find eigenfunctions.</a:t>
            </a:r>
          </a:p>
          <a:p>
            <a:endParaRPr lang="en-US" dirty="0"/>
          </a:p>
          <a:p>
            <a:r>
              <a:rPr lang="en-US" dirty="0"/>
              <a:t>Direct Functional PCA obtains discrete estimates of the eigenfunctions via an SVD of the data, and then the eigenfunctions are interpolated.</a:t>
            </a:r>
          </a:p>
        </p:txBody>
      </p:sp>
      <p:sp>
        <p:nvSpPr>
          <p:cNvPr id="4" name="Slide Number Placeholder 3"/>
          <p:cNvSpPr>
            <a:spLocks noGrp="1"/>
          </p:cNvSpPr>
          <p:nvPr>
            <p:ph type="sldNum" sz="quarter" idx="10"/>
          </p:nvPr>
        </p:nvSpPr>
        <p:spPr/>
        <p:txBody>
          <a:bodyPr/>
          <a:lstStyle/>
          <a:p>
            <a:fld id="{585981CD-FE86-4FB7-9795-B4E7F786D805}" type="slidenum">
              <a:rPr lang="en-US" smtClean="0"/>
              <a:t>145</a:t>
            </a:fld>
            <a:endParaRPr lang="en-US"/>
          </a:p>
        </p:txBody>
      </p:sp>
    </p:spTree>
    <p:extLst>
      <p:ext uri="{BB962C8B-B14F-4D97-AF65-F5344CB8AC3E}">
        <p14:creationId xmlns:p14="http://schemas.microsoft.com/office/powerpoint/2010/main" val="37626817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That’s my first example for you. There are many potential applications of functional DoE analysis.</a:t>
            </a:r>
          </a:p>
        </p:txBody>
      </p:sp>
      <p:sp>
        <p:nvSpPr>
          <p:cNvPr id="4" name="Slide Number Placeholder 3"/>
          <p:cNvSpPr>
            <a:spLocks noGrp="1"/>
          </p:cNvSpPr>
          <p:nvPr>
            <p:ph type="sldNum" sz="quarter" idx="10"/>
          </p:nvPr>
        </p:nvSpPr>
        <p:spPr/>
        <p:txBody>
          <a:bodyPr/>
          <a:lstStyle/>
          <a:p>
            <a:fld id="{585981CD-FE86-4FB7-9795-B4E7F786D805}" type="slidenum">
              <a:rPr lang="en-US" smtClean="0"/>
              <a:t>146</a:t>
            </a:fld>
            <a:endParaRPr lang="en-US"/>
          </a:p>
        </p:txBody>
      </p:sp>
    </p:spTree>
    <p:extLst>
      <p:ext uri="{BB962C8B-B14F-4D97-AF65-F5344CB8AC3E}">
        <p14:creationId xmlns:p14="http://schemas.microsoft.com/office/powerpoint/2010/main" val="365801087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FDE allows us handle functional data directly as a continuous functions, using a methodology that is build to handle its special structure.  </a:t>
            </a:r>
          </a:p>
          <a:p>
            <a:r>
              <a:rPr lang="en-US" dirty="0"/>
              <a:t>This results in an approach that is a win-win </a:t>
            </a:r>
            <a:r>
              <a:rPr lang="en-US"/>
              <a:t>in that it is both </a:t>
            </a:r>
            <a:r>
              <a:rPr lang="en-US" dirty="0"/>
              <a:t>easier for the user, and leads to much more accurate models…  </a:t>
            </a:r>
          </a:p>
        </p:txBody>
      </p:sp>
      <p:sp>
        <p:nvSpPr>
          <p:cNvPr id="4" name="Slide Number Placeholder 3"/>
          <p:cNvSpPr>
            <a:spLocks noGrp="1"/>
          </p:cNvSpPr>
          <p:nvPr>
            <p:ph type="sldNum" sz="quarter" idx="10"/>
          </p:nvPr>
        </p:nvSpPr>
        <p:spPr/>
        <p:txBody>
          <a:bodyPr/>
          <a:lstStyle/>
          <a:p>
            <a:fld id="{585981CD-FE86-4FB7-9795-B4E7F786D805}" type="slidenum">
              <a:rPr lang="en-US" smtClean="0"/>
              <a:t>147</a:t>
            </a:fld>
            <a:endParaRPr lang="en-US"/>
          </a:p>
        </p:txBody>
      </p:sp>
    </p:spTree>
    <p:extLst>
      <p:ext uri="{BB962C8B-B14F-4D97-AF65-F5344CB8AC3E}">
        <p14:creationId xmlns:p14="http://schemas.microsoft.com/office/powerpoint/2010/main" val="150388116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149</a:t>
            </a:fld>
            <a:endParaRPr lang="en-US"/>
          </a:p>
        </p:txBody>
      </p:sp>
    </p:spTree>
    <p:extLst>
      <p:ext uri="{BB962C8B-B14F-4D97-AF65-F5344CB8AC3E}">
        <p14:creationId xmlns:p14="http://schemas.microsoft.com/office/powerpoint/2010/main" val="23276835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150</a:t>
            </a:fld>
            <a:endParaRPr lang="en-US"/>
          </a:p>
        </p:txBody>
      </p:sp>
    </p:spTree>
    <p:extLst>
      <p:ext uri="{BB962C8B-B14F-4D97-AF65-F5344CB8AC3E}">
        <p14:creationId xmlns:p14="http://schemas.microsoft.com/office/powerpoint/2010/main" val="374700474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151</a:t>
            </a:fld>
            <a:endParaRPr lang="en-US"/>
          </a:p>
        </p:txBody>
      </p:sp>
    </p:spTree>
    <p:extLst>
      <p:ext uri="{BB962C8B-B14F-4D97-AF65-F5344CB8AC3E}">
        <p14:creationId xmlns:p14="http://schemas.microsoft.com/office/powerpoint/2010/main" val="4876593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152</a:t>
            </a:fld>
            <a:endParaRPr lang="en-US"/>
          </a:p>
        </p:txBody>
      </p:sp>
    </p:spTree>
    <p:extLst>
      <p:ext uri="{BB962C8B-B14F-4D97-AF65-F5344CB8AC3E}">
        <p14:creationId xmlns:p14="http://schemas.microsoft.com/office/powerpoint/2010/main" val="38699174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153</a:t>
            </a:fld>
            <a:endParaRPr lang="en-US"/>
          </a:p>
        </p:txBody>
      </p:sp>
    </p:spTree>
    <p:extLst>
      <p:ext uri="{BB962C8B-B14F-4D97-AF65-F5344CB8AC3E}">
        <p14:creationId xmlns:p14="http://schemas.microsoft.com/office/powerpoint/2010/main" val="1413147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High Performance Liquid Chromatography is an essential analytical tool in pharma production.</a:t>
            </a:r>
          </a:p>
        </p:txBody>
      </p:sp>
      <p:sp>
        <p:nvSpPr>
          <p:cNvPr id="4" name="Slide Number Placeholder 3"/>
          <p:cNvSpPr>
            <a:spLocks noGrp="1"/>
          </p:cNvSpPr>
          <p:nvPr>
            <p:ph type="sldNum" sz="quarter" idx="10"/>
          </p:nvPr>
        </p:nvSpPr>
        <p:spPr/>
        <p:txBody>
          <a:bodyPr/>
          <a:lstStyle/>
          <a:p>
            <a:fld id="{585981CD-FE86-4FB7-9795-B4E7F786D805}" type="slidenum">
              <a:rPr lang="en-US" smtClean="0"/>
              <a:t>16</a:t>
            </a:fld>
            <a:endParaRPr lang="en-US"/>
          </a:p>
        </p:txBody>
      </p:sp>
    </p:spTree>
    <p:extLst>
      <p:ext uri="{BB962C8B-B14F-4D97-AF65-F5344CB8AC3E}">
        <p14:creationId xmlns:p14="http://schemas.microsoft.com/office/powerpoint/2010/main" val="572560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154</a:t>
            </a:fld>
            <a:endParaRPr lang="en-US"/>
          </a:p>
        </p:txBody>
      </p:sp>
    </p:spTree>
    <p:extLst>
      <p:ext uri="{BB962C8B-B14F-4D97-AF65-F5344CB8AC3E}">
        <p14:creationId xmlns:p14="http://schemas.microsoft.com/office/powerpoint/2010/main" val="9171946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155</a:t>
            </a:fld>
            <a:endParaRPr lang="en-US"/>
          </a:p>
        </p:txBody>
      </p:sp>
    </p:spTree>
    <p:extLst>
      <p:ext uri="{BB962C8B-B14F-4D97-AF65-F5344CB8AC3E}">
        <p14:creationId xmlns:p14="http://schemas.microsoft.com/office/powerpoint/2010/main" val="261535670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156</a:t>
            </a:fld>
            <a:endParaRPr lang="en-US"/>
          </a:p>
        </p:txBody>
      </p:sp>
    </p:spTree>
    <p:extLst>
      <p:ext uri="{BB962C8B-B14F-4D97-AF65-F5344CB8AC3E}">
        <p14:creationId xmlns:p14="http://schemas.microsoft.com/office/powerpoint/2010/main" val="27997208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157</a:t>
            </a:fld>
            <a:endParaRPr lang="en-US"/>
          </a:p>
        </p:txBody>
      </p:sp>
    </p:spTree>
    <p:extLst>
      <p:ext uri="{BB962C8B-B14F-4D97-AF65-F5344CB8AC3E}">
        <p14:creationId xmlns:p14="http://schemas.microsoft.com/office/powerpoint/2010/main" val="217841909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158</a:t>
            </a:fld>
            <a:endParaRPr lang="en-US"/>
          </a:p>
        </p:txBody>
      </p:sp>
    </p:spTree>
    <p:extLst>
      <p:ext uri="{BB962C8B-B14F-4D97-AF65-F5344CB8AC3E}">
        <p14:creationId xmlns:p14="http://schemas.microsoft.com/office/powerpoint/2010/main" val="9555634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159</a:t>
            </a:fld>
            <a:endParaRPr lang="en-US"/>
          </a:p>
        </p:txBody>
      </p:sp>
    </p:spTree>
    <p:extLst>
      <p:ext uri="{BB962C8B-B14F-4D97-AF65-F5344CB8AC3E}">
        <p14:creationId xmlns:p14="http://schemas.microsoft.com/office/powerpoint/2010/main" val="22969976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160</a:t>
            </a:fld>
            <a:endParaRPr lang="en-US"/>
          </a:p>
        </p:txBody>
      </p:sp>
    </p:spTree>
    <p:extLst>
      <p:ext uri="{BB962C8B-B14F-4D97-AF65-F5344CB8AC3E}">
        <p14:creationId xmlns:p14="http://schemas.microsoft.com/office/powerpoint/2010/main" val="33106857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161</a:t>
            </a:fld>
            <a:endParaRPr lang="en-US"/>
          </a:p>
        </p:txBody>
      </p:sp>
    </p:spTree>
    <p:extLst>
      <p:ext uri="{BB962C8B-B14F-4D97-AF65-F5344CB8AC3E}">
        <p14:creationId xmlns:p14="http://schemas.microsoft.com/office/powerpoint/2010/main" val="24227068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162</a:t>
            </a:fld>
            <a:endParaRPr lang="en-US"/>
          </a:p>
        </p:txBody>
      </p:sp>
    </p:spTree>
    <p:extLst>
      <p:ext uri="{BB962C8B-B14F-4D97-AF65-F5344CB8AC3E}">
        <p14:creationId xmlns:p14="http://schemas.microsoft.com/office/powerpoint/2010/main" val="212417680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5981CD-FE86-4FB7-9795-B4E7F786D805}" type="slidenum">
              <a:rPr lang="en-US" smtClean="0"/>
              <a:t>163</a:t>
            </a:fld>
            <a:endParaRPr lang="en-US"/>
          </a:p>
        </p:txBody>
      </p:sp>
    </p:spTree>
    <p:extLst>
      <p:ext uri="{BB962C8B-B14F-4D97-AF65-F5344CB8AC3E}">
        <p14:creationId xmlns:p14="http://schemas.microsoft.com/office/powerpoint/2010/main" val="3978317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we see chemical reaction kinetics curves of the amount of a pharmaceutical product, its starting material, and two different kinds of  impurities. This was a designed experiment run in a pharmaceutical R&amp;D department. They wanted to get as much product as early as possible, while minimizing the amount of the impurities and remaining starting material they needed to remove at a later step. The product impurity in the lower left was the most critical compound to minimize as it was the hardest to remove downstream</a:t>
            </a:r>
          </a:p>
        </p:txBody>
      </p:sp>
      <p:sp>
        <p:nvSpPr>
          <p:cNvPr id="4" name="Slide Number Placeholder 3"/>
          <p:cNvSpPr>
            <a:spLocks noGrp="1"/>
          </p:cNvSpPr>
          <p:nvPr>
            <p:ph type="sldNum" sz="quarter" idx="10"/>
          </p:nvPr>
        </p:nvSpPr>
        <p:spPr/>
        <p:txBody>
          <a:bodyPr/>
          <a:lstStyle/>
          <a:p>
            <a:fld id="{585981CD-FE86-4FB7-9795-B4E7F786D805}" type="slidenum">
              <a:rPr lang="en-US" smtClean="0"/>
              <a:t>17</a:t>
            </a:fld>
            <a:endParaRPr lang="en-US"/>
          </a:p>
        </p:txBody>
      </p:sp>
    </p:spTree>
    <p:extLst>
      <p:ext uri="{BB962C8B-B14F-4D97-AF65-F5344CB8AC3E}">
        <p14:creationId xmlns:p14="http://schemas.microsoft.com/office/powerpoint/2010/main" val="12476628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5981CD-FE86-4FB7-9795-B4E7F786D805}" type="slidenum">
              <a:rPr lang="en-US" smtClean="0"/>
              <a:t>166</a:t>
            </a:fld>
            <a:endParaRPr lang="en-US"/>
          </a:p>
        </p:txBody>
      </p:sp>
    </p:spTree>
    <p:extLst>
      <p:ext uri="{BB962C8B-B14F-4D97-AF65-F5344CB8AC3E}">
        <p14:creationId xmlns:p14="http://schemas.microsoft.com/office/powerpoint/2010/main" val="87874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we see on sensor measurements for batches of a fermentation process in drug manufacturing. These are the time profiles of Ethanol amount, temperature, tank level, and molasses feed. These were used as inputs to a machine learning model to predict a critical quality attribute</a:t>
            </a:r>
          </a:p>
        </p:txBody>
      </p:sp>
      <p:sp>
        <p:nvSpPr>
          <p:cNvPr id="4" name="Slide Number Placeholder 3"/>
          <p:cNvSpPr>
            <a:spLocks noGrp="1"/>
          </p:cNvSpPr>
          <p:nvPr>
            <p:ph type="sldNum" sz="quarter" idx="10"/>
          </p:nvPr>
        </p:nvSpPr>
        <p:spPr/>
        <p:txBody>
          <a:bodyPr/>
          <a:lstStyle/>
          <a:p>
            <a:fld id="{585981CD-FE86-4FB7-9795-B4E7F786D805}" type="slidenum">
              <a:rPr lang="en-US" smtClean="0"/>
              <a:t>18</a:t>
            </a:fld>
            <a:endParaRPr lang="en-US"/>
          </a:p>
        </p:txBody>
      </p:sp>
    </p:spTree>
    <p:extLst>
      <p:ext uri="{BB962C8B-B14F-4D97-AF65-F5344CB8AC3E}">
        <p14:creationId xmlns:p14="http://schemas.microsoft.com/office/powerpoint/2010/main" val="23445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why should you learn functional data analysis?</a:t>
            </a:r>
          </a:p>
          <a:p>
            <a:endParaRPr lang="en-US" dirty="0"/>
          </a:p>
          <a:p>
            <a:r>
              <a:rPr lang="en-US" dirty="0"/>
              <a:t>Its easy to interpret the results: Scientists and engineers are very proficient at reading curves and spectra which often have a direct meaning to them. Functional data analysis lets them see what is going on in visual terms that they naturally think in</a:t>
            </a:r>
          </a:p>
        </p:txBody>
      </p:sp>
      <p:sp>
        <p:nvSpPr>
          <p:cNvPr id="4" name="Slide Number Placeholder 3"/>
          <p:cNvSpPr>
            <a:spLocks noGrp="1"/>
          </p:cNvSpPr>
          <p:nvPr>
            <p:ph type="sldNum" sz="quarter" idx="10"/>
          </p:nvPr>
        </p:nvSpPr>
        <p:spPr/>
        <p:txBody>
          <a:bodyPr/>
          <a:lstStyle/>
          <a:p>
            <a:fld id="{585981CD-FE86-4FB7-9795-B4E7F786D805}" type="slidenum">
              <a:rPr lang="en-US" smtClean="0"/>
              <a:t>19</a:t>
            </a:fld>
            <a:endParaRPr lang="en-US"/>
          </a:p>
        </p:txBody>
      </p:sp>
    </p:spTree>
    <p:extLst>
      <p:ext uri="{BB962C8B-B14F-4D97-AF65-F5344CB8AC3E}">
        <p14:creationId xmlns:p14="http://schemas.microsoft.com/office/powerpoint/2010/main" val="1973189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get more accurate results.</a:t>
            </a:r>
          </a:p>
          <a:p>
            <a:endParaRPr lang="en-US" dirty="0"/>
          </a:p>
          <a:p>
            <a:r>
              <a:rPr lang="en-US" dirty="0"/>
              <a:t>Functional data analysis allows to get more from a resource you already have because the data are often output automatically by equipment as curves. With functional data analysis you are using the curve directly as the primary data object of interest rather than a single number that was pulled out or extracted from the curve. More efficient use of more of the data leads to more accurate results which saves time and resources.</a:t>
            </a:r>
          </a:p>
        </p:txBody>
      </p:sp>
      <p:sp>
        <p:nvSpPr>
          <p:cNvPr id="4" name="Slide Number Placeholder 3"/>
          <p:cNvSpPr>
            <a:spLocks noGrp="1"/>
          </p:cNvSpPr>
          <p:nvPr>
            <p:ph type="sldNum" sz="quarter" idx="10"/>
          </p:nvPr>
        </p:nvSpPr>
        <p:spPr/>
        <p:txBody>
          <a:bodyPr/>
          <a:lstStyle/>
          <a:p>
            <a:fld id="{585981CD-FE86-4FB7-9795-B4E7F786D805}" type="slidenum">
              <a:rPr lang="en-US" smtClean="0"/>
              <a:t>20</a:t>
            </a:fld>
            <a:endParaRPr lang="en-US"/>
          </a:p>
        </p:txBody>
      </p:sp>
    </p:spTree>
    <p:extLst>
      <p:ext uri="{BB962C8B-B14F-4D97-AF65-F5344CB8AC3E}">
        <p14:creationId xmlns:p14="http://schemas.microsoft.com/office/powerpoint/2010/main" val="2723935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Most importantly, functional data is now easy. It may sound like an advanced topic, but our goal is that functional data analysis will become an integral part of any data-oriented scientist or engineer working on product development or process improvement.</a:t>
            </a:r>
          </a:p>
          <a:p>
            <a:endParaRPr lang="en-US" dirty="0"/>
          </a:p>
          <a:p>
            <a:r>
              <a:rPr lang="en-US" dirty="0"/>
              <a:t>This means we that anyone with some experience analyzing designed experiments should be able to quickly become proficient with functional data analysis.</a:t>
            </a:r>
          </a:p>
        </p:txBody>
      </p:sp>
      <p:sp>
        <p:nvSpPr>
          <p:cNvPr id="4" name="Slide Number Placeholder 3"/>
          <p:cNvSpPr>
            <a:spLocks noGrp="1"/>
          </p:cNvSpPr>
          <p:nvPr>
            <p:ph type="sldNum" sz="quarter" idx="10"/>
          </p:nvPr>
        </p:nvSpPr>
        <p:spPr/>
        <p:txBody>
          <a:bodyPr/>
          <a:lstStyle/>
          <a:p>
            <a:fld id="{585981CD-FE86-4FB7-9795-B4E7F786D805}" type="slidenum">
              <a:rPr lang="en-US" smtClean="0"/>
              <a:t>21</a:t>
            </a:fld>
            <a:endParaRPr lang="en-US"/>
          </a:p>
        </p:txBody>
      </p:sp>
    </p:spTree>
    <p:extLst>
      <p:ext uri="{BB962C8B-B14F-4D97-AF65-F5344CB8AC3E}">
        <p14:creationId xmlns:p14="http://schemas.microsoft.com/office/powerpoint/2010/main" val="3253423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At the start of FDE we had little internal knowledge about functional data analysis. Here are the main references we learned it from. The Ramsey Silverman book is how we learned about functional principal components analysis, Ruppert Wand and Carroll was useful for building spline models using general purpose linear mixed modeling tools, and more recently the </a:t>
            </a:r>
            <a:r>
              <a:rPr lang="en-US" dirty="0" err="1"/>
              <a:t>Morettin</a:t>
            </a:r>
            <a:r>
              <a:rPr lang="en-US" dirty="0"/>
              <a:t>, </a:t>
            </a:r>
            <a:r>
              <a:rPr lang="en-US" dirty="0" err="1"/>
              <a:t>Phinhiero</a:t>
            </a:r>
            <a:r>
              <a:rPr lang="en-US" dirty="0"/>
              <a:t>, and </a:t>
            </a:r>
            <a:r>
              <a:rPr lang="en-US" dirty="0" err="1"/>
              <a:t>Vidokovic</a:t>
            </a:r>
            <a:r>
              <a:rPr lang="en-US" dirty="0"/>
              <a:t> book got us up to speed on wavelets, which are very different from the other models that had been in JMP before. </a:t>
            </a:r>
          </a:p>
          <a:p>
            <a:endParaRPr lang="en-US" dirty="0"/>
          </a:p>
          <a:p>
            <a:r>
              <a:rPr lang="en-US" dirty="0"/>
              <a:t>These books are useful for the gory details needed by developers, and can help someone that needs to understand how to teach the machinery of functional data analysis. Because our goal is to make the machinery as invisible as possible and make this powerful methodology usable by the widest possible audience, I don’t think that these technical references will really be of use to the everyday FDE user at all. However, it is important for you to know that FDE is assembled from well known, tried and true techniques that we didn’t make ourselves. We innovated a user interface that brings all these techniques together in a way that makes solving certain industrial data analysis problems more direct and seamless.</a:t>
            </a:r>
          </a:p>
          <a:p>
            <a:endParaRPr lang="en-US" dirty="0"/>
          </a:p>
          <a:p>
            <a:r>
              <a:rPr lang="en-US" dirty="0"/>
              <a:t>To this end I really need to credit Ryan Parker, who is the primary developer for FDE, as well as Clay Barker who develops the generalized regression platform and embedded it into FDE. I’d also like to thank the many SE’s that have helped FDE become the amazingly useful tool it is today, and for letting us hear directly from customers. No one every really ever came to us asking for functional data analysis. It was a process of creating a minimally viable platform, showing it to customers, and then them telling us what the real problem was they were trying to solve and then my R&amp;D team innovating more direct ways to solve them.</a:t>
            </a:r>
          </a:p>
          <a:p>
            <a:endParaRPr lang="en-US" dirty="0"/>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4</a:t>
            </a:fld>
            <a:endParaRPr lang="en-US"/>
          </a:p>
        </p:txBody>
      </p:sp>
    </p:spTree>
    <p:extLst>
      <p:ext uri="{BB962C8B-B14F-4D97-AF65-F5344CB8AC3E}">
        <p14:creationId xmlns:p14="http://schemas.microsoft.com/office/powerpoint/2010/main" val="2267737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There are two primary questions JMP customers are answering using the functional data explorer.</a:t>
            </a:r>
          </a:p>
          <a:p>
            <a:endParaRPr lang="en-US" dirty="0"/>
          </a:p>
          <a:p>
            <a:r>
              <a:rPr lang="en-US" dirty="0"/>
              <a:t>The first is about how to adjust process settings and product inputs to achieve a desired functional or spectral shape.</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22</a:t>
            </a:fld>
            <a:endParaRPr lang="en-US"/>
          </a:p>
        </p:txBody>
      </p:sp>
    </p:spTree>
    <p:extLst>
      <p:ext uri="{BB962C8B-B14F-4D97-AF65-F5344CB8AC3E}">
        <p14:creationId xmlns:p14="http://schemas.microsoft.com/office/powerpoint/2010/main" val="2680575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call this functional DoE analysis or </a:t>
            </a:r>
            <a:r>
              <a:rPr lang="en-US" dirty="0" err="1"/>
              <a:t>funDoE</a:t>
            </a:r>
            <a:r>
              <a:rPr lang="en-US" dirty="0"/>
              <a:t> for short. </a:t>
            </a:r>
          </a:p>
        </p:txBody>
      </p:sp>
      <p:sp>
        <p:nvSpPr>
          <p:cNvPr id="4" name="Slide Number Placeholder 3"/>
          <p:cNvSpPr>
            <a:spLocks noGrp="1"/>
          </p:cNvSpPr>
          <p:nvPr>
            <p:ph type="sldNum" sz="quarter" idx="10"/>
          </p:nvPr>
        </p:nvSpPr>
        <p:spPr/>
        <p:txBody>
          <a:bodyPr/>
          <a:lstStyle/>
          <a:p>
            <a:fld id="{585981CD-FE86-4FB7-9795-B4E7F786D805}" type="slidenum">
              <a:rPr lang="en-US" smtClean="0"/>
              <a:t>23</a:t>
            </a:fld>
            <a:endParaRPr lang="en-US"/>
          </a:p>
        </p:txBody>
      </p:sp>
    </p:spTree>
    <p:extLst>
      <p:ext uri="{BB962C8B-B14F-4D97-AF65-F5344CB8AC3E}">
        <p14:creationId xmlns:p14="http://schemas.microsoft.com/office/powerpoint/2010/main" val="3241726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is how can I use entire functions to predict something like yield or another critical quality attribute</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24</a:t>
            </a:fld>
            <a:endParaRPr lang="en-US"/>
          </a:p>
        </p:txBody>
      </p:sp>
    </p:spTree>
    <p:extLst>
      <p:ext uri="{BB962C8B-B14F-4D97-AF65-F5344CB8AC3E}">
        <p14:creationId xmlns:p14="http://schemas.microsoft.com/office/powerpoint/2010/main" val="2255594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call this </a:t>
            </a:r>
            <a:r>
              <a:rPr lang="en-US" dirty="0" err="1"/>
              <a:t>funML</a:t>
            </a:r>
            <a:r>
              <a:rPr lang="en-US" dirty="0"/>
              <a:t>.</a:t>
            </a:r>
          </a:p>
          <a:p>
            <a:endParaRPr lang="en-US" dirty="0"/>
          </a:p>
          <a:p>
            <a:r>
              <a:rPr lang="en-US" dirty="0"/>
              <a:t>Overall I have seen increasing use of functional data explorer in many industries. I have worked people pharma companies, biofuels, semiconductor manufacturing, automotive parts like seatbelt manufacturers, and chemical companies that make catalysts. I’ve even seen wine manufacturers trying to adjust their fermentation processes so their wine will taste the same despite the effect of climate change on their grape growing cycles.</a:t>
            </a:r>
          </a:p>
        </p:txBody>
      </p:sp>
      <p:sp>
        <p:nvSpPr>
          <p:cNvPr id="4" name="Slide Number Placeholder 3"/>
          <p:cNvSpPr>
            <a:spLocks noGrp="1"/>
          </p:cNvSpPr>
          <p:nvPr>
            <p:ph type="sldNum" sz="quarter" idx="10"/>
          </p:nvPr>
        </p:nvSpPr>
        <p:spPr/>
        <p:txBody>
          <a:bodyPr/>
          <a:lstStyle/>
          <a:p>
            <a:fld id="{585981CD-FE86-4FB7-9795-B4E7F786D805}" type="slidenum">
              <a:rPr lang="en-US" smtClean="0"/>
              <a:t>25</a:t>
            </a:fld>
            <a:endParaRPr lang="en-US"/>
          </a:p>
        </p:txBody>
      </p:sp>
    </p:spTree>
    <p:extLst>
      <p:ext uri="{BB962C8B-B14F-4D97-AF65-F5344CB8AC3E}">
        <p14:creationId xmlns:p14="http://schemas.microsoft.com/office/powerpoint/2010/main" val="3912317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critical step in functional data analysis that will be new to most people is called functional principal components analysis, also called FPCA for short. This is how we decompose the curves into shape components that describe the typical patterns we see in the curves and weights that attribute how strongly the individual curves correlate with those shape components. It is also a dimension reduction and data compression that reduces all the information in the curves into the most compact representation possible. </a:t>
            </a:r>
          </a:p>
          <a:p>
            <a:endParaRPr lang="en-US" dirty="0"/>
          </a:p>
          <a:p>
            <a:r>
              <a:rPr lang="en-US" dirty="0"/>
              <a:t>To illustrate FPCA take a look at the set of curve in the plot here. What do they have in common? How do they differ from one another? </a:t>
            </a:r>
          </a:p>
          <a:p>
            <a:endParaRPr lang="en-US" dirty="0"/>
          </a:p>
          <a:p>
            <a:r>
              <a:rPr lang="en-US" dirty="0"/>
              <a:t>What I see in common is a set of peak shapes, with one peak per curve, and the curves go to zero away from the peak. They also appear symmetric around the center of the peak </a:t>
            </a:r>
          </a:p>
          <a:p>
            <a:endParaRPr lang="en-US" dirty="0"/>
          </a:p>
          <a:p>
            <a:r>
              <a:rPr lang="en-US" dirty="0"/>
              <a:t>In terms of differences, I see variation in peak heights. There are clear horizontal shifts from left to right, and some curves appear to be narrower than others. </a:t>
            </a:r>
          </a:p>
          <a:p>
            <a:endParaRPr lang="en-US" dirty="0"/>
          </a:p>
          <a:p>
            <a:r>
              <a:rPr lang="en-US" dirty="0"/>
              <a:t>The curves are colored by area under the curve. The darkest red curves have the most area under the curve and the blue ones the least.</a:t>
            </a:r>
          </a:p>
        </p:txBody>
      </p:sp>
      <p:sp>
        <p:nvSpPr>
          <p:cNvPr id="4" name="Slide Number Placeholder 3"/>
          <p:cNvSpPr>
            <a:spLocks noGrp="1"/>
          </p:cNvSpPr>
          <p:nvPr>
            <p:ph type="sldNum" sz="quarter" idx="10"/>
          </p:nvPr>
        </p:nvSpPr>
        <p:spPr/>
        <p:txBody>
          <a:bodyPr/>
          <a:lstStyle/>
          <a:p>
            <a:fld id="{585981CD-FE86-4FB7-9795-B4E7F786D805}" type="slidenum">
              <a:rPr lang="en-US" smtClean="0"/>
              <a:t>27</a:t>
            </a:fld>
            <a:endParaRPr lang="en-US"/>
          </a:p>
        </p:txBody>
      </p:sp>
    </p:spTree>
    <p:extLst>
      <p:ext uri="{BB962C8B-B14F-4D97-AF65-F5344CB8AC3E}">
        <p14:creationId xmlns:p14="http://schemas.microsoft.com/office/powerpoint/2010/main" val="3023635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is the peak data shown in a trellis form so we see the individual shapes.</a:t>
            </a:r>
          </a:p>
        </p:txBody>
      </p:sp>
      <p:sp>
        <p:nvSpPr>
          <p:cNvPr id="4" name="Slide Number Placeholder 3"/>
          <p:cNvSpPr>
            <a:spLocks noGrp="1"/>
          </p:cNvSpPr>
          <p:nvPr>
            <p:ph type="sldNum" sz="quarter" idx="10"/>
          </p:nvPr>
        </p:nvSpPr>
        <p:spPr/>
        <p:txBody>
          <a:bodyPr/>
          <a:lstStyle/>
          <a:p>
            <a:fld id="{585981CD-FE86-4FB7-9795-B4E7F786D805}" type="slidenum">
              <a:rPr lang="en-US" smtClean="0"/>
              <a:t>28</a:t>
            </a:fld>
            <a:endParaRPr lang="en-US"/>
          </a:p>
        </p:txBody>
      </p:sp>
    </p:spTree>
    <p:extLst>
      <p:ext uri="{BB962C8B-B14F-4D97-AF65-F5344CB8AC3E}">
        <p14:creationId xmlns:p14="http://schemas.microsoft.com/office/powerpoint/2010/main" val="7805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first thing we do is find a smoothing model that converts or approximates the discrete measurements into continuous function. This also serves as a de-noising step.</a:t>
            </a:r>
          </a:p>
        </p:txBody>
      </p:sp>
      <p:sp>
        <p:nvSpPr>
          <p:cNvPr id="4" name="Slide Number Placeholder 3"/>
          <p:cNvSpPr>
            <a:spLocks noGrp="1"/>
          </p:cNvSpPr>
          <p:nvPr>
            <p:ph type="sldNum" sz="quarter" idx="10"/>
          </p:nvPr>
        </p:nvSpPr>
        <p:spPr/>
        <p:txBody>
          <a:bodyPr/>
          <a:lstStyle/>
          <a:p>
            <a:fld id="{585981CD-FE86-4FB7-9795-B4E7F786D805}" type="slidenum">
              <a:rPr lang="en-US" smtClean="0"/>
              <a:t>29</a:t>
            </a:fld>
            <a:endParaRPr lang="en-US"/>
          </a:p>
        </p:txBody>
      </p:sp>
    </p:spTree>
    <p:extLst>
      <p:ext uri="{BB962C8B-B14F-4D97-AF65-F5344CB8AC3E}">
        <p14:creationId xmlns:p14="http://schemas.microsoft.com/office/powerpoint/2010/main" val="3719724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Immediately afterward JMP Pro decomposes the signals into the dominant characteristic shapes it found in the data. In mathematical language these shapes are called eigenfunctions, but a better and more approachable name would be to call them shape components. </a:t>
            </a:r>
          </a:p>
          <a:p>
            <a:endParaRPr lang="en-US" dirty="0"/>
          </a:p>
          <a:p>
            <a:r>
              <a:rPr lang="en-US" dirty="0"/>
              <a:t>Here we see that JMP found that there is a peaked mean function and three “shape components” that explain 97% of the variation in the data.   </a:t>
            </a:r>
          </a:p>
        </p:txBody>
      </p:sp>
      <p:sp>
        <p:nvSpPr>
          <p:cNvPr id="4" name="Slide Number Placeholder 3"/>
          <p:cNvSpPr>
            <a:spLocks noGrp="1"/>
          </p:cNvSpPr>
          <p:nvPr>
            <p:ph type="sldNum" sz="quarter" idx="10"/>
          </p:nvPr>
        </p:nvSpPr>
        <p:spPr/>
        <p:txBody>
          <a:bodyPr/>
          <a:lstStyle/>
          <a:p>
            <a:fld id="{585981CD-FE86-4FB7-9795-B4E7F786D805}" type="slidenum">
              <a:rPr lang="en-US" smtClean="0"/>
              <a:t>30</a:t>
            </a:fld>
            <a:endParaRPr lang="en-US"/>
          </a:p>
        </p:txBody>
      </p:sp>
    </p:spTree>
    <p:extLst>
      <p:ext uri="{BB962C8B-B14F-4D97-AF65-F5344CB8AC3E}">
        <p14:creationId xmlns:p14="http://schemas.microsoft.com/office/powerpoint/2010/main" val="3961831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 have labeled the components Peak height, shift, and width. It is very useful for understanding functional data to think about what the shape components say about variability in the data.</a:t>
            </a:r>
          </a:p>
          <a:p>
            <a:endParaRPr lang="en-US" dirty="0"/>
          </a:p>
          <a:p>
            <a:r>
              <a:rPr lang="en-US" dirty="0"/>
              <a:t>It is important to remember that these three “shape components” were determined from the data. Every dataset has its own shape components that reflect the characteristics of that data. I carefully simulated this data to have very clean and interpretable shape components. </a:t>
            </a:r>
          </a:p>
        </p:txBody>
      </p:sp>
      <p:sp>
        <p:nvSpPr>
          <p:cNvPr id="4" name="Slide Number Placeholder 3"/>
          <p:cNvSpPr>
            <a:spLocks noGrp="1"/>
          </p:cNvSpPr>
          <p:nvPr>
            <p:ph type="sldNum" sz="quarter" idx="10"/>
          </p:nvPr>
        </p:nvSpPr>
        <p:spPr/>
        <p:txBody>
          <a:bodyPr/>
          <a:lstStyle/>
          <a:p>
            <a:fld id="{585981CD-FE86-4FB7-9795-B4E7F786D805}" type="slidenum">
              <a:rPr lang="en-US" smtClean="0"/>
              <a:t>31</a:t>
            </a:fld>
            <a:endParaRPr lang="en-US"/>
          </a:p>
        </p:txBody>
      </p:sp>
    </p:spTree>
    <p:extLst>
      <p:ext uri="{BB962C8B-B14F-4D97-AF65-F5344CB8AC3E}">
        <p14:creationId xmlns:p14="http://schemas.microsoft.com/office/powerpoint/2010/main" val="2310364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Each of the observed spectra is decomposed as an additive combination of the shape components, with unique weights for each individual curve. The functional PCA is kind of like reverse engineering the recipe of the curves. The mean function is the thing they all have in common, the shape components are the main ingredients, and the weights are the amounts of the ingredients in the individual curves.</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32</a:t>
            </a:fld>
            <a:endParaRPr lang="en-US"/>
          </a:p>
        </p:txBody>
      </p:sp>
    </p:spTree>
    <p:extLst>
      <p:ext uri="{BB962C8B-B14F-4D97-AF65-F5344CB8AC3E}">
        <p14:creationId xmlns:p14="http://schemas.microsoft.com/office/powerpoint/2010/main" val="318383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approach to data analysis that I’ll be showing is probably new to you. There are no products that do what JMP Pro does with curve or spectral data with the way it connects it to </a:t>
            </a:r>
            <a:r>
              <a:rPr lang="en-US" dirty="0" err="1"/>
              <a:t>DoEs</a:t>
            </a:r>
            <a:r>
              <a:rPr lang="en-US" dirty="0"/>
              <a:t> and machine learning models. We have several patents already in place with regard to our unique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called functional data analysis, and is very useful whenever your data arise as a set coordinates or measurements. The word “functional” is a generic term that captures of many kinds of spectral and time series data. Time and wavelength are the most common examples X variables, but there are many different kinds of functional data out there. Throughout I will be using words like function, curve, and spectra interchangeably.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see here is a plot of some functional data, the home price index in New Jersey from 1990 to 2021. Like nearly all functional data this data didn’t come to us as a smooth curve like we see here</a:t>
            </a:r>
          </a:p>
        </p:txBody>
      </p:sp>
      <p:sp>
        <p:nvSpPr>
          <p:cNvPr id="4" name="Slide Number Placeholder 3"/>
          <p:cNvSpPr>
            <a:spLocks noGrp="1"/>
          </p:cNvSpPr>
          <p:nvPr>
            <p:ph type="sldNum" sz="quarter" idx="10"/>
          </p:nvPr>
        </p:nvSpPr>
        <p:spPr/>
        <p:txBody>
          <a:bodyPr/>
          <a:lstStyle/>
          <a:p>
            <a:fld id="{585981CD-FE86-4FB7-9795-B4E7F786D805}" type="slidenum">
              <a:rPr lang="en-US" smtClean="0"/>
              <a:t>5</a:t>
            </a:fld>
            <a:endParaRPr lang="en-US"/>
          </a:p>
        </p:txBody>
      </p:sp>
    </p:spTree>
    <p:extLst>
      <p:ext uri="{BB962C8B-B14F-4D97-AF65-F5344CB8AC3E}">
        <p14:creationId xmlns:p14="http://schemas.microsoft.com/office/powerpoint/2010/main" val="2942675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What we see here is a JMP profiler where the predicted curve is on the left in yellow, and the three weights are to the right.</a:t>
            </a:r>
          </a:p>
          <a:p>
            <a:endParaRPr lang="en-US" sz="1200" dirty="0"/>
          </a:p>
          <a:p>
            <a:r>
              <a:rPr lang="en-US" sz="1200" dirty="0"/>
              <a:t>If all the weights are zero, the curve is just equal to the overall mean curve. If we vary the weights, we see how that affects the shape of the curve</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33</a:t>
            </a:fld>
            <a:endParaRPr lang="en-US"/>
          </a:p>
        </p:txBody>
      </p:sp>
    </p:spTree>
    <p:extLst>
      <p:ext uri="{BB962C8B-B14F-4D97-AF65-F5344CB8AC3E}">
        <p14:creationId xmlns:p14="http://schemas.microsoft.com/office/powerpoint/2010/main" val="818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Adjusting the 1</a:t>
            </a:r>
            <a:r>
              <a:rPr lang="en-US" sz="1200" baseline="30000" dirty="0"/>
              <a:t>st</a:t>
            </a:r>
            <a:r>
              <a:rPr lang="en-US" sz="1200" dirty="0"/>
              <a:t> weight adjusts the peak height, specifically the amount of the peak height shape component</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34</a:t>
            </a:fld>
            <a:endParaRPr lang="en-US"/>
          </a:p>
        </p:txBody>
      </p:sp>
    </p:spTree>
    <p:extLst>
      <p:ext uri="{BB962C8B-B14F-4D97-AF65-F5344CB8AC3E}">
        <p14:creationId xmlns:p14="http://schemas.microsoft.com/office/powerpoint/2010/main" val="4129802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Adjusting the 2</a:t>
            </a:r>
            <a:r>
              <a:rPr lang="en-US" sz="1200" baseline="30000" dirty="0"/>
              <a:t>nd</a:t>
            </a:r>
            <a:r>
              <a:rPr lang="en-US" sz="1200" dirty="0"/>
              <a:t> weight moves the peak from left to right by adjusting the amount of the shift component the curve has</a:t>
            </a:r>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35</a:t>
            </a:fld>
            <a:endParaRPr lang="en-US"/>
          </a:p>
        </p:txBody>
      </p:sp>
    </p:spTree>
    <p:extLst>
      <p:ext uri="{BB962C8B-B14F-4D97-AF65-F5344CB8AC3E}">
        <p14:creationId xmlns:p14="http://schemas.microsoft.com/office/powerpoint/2010/main" val="1408249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Adjusting the 3</a:t>
            </a:r>
            <a:r>
              <a:rPr lang="en-US" sz="1200" baseline="30000" dirty="0"/>
              <a:t>rd</a:t>
            </a:r>
            <a:r>
              <a:rPr lang="en-US" sz="1200" dirty="0"/>
              <a:t> weight changes the width of the peak. Higher values of this weight lead to a narrower curve.</a:t>
            </a:r>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36</a:t>
            </a:fld>
            <a:endParaRPr lang="en-US"/>
          </a:p>
        </p:txBody>
      </p:sp>
    </p:spTree>
    <p:extLst>
      <p:ext uri="{BB962C8B-B14F-4D97-AF65-F5344CB8AC3E}">
        <p14:creationId xmlns:p14="http://schemas.microsoft.com/office/powerpoint/2010/main" val="3127300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Behind the scenes, JMP has found the weight values for all the curves in the data. Here we see the weights or scores for Peak 1.</a:t>
            </a:r>
          </a:p>
          <a:p>
            <a:endParaRPr lang="en-US" sz="1200" dirty="0"/>
          </a:p>
          <a:p>
            <a:r>
              <a:rPr lang="en-US" sz="1200" dirty="0"/>
              <a:t>Which is a fairly “typical” peak in this dataset that doesn’t deviate much from the mean curve. So, it has small values of the shape component weights.</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37</a:t>
            </a:fld>
            <a:endParaRPr lang="en-US"/>
          </a:p>
        </p:txBody>
      </p:sp>
    </p:spTree>
    <p:extLst>
      <p:ext uri="{BB962C8B-B14F-4D97-AF65-F5344CB8AC3E}">
        <p14:creationId xmlns:p14="http://schemas.microsoft.com/office/powerpoint/2010/main" val="2949753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Peak 8 is a much taller peak than the average. It has a large weight for shape component 1. It also has a narrower width than the average with somewhat above average value for weight 3.</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38</a:t>
            </a:fld>
            <a:endParaRPr lang="en-US"/>
          </a:p>
        </p:txBody>
      </p:sp>
    </p:spTree>
    <p:extLst>
      <p:ext uri="{BB962C8B-B14F-4D97-AF65-F5344CB8AC3E}">
        <p14:creationId xmlns:p14="http://schemas.microsoft.com/office/powerpoint/2010/main" val="3645521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t>The way functional data analysis works is that the weights or FPC scores are extracted from the data curves or spectra. These are the most compact representation of the data in a specific mathematical sense. Here we see the weights for the first ten peaks. With these weights or “scores” we can use these scores as responses in a DoE analysis, or as features that are input to machine learning models.  </a:t>
            </a:r>
          </a:p>
          <a:p>
            <a:endParaRPr lang="en-US" sz="1200" dirty="0"/>
          </a:p>
          <a:p>
            <a:r>
              <a:rPr lang="en-US" sz="1200" dirty="0"/>
              <a:t>Modeling the weights leads to accurate and highly interpretable models. In a few moments you’ll see how Profilers in JMP automatically combine models for the weights with the component shapes so you can directly see how changing a DoE factor changes the predicted shape of a response curve.</a:t>
            </a:r>
          </a:p>
          <a:p>
            <a:endParaRPr lang="en-US" sz="1200" dirty="0"/>
          </a:p>
          <a:p>
            <a:r>
              <a:rPr lang="en-US" sz="1200" dirty="0"/>
              <a:t>The weights are just continuous data columns. You can model them just like any other data. You can export them to a separate table, fit models with them, cluster them, and combine them with other sources of data that are not functional or spectral and use them in machine learning models. Fortunately, the most important application of these weights are built right into FDE.</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39</a:t>
            </a:fld>
            <a:endParaRPr lang="en-US"/>
          </a:p>
        </p:txBody>
      </p:sp>
    </p:spTree>
    <p:extLst>
      <p:ext uri="{BB962C8B-B14F-4D97-AF65-F5344CB8AC3E}">
        <p14:creationId xmlns:p14="http://schemas.microsoft.com/office/powerpoint/2010/main" val="981642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we will see there is a standard workflow in a functional data analysis with 5 steps</a:t>
            </a:r>
          </a:p>
        </p:txBody>
      </p:sp>
      <p:sp>
        <p:nvSpPr>
          <p:cNvPr id="4" name="Slide Number Placeholder 3"/>
          <p:cNvSpPr>
            <a:spLocks noGrp="1"/>
          </p:cNvSpPr>
          <p:nvPr>
            <p:ph type="sldNum" sz="quarter" idx="10"/>
          </p:nvPr>
        </p:nvSpPr>
        <p:spPr/>
        <p:txBody>
          <a:bodyPr/>
          <a:lstStyle/>
          <a:p>
            <a:fld id="{585981CD-FE86-4FB7-9795-B4E7F786D805}" type="slidenum">
              <a:rPr lang="en-US" smtClean="0"/>
              <a:t>46</a:t>
            </a:fld>
            <a:endParaRPr lang="en-US"/>
          </a:p>
        </p:txBody>
      </p:sp>
    </p:spTree>
    <p:extLst>
      <p:ext uri="{BB962C8B-B14F-4D97-AF65-F5344CB8AC3E}">
        <p14:creationId xmlns:p14="http://schemas.microsoft.com/office/powerpoint/2010/main" val="244065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remaining steps in a </a:t>
            </a:r>
            <a:r>
              <a:rPr lang="en-US" dirty="0" err="1"/>
              <a:t>funDoE</a:t>
            </a:r>
            <a:r>
              <a:rPr lang="en-US" dirty="0"/>
              <a:t> are all done within the functional data explorer platform. </a:t>
            </a:r>
          </a:p>
        </p:txBody>
      </p:sp>
      <p:sp>
        <p:nvSpPr>
          <p:cNvPr id="4" name="Slide Number Placeholder 3"/>
          <p:cNvSpPr>
            <a:spLocks noGrp="1"/>
          </p:cNvSpPr>
          <p:nvPr>
            <p:ph type="sldNum" sz="quarter" idx="10"/>
          </p:nvPr>
        </p:nvSpPr>
        <p:spPr/>
        <p:txBody>
          <a:bodyPr/>
          <a:lstStyle/>
          <a:p>
            <a:fld id="{585981CD-FE86-4FB7-9795-B4E7F786D805}" type="slidenum">
              <a:rPr lang="en-US" smtClean="0"/>
              <a:t>47</a:t>
            </a:fld>
            <a:endParaRPr lang="en-US"/>
          </a:p>
        </p:txBody>
      </p:sp>
    </p:spTree>
    <p:extLst>
      <p:ext uri="{BB962C8B-B14F-4D97-AF65-F5344CB8AC3E}">
        <p14:creationId xmlns:p14="http://schemas.microsoft.com/office/powerpoint/2010/main" val="1000227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Once in Functional Data Explorer you have a bunch of options for cleaning up the data and getting FDE focused on the aspect of the data you are interested in.</a:t>
            </a:r>
          </a:p>
          <a:p>
            <a:endParaRPr lang="en-US" dirty="0"/>
          </a:p>
          <a:p>
            <a:r>
              <a:rPr lang="en-US" dirty="0"/>
              <a:t>A couple important ones are the Filter X option which lets you focus on a particular subset of the range of time or wavelength, the reduce option which snaps data to a grid, there are also some useful alignment options.  </a:t>
            </a:r>
          </a:p>
        </p:txBody>
      </p:sp>
      <p:sp>
        <p:nvSpPr>
          <p:cNvPr id="4" name="Slide Number Placeholder 3"/>
          <p:cNvSpPr>
            <a:spLocks noGrp="1"/>
          </p:cNvSpPr>
          <p:nvPr>
            <p:ph type="sldNum" sz="quarter" idx="10"/>
          </p:nvPr>
        </p:nvSpPr>
        <p:spPr/>
        <p:txBody>
          <a:bodyPr/>
          <a:lstStyle/>
          <a:p>
            <a:fld id="{585981CD-FE86-4FB7-9795-B4E7F786D805}" type="slidenum">
              <a:rPr lang="en-US" smtClean="0"/>
              <a:t>48</a:t>
            </a:fld>
            <a:endParaRPr lang="en-US"/>
          </a:p>
        </p:txBody>
      </p:sp>
    </p:spTree>
    <p:extLst>
      <p:ext uri="{BB962C8B-B14F-4D97-AF65-F5344CB8AC3E}">
        <p14:creationId xmlns:p14="http://schemas.microsoft.com/office/powerpoint/2010/main" val="271255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as a set of discrete index values for each year</a:t>
            </a:r>
          </a:p>
        </p:txBody>
      </p:sp>
      <p:sp>
        <p:nvSpPr>
          <p:cNvPr id="4" name="Slide Number Placeholder 3"/>
          <p:cNvSpPr>
            <a:spLocks noGrp="1"/>
          </p:cNvSpPr>
          <p:nvPr>
            <p:ph type="sldNum" sz="quarter" idx="10"/>
          </p:nvPr>
        </p:nvSpPr>
        <p:spPr/>
        <p:txBody>
          <a:bodyPr/>
          <a:lstStyle/>
          <a:p>
            <a:fld id="{585981CD-FE86-4FB7-9795-B4E7F786D805}" type="slidenum">
              <a:rPr lang="en-US" smtClean="0"/>
              <a:t>6</a:t>
            </a:fld>
            <a:endParaRPr lang="en-US"/>
          </a:p>
        </p:txBody>
      </p:sp>
    </p:spTree>
    <p:extLst>
      <p:ext uri="{BB962C8B-B14F-4D97-AF65-F5344CB8AC3E}">
        <p14:creationId xmlns:p14="http://schemas.microsoft.com/office/powerpoint/2010/main" val="2335316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Then we smooth the data. This converts the discrete data into continuous functions this is also useful as a denoising step. </a:t>
            </a:r>
          </a:p>
          <a:p>
            <a:endParaRPr lang="en-US" dirty="0"/>
          </a:p>
          <a:p>
            <a:r>
              <a:rPr lang="en-US" dirty="0"/>
              <a:t>There are a couple spline families for this, and JMP tries a lot of smoothing models and initially recommends the best one it finds among the default options. If you don’t like what you see for some reason, there are a lot of options for to customize the smoother to your data.</a:t>
            </a:r>
          </a:p>
        </p:txBody>
      </p:sp>
      <p:sp>
        <p:nvSpPr>
          <p:cNvPr id="4" name="Slide Number Placeholder 3"/>
          <p:cNvSpPr>
            <a:spLocks noGrp="1"/>
          </p:cNvSpPr>
          <p:nvPr>
            <p:ph type="sldNum" sz="quarter" idx="10"/>
          </p:nvPr>
        </p:nvSpPr>
        <p:spPr/>
        <p:txBody>
          <a:bodyPr/>
          <a:lstStyle/>
          <a:p>
            <a:fld id="{585981CD-FE86-4FB7-9795-B4E7F786D805}" type="slidenum">
              <a:rPr lang="en-US" smtClean="0"/>
              <a:t>49</a:t>
            </a:fld>
            <a:endParaRPr lang="en-US"/>
          </a:p>
        </p:txBody>
      </p:sp>
    </p:spTree>
    <p:extLst>
      <p:ext uri="{BB962C8B-B14F-4D97-AF65-F5344CB8AC3E}">
        <p14:creationId xmlns:p14="http://schemas.microsoft.com/office/powerpoint/2010/main" val="1576878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FDE automatically does the shape component analysis for you. In a DoE analysis these are treated as responses to be modeled. This part of the analysis is also automated with the ability to go back and tweak the models as needed by adding or removing the number of shape components you consider meaningful. It uses the BIC criteria to determine the number of shape components by default, but this is easy </a:t>
            </a:r>
            <a:r>
              <a:rPr lang="en-US"/>
              <a:t>to override</a:t>
            </a:r>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50</a:t>
            </a:fld>
            <a:endParaRPr lang="en-US"/>
          </a:p>
        </p:txBody>
      </p:sp>
    </p:spTree>
    <p:extLst>
      <p:ext uri="{BB962C8B-B14F-4D97-AF65-F5344CB8AC3E}">
        <p14:creationId xmlns:p14="http://schemas.microsoft.com/office/powerpoint/2010/main" val="838656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Then you can move on to the functional DoE analysis. It forms DoE models for the scores or weights using the DoE factors as inputs. Again, FDE does a lot of the modeling automatically for you, with tools you can use to dig into the models and customize them if needed. Hopefully, most of the time you can just run with the default model it has chosen. </a:t>
            </a:r>
          </a:p>
          <a:p>
            <a:endParaRPr lang="en-US" dirty="0"/>
          </a:p>
          <a:p>
            <a:r>
              <a:rPr lang="en-US" dirty="0"/>
              <a:t>The main way to interact with the model is the profiler. On the left pane we see the predicted amount of product as a function of time. You can see how adjusting the DOE factors changes the predicted curve via the profiler.  </a:t>
            </a:r>
          </a:p>
        </p:txBody>
      </p:sp>
      <p:sp>
        <p:nvSpPr>
          <p:cNvPr id="4" name="Slide Number Placeholder 3"/>
          <p:cNvSpPr>
            <a:spLocks noGrp="1"/>
          </p:cNvSpPr>
          <p:nvPr>
            <p:ph type="sldNum" sz="quarter" idx="10"/>
          </p:nvPr>
        </p:nvSpPr>
        <p:spPr/>
        <p:txBody>
          <a:bodyPr/>
          <a:lstStyle/>
          <a:p>
            <a:fld id="{585981CD-FE86-4FB7-9795-B4E7F786D805}" type="slidenum">
              <a:rPr lang="en-US" smtClean="0"/>
              <a:t>51</a:t>
            </a:fld>
            <a:endParaRPr lang="en-US"/>
          </a:p>
        </p:txBody>
      </p:sp>
    </p:spTree>
    <p:extLst>
      <p:ext uri="{BB962C8B-B14F-4D97-AF65-F5344CB8AC3E}">
        <p14:creationId xmlns:p14="http://schemas.microsoft.com/office/powerpoint/2010/main" val="3864860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profiler has connected the DoE models that predict the weights or scores to the time model based on the mean and eigen functions so you directly see how changing the factors leads to changes in the predicted curve or spectra</a:t>
            </a:r>
          </a:p>
        </p:txBody>
      </p:sp>
      <p:sp>
        <p:nvSpPr>
          <p:cNvPr id="4" name="Slide Number Placeholder 3"/>
          <p:cNvSpPr>
            <a:spLocks noGrp="1"/>
          </p:cNvSpPr>
          <p:nvPr>
            <p:ph type="sldNum" sz="quarter" idx="10"/>
          </p:nvPr>
        </p:nvSpPr>
        <p:spPr/>
        <p:txBody>
          <a:bodyPr/>
          <a:lstStyle/>
          <a:p>
            <a:fld id="{585981CD-FE86-4FB7-9795-B4E7F786D805}" type="slidenum">
              <a:rPr lang="en-US" smtClean="0"/>
              <a:t>52</a:t>
            </a:fld>
            <a:endParaRPr lang="en-US"/>
          </a:p>
        </p:txBody>
      </p:sp>
    </p:spTree>
    <p:extLst>
      <p:ext uri="{BB962C8B-B14F-4D97-AF65-F5344CB8AC3E}">
        <p14:creationId xmlns:p14="http://schemas.microsoft.com/office/powerpoint/2010/main" val="3369370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pharmaceutical company was making a product that needed to be milled down to between 70 and 85 nanometers to be in specification. The milling time was a bottleneck in the production process, but staying consistently within the spec region with average particle sizes neither too large or small was even more important.</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54</a:t>
            </a:fld>
            <a:endParaRPr lang="en-US"/>
          </a:p>
        </p:txBody>
      </p:sp>
    </p:spTree>
    <p:extLst>
      <p:ext uri="{BB962C8B-B14F-4D97-AF65-F5344CB8AC3E}">
        <p14:creationId xmlns:p14="http://schemas.microsoft.com/office/powerpoint/2010/main" val="244065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optimize this production step the company did a 4 factor DOE with percentage milling beads, concentration of product (“strength”), flow rate, and temperature as factors.</a:t>
            </a:r>
          </a:p>
        </p:txBody>
      </p:sp>
      <p:sp>
        <p:nvSpPr>
          <p:cNvPr id="4" name="Slide Number Placeholder 3"/>
          <p:cNvSpPr>
            <a:spLocks noGrp="1"/>
          </p:cNvSpPr>
          <p:nvPr>
            <p:ph type="sldNum" sz="quarter" idx="5"/>
          </p:nvPr>
        </p:nvSpPr>
        <p:spPr/>
        <p:txBody>
          <a:bodyPr/>
          <a:lstStyle/>
          <a:p>
            <a:fld id="{585981CD-FE86-4FB7-9795-B4E7F786D805}" type="slidenum">
              <a:rPr lang="en-US" smtClean="0"/>
              <a:t>55</a:t>
            </a:fld>
            <a:endParaRPr lang="en-US"/>
          </a:p>
        </p:txBody>
      </p:sp>
    </p:spTree>
    <p:extLst>
      <p:ext uri="{BB962C8B-B14F-4D97-AF65-F5344CB8AC3E}">
        <p14:creationId xmlns:p14="http://schemas.microsoft.com/office/powerpoint/2010/main" val="1874701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combination of factors a technician would run a batch of through the mill over several hours, and take samples at different time points and measure the average particle size of the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curves looked like the graph you see here. The size tends to decrease steadily and then flattens out towards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ideal would be a sharp decrease to target size, before flattening in the </a:t>
            </a:r>
            <a:r>
              <a:rPr lang="en-US" dirty="0" err="1"/>
              <a:t>centre</a:t>
            </a:r>
            <a:r>
              <a:rPr lang="en-US" dirty="0"/>
              <a:t> of the specification.</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56</a:t>
            </a:fld>
            <a:endParaRPr lang="en-US"/>
          </a:p>
        </p:txBody>
      </p:sp>
    </p:spTree>
    <p:extLst>
      <p:ext uri="{BB962C8B-B14F-4D97-AF65-F5344CB8AC3E}">
        <p14:creationId xmlns:p14="http://schemas.microsoft.com/office/powerpoint/2010/main" val="2106657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57</a:t>
            </a:fld>
            <a:endParaRPr lang="en-US"/>
          </a:p>
        </p:txBody>
      </p:sp>
    </p:spTree>
    <p:extLst>
      <p:ext uri="{BB962C8B-B14F-4D97-AF65-F5344CB8AC3E}">
        <p14:creationId xmlns:p14="http://schemas.microsoft.com/office/powerpoint/2010/main" val="1995818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First we had to collect the data and get them into a JMP data table which we are looking at here. The factor setup was designed by the custom designer in JMP. Here we see the we see that there is a batch ID column, </a:t>
            </a:r>
          </a:p>
        </p:txBody>
      </p:sp>
      <p:sp>
        <p:nvSpPr>
          <p:cNvPr id="4" name="Slide Number Placeholder 3"/>
          <p:cNvSpPr>
            <a:spLocks noGrp="1"/>
          </p:cNvSpPr>
          <p:nvPr>
            <p:ph type="sldNum" sz="quarter" idx="10"/>
          </p:nvPr>
        </p:nvSpPr>
        <p:spPr/>
        <p:txBody>
          <a:bodyPr/>
          <a:lstStyle/>
          <a:p>
            <a:fld id="{585981CD-FE86-4FB7-9795-B4E7F786D805}" type="slidenum">
              <a:rPr lang="en-US" smtClean="0"/>
              <a:t>58</a:t>
            </a:fld>
            <a:endParaRPr lang="en-US"/>
          </a:p>
        </p:txBody>
      </p:sp>
    </p:spTree>
    <p:extLst>
      <p:ext uri="{BB962C8B-B14F-4D97-AF65-F5344CB8AC3E}">
        <p14:creationId xmlns:p14="http://schemas.microsoft.com/office/powerpoint/2010/main" val="27123335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functions consist of the X,Y coordinates for size measurements taken at different times. For this data the coordinates are in what we call the stacked format. JMP can also handle data where the functions go across columns.</a:t>
            </a:r>
          </a:p>
        </p:txBody>
      </p:sp>
      <p:sp>
        <p:nvSpPr>
          <p:cNvPr id="4" name="Slide Number Placeholder 3"/>
          <p:cNvSpPr>
            <a:spLocks noGrp="1"/>
          </p:cNvSpPr>
          <p:nvPr>
            <p:ph type="sldNum" sz="quarter" idx="10"/>
          </p:nvPr>
        </p:nvSpPr>
        <p:spPr/>
        <p:txBody>
          <a:bodyPr/>
          <a:lstStyle/>
          <a:p>
            <a:fld id="{585981CD-FE86-4FB7-9795-B4E7F786D805}" type="slidenum">
              <a:rPr lang="en-US" smtClean="0"/>
              <a:t>59</a:t>
            </a:fld>
            <a:endParaRPr lang="en-US"/>
          </a:p>
        </p:txBody>
      </p:sp>
    </p:spTree>
    <p:extLst>
      <p:ext uri="{BB962C8B-B14F-4D97-AF65-F5344CB8AC3E}">
        <p14:creationId xmlns:p14="http://schemas.microsoft.com/office/powerpoint/2010/main" val="426168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a functional data analysis, it isn’t typically just one point of the curve that we are interested in</a:t>
            </a:r>
          </a:p>
        </p:txBody>
      </p:sp>
      <p:sp>
        <p:nvSpPr>
          <p:cNvPr id="4" name="Slide Number Placeholder 3"/>
          <p:cNvSpPr>
            <a:spLocks noGrp="1"/>
          </p:cNvSpPr>
          <p:nvPr>
            <p:ph type="sldNum" sz="quarter" idx="10"/>
          </p:nvPr>
        </p:nvSpPr>
        <p:spPr/>
        <p:txBody>
          <a:bodyPr/>
          <a:lstStyle/>
          <a:p>
            <a:fld id="{585981CD-FE86-4FB7-9795-B4E7F786D805}" type="slidenum">
              <a:rPr lang="en-US" smtClean="0"/>
              <a:t>7</a:t>
            </a:fld>
            <a:endParaRPr lang="en-US"/>
          </a:p>
        </p:txBody>
      </p:sp>
    </p:spTree>
    <p:extLst>
      <p:ext uri="{BB962C8B-B14F-4D97-AF65-F5344CB8AC3E}">
        <p14:creationId xmlns:p14="http://schemas.microsoft.com/office/powerpoint/2010/main" val="1287521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here on the right we have the 4 DOE factors. Notice that they are constant within a batch, which greatly simplifies the analysis. The design was created by the custom designer in JMP, the samples were collected, and the factor setting table and the functional responses were merged into one table with a Join operation.</a:t>
            </a:r>
          </a:p>
        </p:txBody>
      </p:sp>
      <p:sp>
        <p:nvSpPr>
          <p:cNvPr id="4" name="Slide Number Placeholder 3"/>
          <p:cNvSpPr>
            <a:spLocks noGrp="1"/>
          </p:cNvSpPr>
          <p:nvPr>
            <p:ph type="sldNum" sz="quarter" idx="10"/>
          </p:nvPr>
        </p:nvSpPr>
        <p:spPr/>
        <p:txBody>
          <a:bodyPr/>
          <a:lstStyle/>
          <a:p>
            <a:fld id="{585981CD-FE86-4FB7-9795-B4E7F786D805}" type="slidenum">
              <a:rPr lang="en-US" smtClean="0"/>
              <a:t>60</a:t>
            </a:fld>
            <a:endParaRPr lang="en-US"/>
          </a:p>
        </p:txBody>
      </p:sp>
    </p:spTree>
    <p:extLst>
      <p:ext uri="{BB962C8B-B14F-4D97-AF65-F5344CB8AC3E}">
        <p14:creationId xmlns:p14="http://schemas.microsoft.com/office/powerpoint/2010/main" val="1222204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analyze this as a functional DOE analysis we bring up the Functional Data Explorer in JMP Pro</a:t>
            </a:r>
          </a:p>
        </p:txBody>
      </p:sp>
      <p:sp>
        <p:nvSpPr>
          <p:cNvPr id="4" name="Slide Number Placeholder 3"/>
          <p:cNvSpPr>
            <a:spLocks noGrp="1"/>
          </p:cNvSpPr>
          <p:nvPr>
            <p:ph type="sldNum" sz="quarter" idx="10"/>
          </p:nvPr>
        </p:nvSpPr>
        <p:spPr/>
        <p:txBody>
          <a:bodyPr/>
          <a:lstStyle/>
          <a:p>
            <a:fld id="{585981CD-FE86-4FB7-9795-B4E7F786D805}" type="slidenum">
              <a:rPr lang="en-US" smtClean="0"/>
              <a:t>61</a:t>
            </a:fld>
            <a:endParaRPr lang="en-US"/>
          </a:p>
        </p:txBody>
      </p:sp>
    </p:spTree>
    <p:extLst>
      <p:ext uri="{BB962C8B-B14F-4D97-AF65-F5344CB8AC3E}">
        <p14:creationId xmlns:p14="http://schemas.microsoft.com/office/powerpoint/2010/main" val="3253418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load Y as the output, Temp is the functional input</a:t>
            </a:r>
          </a:p>
        </p:txBody>
      </p:sp>
      <p:sp>
        <p:nvSpPr>
          <p:cNvPr id="4" name="Slide Number Placeholder 3"/>
          <p:cNvSpPr>
            <a:spLocks noGrp="1"/>
          </p:cNvSpPr>
          <p:nvPr>
            <p:ph type="sldNum" sz="quarter" idx="10"/>
          </p:nvPr>
        </p:nvSpPr>
        <p:spPr/>
        <p:txBody>
          <a:bodyPr/>
          <a:lstStyle/>
          <a:p>
            <a:fld id="{585981CD-FE86-4FB7-9795-B4E7F786D805}" type="slidenum">
              <a:rPr lang="en-US" smtClean="0"/>
              <a:t>62</a:t>
            </a:fld>
            <a:endParaRPr lang="en-US"/>
          </a:p>
        </p:txBody>
      </p:sp>
    </p:spTree>
    <p:extLst>
      <p:ext uri="{BB962C8B-B14F-4D97-AF65-F5344CB8AC3E}">
        <p14:creationId xmlns:p14="http://schemas.microsoft.com/office/powerpoint/2010/main" val="787382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the DOE factors are loaded as supplementary variables.</a:t>
            </a:r>
          </a:p>
        </p:txBody>
      </p:sp>
      <p:sp>
        <p:nvSpPr>
          <p:cNvPr id="4" name="Slide Number Placeholder 3"/>
          <p:cNvSpPr>
            <a:spLocks noGrp="1"/>
          </p:cNvSpPr>
          <p:nvPr>
            <p:ph type="sldNum" sz="quarter" idx="10"/>
          </p:nvPr>
        </p:nvSpPr>
        <p:spPr/>
        <p:txBody>
          <a:bodyPr/>
          <a:lstStyle/>
          <a:p>
            <a:fld id="{585981CD-FE86-4FB7-9795-B4E7F786D805}" type="slidenum">
              <a:rPr lang="en-US" smtClean="0"/>
              <a:t>63</a:t>
            </a:fld>
            <a:endParaRPr lang="en-US"/>
          </a:p>
        </p:txBody>
      </p:sp>
    </p:spTree>
    <p:extLst>
      <p:ext uri="{BB962C8B-B14F-4D97-AF65-F5344CB8AC3E}">
        <p14:creationId xmlns:p14="http://schemas.microsoft.com/office/powerpoint/2010/main" val="41980838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Once in Functional Data Explorer we see an overlay of all the size over time data as well as a trellis of the individual curves. Note that not all the functions are the same length, nor are the measurements equally spaced . FDE is robust to different data structures.</a:t>
            </a:r>
          </a:p>
          <a:p>
            <a:endParaRPr lang="en-US" dirty="0"/>
          </a:p>
          <a:p>
            <a:r>
              <a:rPr lang="en-US" dirty="0"/>
              <a:t>There are a lot of options for cleaning up the data and getting FDE focused on the aspect of the data you are interested in.</a:t>
            </a:r>
          </a:p>
          <a:p>
            <a:endParaRPr lang="en-US" dirty="0"/>
          </a:p>
          <a:p>
            <a:r>
              <a:rPr lang="en-US" dirty="0"/>
              <a:t>A couple important ones are the Filter X option which lets you focus on a particular subset of the range of time or wavelength, the reduce option which snaps data to a grid. We have a variety of x-axis alignment options and response transformations. In JMP 17 we have added a lot of specialized data cleanup tools particular to spectral analysis (stop) and analytical chemistry like multiplicative scatter corrections, baseline removal, and </a:t>
            </a:r>
            <a:r>
              <a:rPr lang="en-US" dirty="0" err="1"/>
              <a:t>savitzsky-golay</a:t>
            </a:r>
            <a:r>
              <a:rPr lang="en-US" dirty="0"/>
              <a:t> smoothers and derivative filters.</a:t>
            </a:r>
          </a:p>
          <a:p>
            <a:endParaRPr lang="en-US" dirty="0"/>
          </a:p>
          <a:p>
            <a:r>
              <a:rPr lang="en-US" dirty="0"/>
              <a:t>The milling DoE data is in good shape from the start, so we won’t need any cleanup options this time and we can move on to the smoothing step</a:t>
            </a:r>
          </a:p>
        </p:txBody>
      </p:sp>
      <p:sp>
        <p:nvSpPr>
          <p:cNvPr id="4" name="Slide Number Placeholder 3"/>
          <p:cNvSpPr>
            <a:spLocks noGrp="1"/>
          </p:cNvSpPr>
          <p:nvPr>
            <p:ph type="sldNum" sz="quarter" idx="10"/>
          </p:nvPr>
        </p:nvSpPr>
        <p:spPr/>
        <p:txBody>
          <a:bodyPr/>
          <a:lstStyle/>
          <a:p>
            <a:fld id="{585981CD-FE86-4FB7-9795-B4E7F786D805}" type="slidenum">
              <a:rPr lang="en-US" smtClean="0"/>
              <a:t>64</a:t>
            </a:fld>
            <a:endParaRPr lang="en-US"/>
          </a:p>
        </p:txBody>
      </p:sp>
    </p:spTree>
    <p:extLst>
      <p:ext uri="{BB962C8B-B14F-4D97-AF65-F5344CB8AC3E}">
        <p14:creationId xmlns:p14="http://schemas.microsoft.com/office/powerpoint/2010/main" val="27125539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a variety of different smoothing models that convert the discrete measurements into continuous functions. </a:t>
            </a:r>
          </a:p>
          <a:p>
            <a:endParaRPr lang="en-US" dirty="0"/>
          </a:p>
          <a:p>
            <a:r>
              <a:rPr lang="en-US" dirty="0"/>
              <a:t>In the past I have recommend B Splines as the place to start, but now in JMP 17 wavelets have been added. We have found that most of the time wavelets are superior in every possible way: Faster, more accurate, more automated, and easy-to-use. I am going to use them here.</a:t>
            </a:r>
          </a:p>
        </p:txBody>
      </p:sp>
      <p:sp>
        <p:nvSpPr>
          <p:cNvPr id="4" name="Slide Number Placeholder 3"/>
          <p:cNvSpPr>
            <a:spLocks noGrp="1"/>
          </p:cNvSpPr>
          <p:nvPr>
            <p:ph type="sldNum" sz="quarter" idx="10"/>
          </p:nvPr>
        </p:nvSpPr>
        <p:spPr/>
        <p:txBody>
          <a:bodyPr/>
          <a:lstStyle/>
          <a:p>
            <a:fld id="{585981CD-FE86-4FB7-9795-B4E7F786D805}" type="slidenum">
              <a:rPr lang="en-US" smtClean="0"/>
              <a:t>65</a:t>
            </a:fld>
            <a:endParaRPr lang="en-US"/>
          </a:p>
        </p:txBody>
      </p:sp>
    </p:spTree>
    <p:extLst>
      <p:ext uri="{BB962C8B-B14F-4D97-AF65-F5344CB8AC3E}">
        <p14:creationId xmlns:p14="http://schemas.microsoft.com/office/powerpoint/2010/main" val="496591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Functional data explorer fits a whole lot of different wavelet models and finds the best fitting one. We have options to change and customize the wavelet type, but I always just stick with the best one that comes up, in this case the symlet-4 wavelet basis. You don’t need to know a whole lot about wavelets to make use of them in FDE. We have tools for assessing fit, like the overlay trellis you see here. The wavelet model is right on top of the points, nearly interpolating them. </a:t>
            </a:r>
          </a:p>
        </p:txBody>
      </p:sp>
      <p:sp>
        <p:nvSpPr>
          <p:cNvPr id="4" name="Slide Number Placeholder 3"/>
          <p:cNvSpPr>
            <a:spLocks noGrp="1"/>
          </p:cNvSpPr>
          <p:nvPr>
            <p:ph type="sldNum" sz="quarter" idx="10"/>
          </p:nvPr>
        </p:nvSpPr>
        <p:spPr/>
        <p:txBody>
          <a:bodyPr/>
          <a:lstStyle/>
          <a:p>
            <a:fld id="{585981CD-FE86-4FB7-9795-B4E7F786D805}" type="slidenum">
              <a:rPr lang="en-US" smtClean="0"/>
              <a:t>66</a:t>
            </a:fld>
            <a:endParaRPr lang="en-US"/>
          </a:p>
        </p:txBody>
      </p:sp>
    </p:spTree>
    <p:extLst>
      <p:ext uri="{BB962C8B-B14F-4D97-AF65-F5344CB8AC3E}">
        <p14:creationId xmlns:p14="http://schemas.microsoft.com/office/powerpoint/2010/main" val="37756371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Automatically FDE does a functional principal components decomposition of the wavelet model fit. It has used a model selection criteria to identify the mean function and three characteristic shapes that explain variation in the functions. </a:t>
            </a:r>
          </a:p>
        </p:txBody>
      </p:sp>
      <p:sp>
        <p:nvSpPr>
          <p:cNvPr id="4" name="Slide Number Placeholder 3"/>
          <p:cNvSpPr>
            <a:spLocks noGrp="1"/>
          </p:cNvSpPr>
          <p:nvPr>
            <p:ph type="sldNum" sz="quarter" idx="10"/>
          </p:nvPr>
        </p:nvSpPr>
        <p:spPr/>
        <p:txBody>
          <a:bodyPr/>
          <a:lstStyle/>
          <a:p>
            <a:fld id="{585981CD-FE86-4FB7-9795-B4E7F786D805}" type="slidenum">
              <a:rPr lang="en-US" smtClean="0"/>
              <a:t>67</a:t>
            </a:fld>
            <a:endParaRPr lang="en-US"/>
          </a:p>
        </p:txBody>
      </p:sp>
    </p:spTree>
    <p:extLst>
      <p:ext uri="{BB962C8B-B14F-4D97-AF65-F5344CB8AC3E}">
        <p14:creationId xmlns:p14="http://schemas.microsoft.com/office/powerpoint/2010/main" val="18660495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finds an overall mean function, that is like a point-wise average of the functions across all the runs.</a:t>
            </a:r>
          </a:p>
        </p:txBody>
      </p:sp>
      <p:sp>
        <p:nvSpPr>
          <p:cNvPr id="4" name="Slide Number Placeholder 3"/>
          <p:cNvSpPr>
            <a:spLocks noGrp="1"/>
          </p:cNvSpPr>
          <p:nvPr>
            <p:ph type="sldNum" sz="quarter" idx="10"/>
          </p:nvPr>
        </p:nvSpPr>
        <p:spPr/>
        <p:txBody>
          <a:bodyPr/>
          <a:lstStyle/>
          <a:p>
            <a:fld id="{585981CD-FE86-4FB7-9795-B4E7F786D805}" type="slidenum">
              <a:rPr lang="en-US" smtClean="0"/>
              <a:t>68</a:t>
            </a:fld>
            <a:endParaRPr lang="en-US"/>
          </a:p>
        </p:txBody>
      </p:sp>
    </p:spTree>
    <p:extLst>
      <p:ext uri="{BB962C8B-B14F-4D97-AF65-F5344CB8AC3E}">
        <p14:creationId xmlns:p14="http://schemas.microsoft.com/office/powerpoint/2010/main" val="2935750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first shape function appears to be a simple level set. This explains 88% of the variation in the data. </a:t>
            </a:r>
          </a:p>
        </p:txBody>
      </p:sp>
      <p:sp>
        <p:nvSpPr>
          <p:cNvPr id="4" name="Slide Number Placeholder 3"/>
          <p:cNvSpPr>
            <a:spLocks noGrp="1"/>
          </p:cNvSpPr>
          <p:nvPr>
            <p:ph type="sldNum" sz="quarter" idx="10"/>
          </p:nvPr>
        </p:nvSpPr>
        <p:spPr/>
        <p:txBody>
          <a:bodyPr/>
          <a:lstStyle/>
          <a:p>
            <a:fld id="{585981CD-FE86-4FB7-9795-B4E7F786D805}" type="slidenum">
              <a:rPr lang="en-US" smtClean="0"/>
              <a:t>69</a:t>
            </a:fld>
            <a:endParaRPr lang="en-US"/>
          </a:p>
        </p:txBody>
      </p:sp>
    </p:spTree>
    <p:extLst>
      <p:ext uri="{BB962C8B-B14F-4D97-AF65-F5344CB8AC3E}">
        <p14:creationId xmlns:p14="http://schemas.microsoft.com/office/powerpoint/2010/main" val="361864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Or even a collection of points from a single curve</a:t>
            </a:r>
          </a:p>
        </p:txBody>
      </p:sp>
      <p:sp>
        <p:nvSpPr>
          <p:cNvPr id="4" name="Slide Number Placeholder 3"/>
          <p:cNvSpPr>
            <a:spLocks noGrp="1"/>
          </p:cNvSpPr>
          <p:nvPr>
            <p:ph type="sldNum" sz="quarter" idx="10"/>
          </p:nvPr>
        </p:nvSpPr>
        <p:spPr/>
        <p:txBody>
          <a:bodyPr/>
          <a:lstStyle/>
          <a:p>
            <a:fld id="{585981CD-FE86-4FB7-9795-B4E7F786D805}" type="slidenum">
              <a:rPr lang="en-US" smtClean="0"/>
              <a:t>8</a:t>
            </a:fld>
            <a:endParaRPr lang="en-US"/>
          </a:p>
        </p:txBody>
      </p:sp>
    </p:spTree>
    <p:extLst>
      <p:ext uri="{BB962C8B-B14F-4D97-AF65-F5344CB8AC3E}">
        <p14:creationId xmlns:p14="http://schemas.microsoft.com/office/powerpoint/2010/main" val="1134961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shape function relates behavior at the end of the batch and explains 11% of the variation.</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70</a:t>
            </a:fld>
            <a:endParaRPr lang="en-US"/>
          </a:p>
        </p:txBody>
      </p:sp>
    </p:spTree>
    <p:extLst>
      <p:ext uri="{BB962C8B-B14F-4D97-AF65-F5344CB8AC3E}">
        <p14:creationId xmlns:p14="http://schemas.microsoft.com/office/powerpoint/2010/main" val="2136573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third shape component looks a little like the second one in that it is a level set at the beginning, but goes in the opposite direction as the first.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71</a:t>
            </a:fld>
            <a:endParaRPr lang="en-US"/>
          </a:p>
        </p:txBody>
      </p:sp>
    </p:spTree>
    <p:extLst>
      <p:ext uri="{BB962C8B-B14F-4D97-AF65-F5344CB8AC3E}">
        <p14:creationId xmlns:p14="http://schemas.microsoft.com/office/powerpoint/2010/main" val="3252635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can interactively use actual by predicted plots at every stage of the functional DOE analysis. </a:t>
            </a:r>
          </a:p>
          <a:p>
            <a:endParaRPr lang="en-US" dirty="0"/>
          </a:p>
          <a:p>
            <a:r>
              <a:rPr lang="en-US" dirty="0"/>
              <a:t>In general we want our predictions to be close to the actual data. So, it is good if the actual by predicted plot follows a line at the 45 degree line. Three components looks pretty good but we can adjust the number of components and see how that impacts the plot. This is certainly a subjective process, but I often find that the default recommendations the platform makes are good enough.</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72</a:t>
            </a:fld>
            <a:endParaRPr lang="en-US"/>
          </a:p>
        </p:txBody>
      </p:sp>
    </p:spTree>
    <p:extLst>
      <p:ext uri="{BB962C8B-B14F-4D97-AF65-F5344CB8AC3E}">
        <p14:creationId xmlns:p14="http://schemas.microsoft.com/office/powerpoint/2010/main" val="41183056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Using the slider in the model selection plot we can go to 5 shape functions. Our actual by predicted plot doesn’t change much, suggesting that we don’t need that many components</a:t>
            </a:r>
          </a:p>
        </p:txBody>
      </p:sp>
      <p:sp>
        <p:nvSpPr>
          <p:cNvPr id="4" name="Slide Number Placeholder 3"/>
          <p:cNvSpPr>
            <a:spLocks noGrp="1"/>
          </p:cNvSpPr>
          <p:nvPr>
            <p:ph type="sldNum" sz="quarter" idx="10"/>
          </p:nvPr>
        </p:nvSpPr>
        <p:spPr/>
        <p:txBody>
          <a:bodyPr/>
          <a:lstStyle/>
          <a:p>
            <a:fld id="{585981CD-FE86-4FB7-9795-B4E7F786D805}" type="slidenum">
              <a:rPr lang="en-US" smtClean="0"/>
              <a:t>73</a:t>
            </a:fld>
            <a:endParaRPr lang="en-US"/>
          </a:p>
        </p:txBody>
      </p:sp>
    </p:spTree>
    <p:extLst>
      <p:ext uri="{BB962C8B-B14F-4D97-AF65-F5344CB8AC3E}">
        <p14:creationId xmlns:p14="http://schemas.microsoft.com/office/powerpoint/2010/main" val="36114215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4 shape components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74</a:t>
            </a:fld>
            <a:endParaRPr lang="en-US"/>
          </a:p>
        </p:txBody>
      </p:sp>
    </p:spTree>
    <p:extLst>
      <p:ext uri="{BB962C8B-B14F-4D97-AF65-F5344CB8AC3E}">
        <p14:creationId xmlns:p14="http://schemas.microsoft.com/office/powerpoint/2010/main" val="16469498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Three shape components</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75</a:t>
            </a:fld>
            <a:endParaRPr lang="en-US"/>
          </a:p>
        </p:txBody>
      </p:sp>
    </p:spTree>
    <p:extLst>
      <p:ext uri="{BB962C8B-B14F-4D97-AF65-F5344CB8AC3E}">
        <p14:creationId xmlns:p14="http://schemas.microsoft.com/office/powerpoint/2010/main" val="37866950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two shape component model looks similar to the three shape component model. It is kind of a tossup between those two models. In my experience it is hard to overfit with an extra shape component, but underfit can be a problem. So, I’ll move forward with the three component model.</a:t>
            </a:r>
          </a:p>
        </p:txBody>
      </p:sp>
      <p:sp>
        <p:nvSpPr>
          <p:cNvPr id="4" name="Slide Number Placeholder 3"/>
          <p:cNvSpPr>
            <a:spLocks noGrp="1"/>
          </p:cNvSpPr>
          <p:nvPr>
            <p:ph type="sldNum" sz="quarter" idx="10"/>
          </p:nvPr>
        </p:nvSpPr>
        <p:spPr/>
        <p:txBody>
          <a:bodyPr/>
          <a:lstStyle/>
          <a:p>
            <a:fld id="{585981CD-FE86-4FB7-9795-B4E7F786D805}" type="slidenum">
              <a:rPr lang="en-US" smtClean="0"/>
              <a:t>76</a:t>
            </a:fld>
            <a:endParaRPr lang="en-US"/>
          </a:p>
        </p:txBody>
      </p:sp>
    </p:spTree>
    <p:extLst>
      <p:ext uri="{BB962C8B-B14F-4D97-AF65-F5344CB8AC3E}">
        <p14:creationId xmlns:p14="http://schemas.microsoft.com/office/powerpoint/2010/main" val="26625987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we go down to one component we start to see things get somewhat worse.</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77</a:t>
            </a:fld>
            <a:endParaRPr lang="en-US"/>
          </a:p>
        </p:txBody>
      </p:sp>
    </p:spTree>
    <p:extLst>
      <p:ext uri="{BB962C8B-B14F-4D97-AF65-F5344CB8AC3E}">
        <p14:creationId xmlns:p14="http://schemas.microsoft.com/office/powerpoint/2010/main" val="20546650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at zero shape components is much worse. This is equivalent to only using a mean function ignoring all the batch to batch variation.</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78</a:t>
            </a:fld>
            <a:endParaRPr lang="en-US"/>
          </a:p>
        </p:txBody>
      </p:sp>
    </p:spTree>
    <p:extLst>
      <p:ext uri="{BB962C8B-B14F-4D97-AF65-F5344CB8AC3E}">
        <p14:creationId xmlns:p14="http://schemas.microsoft.com/office/powerpoint/2010/main" val="31325766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I’ll return to the default three component model and that is the one we will be working with.</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79</a:t>
            </a:fld>
            <a:endParaRPr lang="en-US"/>
          </a:p>
        </p:txBody>
      </p:sp>
    </p:spTree>
    <p:extLst>
      <p:ext uri="{BB962C8B-B14F-4D97-AF65-F5344CB8AC3E}">
        <p14:creationId xmlns:p14="http://schemas.microsoft.com/office/powerpoint/2010/main" val="2333321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generally want to understand and model the variation we see in a set of different curves, like what you see here with the annual home price indices for all 50 US states. What we would want to do is often either explain variation in the curves using other variables, or use the variation in the curves to predict something like yield or a critical quality attribute</a:t>
            </a:r>
          </a:p>
        </p:txBody>
      </p:sp>
      <p:sp>
        <p:nvSpPr>
          <p:cNvPr id="4" name="Slide Number Placeholder 3"/>
          <p:cNvSpPr>
            <a:spLocks noGrp="1"/>
          </p:cNvSpPr>
          <p:nvPr>
            <p:ph type="sldNum" sz="quarter" idx="10"/>
          </p:nvPr>
        </p:nvSpPr>
        <p:spPr/>
        <p:txBody>
          <a:bodyPr/>
          <a:lstStyle/>
          <a:p>
            <a:fld id="{585981CD-FE86-4FB7-9795-B4E7F786D805}" type="slidenum">
              <a:rPr lang="en-US" smtClean="0"/>
              <a:t>9</a:t>
            </a:fld>
            <a:endParaRPr lang="en-US"/>
          </a:p>
        </p:txBody>
      </p:sp>
    </p:spTree>
    <p:extLst>
      <p:ext uri="{BB962C8B-B14F-4D97-AF65-F5344CB8AC3E}">
        <p14:creationId xmlns:p14="http://schemas.microsoft.com/office/powerpoint/2010/main" val="2000893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functional principal components model breaks the data into two kinds of variation. The Shape functions characterize all the time variation within batches. There are also extracted functional principal component scores that characterize the batch to batch variation. </a:t>
            </a:r>
          </a:p>
          <a:p>
            <a:endParaRPr lang="en-US" dirty="0"/>
          </a:p>
          <a:p>
            <a:r>
              <a:rPr lang="en-US" dirty="0"/>
              <a:t>For example the FPC model of Batch 2887 is the underlying mean function, plus 112.3 times the first shape function, minus 8.1 times the second shape function, plus 1.0 times the third shape function. </a:t>
            </a:r>
          </a:p>
          <a:p>
            <a:endParaRPr lang="en-US" dirty="0"/>
          </a:p>
          <a:p>
            <a:r>
              <a:rPr lang="en-US" dirty="0"/>
              <a:t>These FPCs compress the batch information into the smallest number of scalar quantities possible. We can now just treat these scores as regular DOE responses and find models that predict them using the DOE factors. We call this functional DOE analysis.</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80</a:t>
            </a:fld>
            <a:endParaRPr lang="en-US"/>
          </a:p>
        </p:txBody>
      </p:sp>
    </p:spTree>
    <p:extLst>
      <p:ext uri="{BB962C8B-B14F-4D97-AF65-F5344CB8AC3E}">
        <p14:creationId xmlns:p14="http://schemas.microsoft.com/office/powerpoint/2010/main" val="34318995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is going on here is adding an additional layer to the DOE analysis. In a classical scalar response DOE we are looking for the factors and effects that explain the most variation in the response. In a functional DOE we first identify the scalars that explain the most functional variation. These are called functional principal components or FPCs. Once these have been extracted we try to identify the factors that explain the most variation in the FPCs just as in a scalar DOE. In this two stage procedure we find the factors that are explaining the most functional variation.</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81</a:t>
            </a:fld>
            <a:endParaRPr lang="en-US"/>
          </a:p>
        </p:txBody>
      </p:sp>
    </p:spTree>
    <p:extLst>
      <p:ext uri="{BB962C8B-B14F-4D97-AF65-F5344CB8AC3E}">
        <p14:creationId xmlns:p14="http://schemas.microsoft.com/office/powerpoint/2010/main" val="15323034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example what we could have done is save out the scores and the factors into a new table</a:t>
            </a:r>
          </a:p>
        </p:txBody>
      </p:sp>
      <p:sp>
        <p:nvSpPr>
          <p:cNvPr id="4" name="Slide Number Placeholder 3"/>
          <p:cNvSpPr>
            <a:spLocks noGrp="1"/>
          </p:cNvSpPr>
          <p:nvPr>
            <p:ph type="sldNum" sz="quarter" idx="10"/>
          </p:nvPr>
        </p:nvSpPr>
        <p:spPr/>
        <p:txBody>
          <a:bodyPr/>
          <a:lstStyle/>
          <a:p>
            <a:fld id="{585981CD-FE86-4FB7-9795-B4E7F786D805}" type="slidenum">
              <a:rPr lang="en-US" smtClean="0"/>
              <a:t>82</a:t>
            </a:fld>
            <a:endParaRPr lang="en-US"/>
          </a:p>
        </p:txBody>
      </p:sp>
    </p:spTree>
    <p:extLst>
      <p:ext uri="{BB962C8B-B14F-4D97-AF65-F5344CB8AC3E}">
        <p14:creationId xmlns:p14="http://schemas.microsoft.com/office/powerpoint/2010/main" val="22374535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Bring up the Fit model launch dialog</a:t>
            </a:r>
          </a:p>
        </p:txBody>
      </p:sp>
      <p:sp>
        <p:nvSpPr>
          <p:cNvPr id="4" name="Slide Number Placeholder 3"/>
          <p:cNvSpPr>
            <a:spLocks noGrp="1"/>
          </p:cNvSpPr>
          <p:nvPr>
            <p:ph type="sldNum" sz="quarter" idx="10"/>
          </p:nvPr>
        </p:nvSpPr>
        <p:spPr/>
        <p:txBody>
          <a:bodyPr/>
          <a:lstStyle/>
          <a:p>
            <a:fld id="{585981CD-FE86-4FB7-9795-B4E7F786D805}" type="slidenum">
              <a:rPr lang="en-US" smtClean="0"/>
              <a:t>83</a:t>
            </a:fld>
            <a:endParaRPr lang="en-US"/>
          </a:p>
        </p:txBody>
      </p:sp>
    </p:spTree>
    <p:extLst>
      <p:ext uri="{BB962C8B-B14F-4D97-AF65-F5344CB8AC3E}">
        <p14:creationId xmlns:p14="http://schemas.microsoft.com/office/powerpoint/2010/main" val="30275121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then model each of the FPCs one by one…</a:t>
            </a:r>
          </a:p>
        </p:txBody>
      </p:sp>
      <p:sp>
        <p:nvSpPr>
          <p:cNvPr id="4" name="Slide Number Placeholder 3"/>
          <p:cNvSpPr>
            <a:spLocks noGrp="1"/>
          </p:cNvSpPr>
          <p:nvPr>
            <p:ph type="sldNum" sz="quarter" idx="10"/>
          </p:nvPr>
        </p:nvSpPr>
        <p:spPr/>
        <p:txBody>
          <a:bodyPr/>
          <a:lstStyle/>
          <a:p>
            <a:fld id="{585981CD-FE86-4FB7-9795-B4E7F786D805}" type="slidenum">
              <a:rPr lang="en-US" smtClean="0"/>
              <a:t>84</a:t>
            </a:fld>
            <a:endParaRPr lang="en-US"/>
          </a:p>
        </p:txBody>
      </p:sp>
    </p:spTree>
    <p:extLst>
      <p:ext uri="{BB962C8B-B14F-4D97-AF65-F5344CB8AC3E}">
        <p14:creationId xmlns:p14="http://schemas.microsoft.com/office/powerpoint/2010/main" val="20160661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we don’t have to do any of that because JMP Pro makes this seamless within the functional data explorer</a:t>
            </a:r>
          </a:p>
        </p:txBody>
      </p:sp>
      <p:sp>
        <p:nvSpPr>
          <p:cNvPr id="4" name="Slide Number Placeholder 3"/>
          <p:cNvSpPr>
            <a:spLocks noGrp="1"/>
          </p:cNvSpPr>
          <p:nvPr>
            <p:ph type="sldNum" sz="quarter" idx="10"/>
          </p:nvPr>
        </p:nvSpPr>
        <p:spPr/>
        <p:txBody>
          <a:bodyPr/>
          <a:lstStyle/>
          <a:p>
            <a:fld id="{585981CD-FE86-4FB7-9795-B4E7F786D805}" type="slidenum">
              <a:rPr lang="en-US" smtClean="0"/>
              <a:t>85</a:t>
            </a:fld>
            <a:endParaRPr lang="en-US"/>
          </a:p>
        </p:txBody>
      </p:sp>
    </p:spTree>
    <p:extLst>
      <p:ext uri="{BB962C8B-B14F-4D97-AF65-F5344CB8AC3E}">
        <p14:creationId xmlns:p14="http://schemas.microsoft.com/office/powerpoint/2010/main" val="7527320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With the Functional Data Analysis option in FDE.</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86</a:t>
            </a:fld>
            <a:endParaRPr lang="en-US"/>
          </a:p>
        </p:txBody>
      </p:sp>
    </p:spTree>
    <p:extLst>
      <p:ext uri="{BB962C8B-B14F-4D97-AF65-F5344CB8AC3E}">
        <p14:creationId xmlns:p14="http://schemas.microsoft.com/office/powerpoint/2010/main" val="38636518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At this point we can go ahead and start working with the functional DOE profiler</a:t>
            </a:r>
          </a:p>
        </p:txBody>
      </p:sp>
      <p:sp>
        <p:nvSpPr>
          <p:cNvPr id="4" name="Slide Number Placeholder 3"/>
          <p:cNvSpPr>
            <a:spLocks noGrp="1"/>
          </p:cNvSpPr>
          <p:nvPr>
            <p:ph type="sldNum" sz="quarter" idx="10"/>
          </p:nvPr>
        </p:nvSpPr>
        <p:spPr/>
        <p:txBody>
          <a:bodyPr/>
          <a:lstStyle/>
          <a:p>
            <a:fld id="{585981CD-FE86-4FB7-9795-B4E7F786D805}" type="slidenum">
              <a:rPr lang="en-US" smtClean="0"/>
              <a:t>87</a:t>
            </a:fld>
            <a:endParaRPr lang="en-US"/>
          </a:p>
        </p:txBody>
      </p:sp>
    </p:spTree>
    <p:extLst>
      <p:ext uri="{BB962C8B-B14F-4D97-AF65-F5344CB8AC3E}">
        <p14:creationId xmlns:p14="http://schemas.microsoft.com/office/powerpoint/2010/main" val="11526119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Or take a look at the models for the functional principal components scores. You can change the terms in each of the model and the actual by predicted plots will update just like they did for when we were trying different numbers of shape functions to work with.</a:t>
            </a:r>
          </a:p>
        </p:txBody>
      </p:sp>
      <p:sp>
        <p:nvSpPr>
          <p:cNvPr id="4" name="Slide Number Placeholder 3"/>
          <p:cNvSpPr>
            <a:spLocks noGrp="1"/>
          </p:cNvSpPr>
          <p:nvPr>
            <p:ph type="sldNum" sz="quarter" idx="10"/>
          </p:nvPr>
        </p:nvSpPr>
        <p:spPr/>
        <p:txBody>
          <a:bodyPr/>
          <a:lstStyle/>
          <a:p>
            <a:fld id="{585981CD-FE86-4FB7-9795-B4E7F786D805}" type="slidenum">
              <a:rPr lang="en-US" smtClean="0"/>
              <a:t>88</a:t>
            </a:fld>
            <a:endParaRPr lang="en-US"/>
          </a:p>
        </p:txBody>
      </p:sp>
    </p:spTree>
    <p:extLst>
      <p:ext uri="{BB962C8B-B14F-4D97-AF65-F5344CB8AC3E}">
        <p14:creationId xmlns:p14="http://schemas.microsoft.com/office/powerpoint/2010/main" val="6359903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Although we give a lot of control over the individual steps, our goal is to make it easy and safe to go straight to the solution to </a:t>
            </a:r>
            <a:r>
              <a:rPr lang="en-US"/>
              <a:t>the problem.</a:t>
            </a:r>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89</a:t>
            </a:fld>
            <a:endParaRPr lang="en-US"/>
          </a:p>
        </p:txBody>
      </p:sp>
    </p:spTree>
    <p:extLst>
      <p:ext uri="{BB962C8B-B14F-4D97-AF65-F5344CB8AC3E}">
        <p14:creationId xmlns:p14="http://schemas.microsoft.com/office/powerpoint/2010/main" val="221136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Functional data analysis uses all the information contained in the curves </a:t>
            </a:r>
          </a:p>
        </p:txBody>
      </p:sp>
      <p:sp>
        <p:nvSpPr>
          <p:cNvPr id="4" name="Slide Number Placeholder 3"/>
          <p:cNvSpPr>
            <a:spLocks noGrp="1"/>
          </p:cNvSpPr>
          <p:nvPr>
            <p:ph type="sldNum" sz="quarter" idx="10"/>
          </p:nvPr>
        </p:nvSpPr>
        <p:spPr/>
        <p:txBody>
          <a:bodyPr/>
          <a:lstStyle/>
          <a:p>
            <a:fld id="{585981CD-FE86-4FB7-9795-B4E7F786D805}" type="slidenum">
              <a:rPr lang="en-US" smtClean="0"/>
              <a:t>10</a:t>
            </a:fld>
            <a:endParaRPr lang="en-US"/>
          </a:p>
        </p:txBody>
      </p:sp>
    </p:spTree>
    <p:extLst>
      <p:ext uri="{BB962C8B-B14F-4D97-AF65-F5344CB8AC3E}">
        <p14:creationId xmlns:p14="http://schemas.microsoft.com/office/powerpoint/2010/main" val="15773393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5981CD-FE86-4FB7-9795-B4E7F786D805}" type="slidenum">
              <a:rPr lang="en-US" smtClean="0"/>
              <a:t>90</a:t>
            </a:fld>
            <a:endParaRPr lang="en-US"/>
          </a:p>
        </p:txBody>
      </p:sp>
    </p:spTree>
    <p:extLst>
      <p:ext uri="{BB962C8B-B14F-4D97-AF65-F5344CB8AC3E}">
        <p14:creationId xmlns:p14="http://schemas.microsoft.com/office/powerpoint/2010/main" val="31914318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we solved the milling problem manually in the profiler, but what if we had a curve that represented the ideal, best-case scenario for the processing step and we want to find the factor settings that get us as close as possible to that ideal, target curve. We call this “Golden Curve” analysis and JMP Pro makes it very easy to do this.</a:t>
            </a:r>
          </a:p>
          <a:p>
            <a:pPr marL="285750" indent="-2857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585981CD-FE86-4FB7-9795-B4E7F786D805}" type="slidenum">
              <a:rPr lang="en-US" smtClean="0"/>
              <a:t>93</a:t>
            </a:fld>
            <a:endParaRPr lang="en-US"/>
          </a:p>
        </p:txBody>
      </p:sp>
    </p:spTree>
    <p:extLst>
      <p:ext uri="{BB962C8B-B14F-4D97-AF65-F5344CB8AC3E}">
        <p14:creationId xmlns:p14="http://schemas.microsoft.com/office/powerpoint/2010/main" val="23995806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first additional step in a golden curve analysis is you have a set of points that represent it to the table. Here we have labeled it “Target” and appended it at the end, but it could have been given any label and added anywhere in the data table. Notice that the DoE factors are missing, this is because we want to solve for the values of these factors that get us the curve that is closest to the target curve.</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94</a:t>
            </a:fld>
            <a:endParaRPr lang="en-US"/>
          </a:p>
        </p:txBody>
      </p:sp>
    </p:spTree>
    <p:extLst>
      <p:ext uri="{BB962C8B-B14F-4D97-AF65-F5344CB8AC3E}">
        <p14:creationId xmlns:p14="http://schemas.microsoft.com/office/powerpoint/2010/main" val="19808409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launch the platform just like the first analysis</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95</a:t>
            </a:fld>
            <a:endParaRPr lang="en-US"/>
          </a:p>
        </p:txBody>
      </p:sp>
    </p:spTree>
    <p:extLst>
      <p:ext uri="{BB962C8B-B14F-4D97-AF65-F5344CB8AC3E}">
        <p14:creationId xmlns:p14="http://schemas.microsoft.com/office/powerpoint/2010/main" val="41379898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launch the platform just like the first analysis, but once we are in the platform, this time we go to the target functions tab in the commands menu</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96</a:t>
            </a:fld>
            <a:endParaRPr lang="en-US"/>
          </a:p>
        </p:txBody>
      </p:sp>
    </p:spTree>
    <p:extLst>
      <p:ext uri="{BB962C8B-B14F-4D97-AF65-F5344CB8AC3E}">
        <p14:creationId xmlns:p14="http://schemas.microsoft.com/office/powerpoint/2010/main" val="14626349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Then we click on the “Load” button</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97</a:t>
            </a:fld>
            <a:endParaRPr lang="en-US"/>
          </a:p>
        </p:txBody>
      </p:sp>
    </p:spTree>
    <p:extLst>
      <p:ext uri="{BB962C8B-B14F-4D97-AF65-F5344CB8AC3E}">
        <p14:creationId xmlns:p14="http://schemas.microsoft.com/office/powerpoint/2010/main" val="31954261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the tell the platform which batch represents the target function</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98</a:t>
            </a:fld>
            <a:endParaRPr lang="en-US"/>
          </a:p>
        </p:txBody>
      </p:sp>
    </p:spTree>
    <p:extLst>
      <p:ext uri="{BB962C8B-B14F-4D97-AF65-F5344CB8AC3E}">
        <p14:creationId xmlns:p14="http://schemas.microsoft.com/office/powerpoint/2010/main" val="25615834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the target function has been loaded and set aside until we get to the Profiler at the end.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99</a:t>
            </a:fld>
            <a:endParaRPr lang="en-US"/>
          </a:p>
        </p:txBody>
      </p:sp>
    </p:spTree>
    <p:extLst>
      <p:ext uri="{BB962C8B-B14F-4D97-AF65-F5344CB8AC3E}">
        <p14:creationId xmlns:p14="http://schemas.microsoft.com/office/powerpoint/2010/main" val="37219594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From here the analysis proceeds exactly as before. So, I will skip the intermediary steps.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100</a:t>
            </a:fld>
            <a:endParaRPr lang="en-US"/>
          </a:p>
        </p:txBody>
      </p:sp>
    </p:spTree>
    <p:extLst>
      <p:ext uri="{BB962C8B-B14F-4D97-AF65-F5344CB8AC3E}">
        <p14:creationId xmlns:p14="http://schemas.microsoft.com/office/powerpoint/2010/main" val="9209096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When we get to the FDOE profiler, we now see three buttons.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101</a:t>
            </a:fld>
            <a:endParaRPr lang="en-US"/>
          </a:p>
        </p:txBody>
      </p:sp>
    </p:spTree>
    <p:extLst>
      <p:ext uri="{BB962C8B-B14F-4D97-AF65-F5344CB8AC3E}">
        <p14:creationId xmlns:p14="http://schemas.microsoft.com/office/powerpoint/2010/main" val="119608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modeling the curves directly, treating the curves as first class data objects in the way that JMP treats more traditional types of scalar data.</a:t>
            </a:r>
          </a:p>
          <a:p>
            <a:endParaRPr lang="en-US" dirty="0"/>
          </a:p>
          <a:p>
            <a:r>
              <a:rPr lang="en-US" dirty="0"/>
              <a:t>Now I am going to go through some examples of different kinds of curves I’ve encountered. This is to get you thinking of examples you’ve seen. Often when I say I am going to give a presentation on functional data analysis people have no idea what I am talking about in the beginning, but once people are aware of functional data they find it all over the place</a:t>
            </a:r>
          </a:p>
        </p:txBody>
      </p:sp>
      <p:sp>
        <p:nvSpPr>
          <p:cNvPr id="4" name="Slide Number Placeholder 3"/>
          <p:cNvSpPr>
            <a:spLocks noGrp="1"/>
          </p:cNvSpPr>
          <p:nvPr>
            <p:ph type="sldNum" sz="quarter" idx="10"/>
          </p:nvPr>
        </p:nvSpPr>
        <p:spPr/>
        <p:txBody>
          <a:bodyPr/>
          <a:lstStyle/>
          <a:p>
            <a:fld id="{585981CD-FE86-4FB7-9795-B4E7F786D805}" type="slidenum">
              <a:rPr lang="en-US" smtClean="0"/>
              <a:t>11</a:t>
            </a:fld>
            <a:endParaRPr lang="en-US"/>
          </a:p>
        </p:txBody>
      </p:sp>
    </p:spTree>
    <p:extLst>
      <p:ext uri="{BB962C8B-B14F-4D97-AF65-F5344CB8AC3E}">
        <p14:creationId xmlns:p14="http://schemas.microsoft.com/office/powerpoint/2010/main" val="14707296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we click Optimize Target</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102</a:t>
            </a:fld>
            <a:endParaRPr lang="en-US"/>
          </a:p>
        </p:txBody>
      </p:sp>
    </p:spTree>
    <p:extLst>
      <p:ext uri="{BB962C8B-B14F-4D97-AF65-F5344CB8AC3E}">
        <p14:creationId xmlns:p14="http://schemas.microsoft.com/office/powerpoint/2010/main" val="20139022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 takes us to the factor settings whose predicted curve is as “close as possible” in a specific mathematical sense to the target curve. Notice that the mathematical solution is in this case very close but not exactly equal to the one that we found interactively. Beads is a little lower than its upper limit, and Flow is a little above its lower limit. There is probably no practical difference between this solution and setting those factors to their bounds.</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103</a:t>
            </a:fld>
            <a:endParaRPr lang="en-US"/>
          </a:p>
        </p:txBody>
      </p:sp>
    </p:spTree>
    <p:extLst>
      <p:ext uri="{BB962C8B-B14F-4D97-AF65-F5344CB8AC3E}">
        <p14:creationId xmlns:p14="http://schemas.microsoft.com/office/powerpoint/2010/main" val="17680013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we click Show Target Profilers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104</a:t>
            </a:fld>
            <a:endParaRPr lang="en-US"/>
          </a:p>
        </p:txBody>
      </p:sp>
    </p:spTree>
    <p:extLst>
      <p:ext uri="{BB962C8B-B14F-4D97-AF65-F5344CB8AC3E}">
        <p14:creationId xmlns:p14="http://schemas.microsoft.com/office/powerpoint/2010/main" val="2604284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Then two more responses are added to the profiler.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105</a:t>
            </a:fld>
            <a:endParaRPr lang="en-US"/>
          </a:p>
        </p:txBody>
      </p:sp>
    </p:spTree>
    <p:extLst>
      <p:ext uri="{BB962C8B-B14F-4D97-AF65-F5344CB8AC3E}">
        <p14:creationId xmlns:p14="http://schemas.microsoft.com/office/powerpoint/2010/main" val="16576544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one in the middle is the pointwise difference of the predicted curve from the Target. We have already optimized the curve, so the difference is close to zero at every time point. </a:t>
            </a:r>
          </a:p>
          <a:p>
            <a:endParaRPr lang="en-US" dirty="0"/>
          </a:p>
        </p:txBody>
      </p:sp>
      <p:sp>
        <p:nvSpPr>
          <p:cNvPr id="4" name="Slide Number Placeholder 3"/>
          <p:cNvSpPr>
            <a:spLocks noGrp="1"/>
          </p:cNvSpPr>
          <p:nvPr>
            <p:ph type="sldNum" sz="quarter" idx="10"/>
          </p:nvPr>
        </p:nvSpPr>
        <p:spPr/>
        <p:txBody>
          <a:bodyPr/>
          <a:lstStyle/>
          <a:p>
            <a:fld id="{585981CD-FE86-4FB7-9795-B4E7F786D805}" type="slidenum">
              <a:rPr lang="en-US" smtClean="0"/>
              <a:t>106</a:t>
            </a:fld>
            <a:endParaRPr lang="en-US"/>
          </a:p>
        </p:txBody>
      </p:sp>
    </p:spTree>
    <p:extLst>
      <p:ext uri="{BB962C8B-B14F-4D97-AF65-F5344CB8AC3E}">
        <p14:creationId xmlns:p14="http://schemas.microsoft.com/office/powerpoint/2010/main" val="34057434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last row in the profiler is the integrated squared error of the predicted curve from the target. Time has been integrated out, so profiler trace in this pane is always constant, but this is the value that is minimized when we select Optimize Target.</a:t>
            </a:r>
          </a:p>
        </p:txBody>
      </p:sp>
      <p:sp>
        <p:nvSpPr>
          <p:cNvPr id="4" name="Slide Number Placeholder 3"/>
          <p:cNvSpPr>
            <a:spLocks noGrp="1"/>
          </p:cNvSpPr>
          <p:nvPr>
            <p:ph type="sldNum" sz="quarter" idx="10"/>
          </p:nvPr>
        </p:nvSpPr>
        <p:spPr/>
        <p:txBody>
          <a:bodyPr/>
          <a:lstStyle/>
          <a:p>
            <a:fld id="{585981CD-FE86-4FB7-9795-B4E7F786D805}" type="slidenum">
              <a:rPr lang="en-US" smtClean="0"/>
              <a:t>107</a:t>
            </a:fld>
            <a:endParaRPr lang="en-US"/>
          </a:p>
        </p:txBody>
      </p:sp>
    </p:spTree>
    <p:extLst>
      <p:ext uri="{BB962C8B-B14F-4D97-AF65-F5344CB8AC3E}">
        <p14:creationId xmlns:p14="http://schemas.microsoft.com/office/powerpoint/2010/main" val="37545185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we change the factor settings so that they are at their range limits, like in the interactive solution we found</a:t>
            </a:r>
          </a:p>
        </p:txBody>
      </p:sp>
      <p:sp>
        <p:nvSpPr>
          <p:cNvPr id="4" name="Slide Number Placeholder 3"/>
          <p:cNvSpPr>
            <a:spLocks noGrp="1"/>
          </p:cNvSpPr>
          <p:nvPr>
            <p:ph type="sldNum" sz="quarter" idx="10"/>
          </p:nvPr>
        </p:nvSpPr>
        <p:spPr/>
        <p:txBody>
          <a:bodyPr/>
          <a:lstStyle/>
          <a:p>
            <a:fld id="{585981CD-FE86-4FB7-9795-B4E7F786D805}" type="slidenum">
              <a:rPr lang="en-US" smtClean="0"/>
              <a:t>108</a:t>
            </a:fld>
            <a:endParaRPr lang="en-US"/>
          </a:p>
        </p:txBody>
      </p:sp>
    </p:spTree>
    <p:extLst>
      <p:ext uri="{BB962C8B-B14F-4D97-AF65-F5344CB8AC3E}">
        <p14:creationId xmlns:p14="http://schemas.microsoft.com/office/powerpoint/2010/main" val="4067877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see that it hadn’t changed much. In this case it was easy to find the golden curve interactively, but in more complicated situations it is convenient to have JMP just find the best curve for you.</a:t>
            </a:r>
          </a:p>
        </p:txBody>
      </p:sp>
      <p:sp>
        <p:nvSpPr>
          <p:cNvPr id="4" name="Slide Number Placeholder 3"/>
          <p:cNvSpPr>
            <a:spLocks noGrp="1"/>
          </p:cNvSpPr>
          <p:nvPr>
            <p:ph type="sldNum" sz="quarter" idx="10"/>
          </p:nvPr>
        </p:nvSpPr>
        <p:spPr/>
        <p:txBody>
          <a:bodyPr/>
          <a:lstStyle/>
          <a:p>
            <a:fld id="{585981CD-FE86-4FB7-9795-B4E7F786D805}" type="slidenum">
              <a:rPr lang="en-US" smtClean="0"/>
              <a:t>109</a:t>
            </a:fld>
            <a:endParaRPr lang="en-US"/>
          </a:p>
        </p:txBody>
      </p:sp>
    </p:spTree>
    <p:extLst>
      <p:ext uri="{BB962C8B-B14F-4D97-AF65-F5344CB8AC3E}">
        <p14:creationId xmlns:p14="http://schemas.microsoft.com/office/powerpoint/2010/main" val="23389784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data processing tab is very useful for getting the data into final shape for modeling.  There are 4 tabs in JMP 16, Cleanup, Transform, Align, and Target function. JMP 17 adds the new Spectral tab, which will have options that are specific to spectral analysis and chemical applications</a:t>
            </a:r>
          </a:p>
        </p:txBody>
      </p:sp>
      <p:sp>
        <p:nvSpPr>
          <p:cNvPr id="4" name="Slide Number Placeholder 3"/>
          <p:cNvSpPr>
            <a:spLocks noGrp="1"/>
          </p:cNvSpPr>
          <p:nvPr>
            <p:ph type="sldNum" sz="quarter" idx="10"/>
          </p:nvPr>
        </p:nvSpPr>
        <p:spPr/>
        <p:txBody>
          <a:bodyPr/>
          <a:lstStyle/>
          <a:p>
            <a:fld id="{585981CD-FE86-4FB7-9795-B4E7F786D805}" type="slidenum">
              <a:rPr lang="en-US" smtClean="0"/>
              <a:t>111</a:t>
            </a:fld>
            <a:endParaRPr lang="en-US"/>
          </a:p>
        </p:txBody>
      </p:sp>
    </p:spTree>
    <p:extLst>
      <p:ext uri="{BB962C8B-B14F-4D97-AF65-F5344CB8AC3E}">
        <p14:creationId xmlns:p14="http://schemas.microsoft.com/office/powerpoint/2010/main" val="29460455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cleanup tab allows you to remove values. Essentially this is like hiding and excluding rows, but is needed here because the row/column function data formats won’t work as expected in this platform. </a:t>
            </a:r>
          </a:p>
        </p:txBody>
      </p:sp>
      <p:sp>
        <p:nvSpPr>
          <p:cNvPr id="4" name="Slide Number Placeholder 3"/>
          <p:cNvSpPr>
            <a:spLocks noGrp="1"/>
          </p:cNvSpPr>
          <p:nvPr>
            <p:ph type="sldNum" sz="quarter" idx="10"/>
          </p:nvPr>
        </p:nvSpPr>
        <p:spPr/>
        <p:txBody>
          <a:bodyPr/>
          <a:lstStyle/>
          <a:p>
            <a:fld id="{585981CD-FE86-4FB7-9795-B4E7F786D805}" type="slidenum">
              <a:rPr lang="en-US" smtClean="0"/>
              <a:t>112</a:t>
            </a:fld>
            <a:endParaRPr lang="en-US"/>
          </a:p>
        </p:txBody>
      </p:sp>
    </p:spTree>
    <p:extLst>
      <p:ext uri="{BB962C8B-B14F-4D97-AF65-F5344CB8AC3E}">
        <p14:creationId xmlns:p14="http://schemas.microsoft.com/office/powerpoint/2010/main" val="3095524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56A89B-785A-49D2-99E3-5B8A640F9EC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1794113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56A89B-785A-49D2-99E3-5B8A640F9EC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227898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56A89B-785A-49D2-99E3-5B8A640F9EC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126571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4CED6-3738-49A8-85CA-48F04F87FF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86E74-40A1-4296-A203-1AEACBCB2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322248-34B2-4D92-8D98-1D636DC1E3FC}"/>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5" name="Footer Placeholder 4">
            <a:extLst>
              <a:ext uri="{FF2B5EF4-FFF2-40B4-BE49-F238E27FC236}">
                <a16:creationId xmlns:a16="http://schemas.microsoft.com/office/drawing/2014/main" id="{BA5B2393-25D7-40D1-B74A-8D7358832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2480B-6132-4A54-8549-18F88E6FAA47}"/>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2167069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35EC0-90AB-460B-A37A-2A1A1388A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24194D-06C4-4854-976B-325BBE2680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E99B8-55A7-4C80-B8C2-E0DC6648DE55}"/>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5" name="Footer Placeholder 4">
            <a:extLst>
              <a:ext uri="{FF2B5EF4-FFF2-40B4-BE49-F238E27FC236}">
                <a16:creationId xmlns:a16="http://schemas.microsoft.com/office/drawing/2014/main" id="{B2A4C58C-3CA1-4761-8C1E-2BA34C404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400AF0-4D37-4513-BE78-95C153BF7281}"/>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1409953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BA5C-6FAD-45A3-AB55-C6DCECCB27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8C8589-7408-4811-A8C0-C959C2EE35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4DEA75-39C4-43A1-9671-9012C304188C}"/>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5" name="Footer Placeholder 4">
            <a:extLst>
              <a:ext uri="{FF2B5EF4-FFF2-40B4-BE49-F238E27FC236}">
                <a16:creationId xmlns:a16="http://schemas.microsoft.com/office/drawing/2014/main" id="{5BD5E5EF-CFA6-4A34-A302-428115E7B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2B1CA-2100-498B-9CA4-F0482B2FF402}"/>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458904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42A5-B649-4D00-A96A-0DE1472A5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D8EDD-0AAE-4E2B-8E66-8E6E5A8EBE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3703A1-E8A4-48CA-9CDB-3D5F33994F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6852DE-0732-4921-935D-0904615CCBC0}"/>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6" name="Footer Placeholder 5">
            <a:extLst>
              <a:ext uri="{FF2B5EF4-FFF2-40B4-BE49-F238E27FC236}">
                <a16:creationId xmlns:a16="http://schemas.microsoft.com/office/drawing/2014/main" id="{669FBB11-BA4E-4026-927A-EECA398F4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1FFB4-56CE-4351-B80E-76F7A12A2657}"/>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3335717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02DD-E92D-4962-9A44-FDD82784D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537FDD-0F01-44C5-AC09-7AE08B0611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F3975-75FE-436D-A8DE-FB03ED905A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402127-8A7F-4658-AC74-9A6782A31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4FBEF-D36C-4EE8-B1E2-F13066E64B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33C2FC-ADAA-492F-860A-6A197D0018DA}"/>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8" name="Footer Placeholder 7">
            <a:extLst>
              <a:ext uri="{FF2B5EF4-FFF2-40B4-BE49-F238E27FC236}">
                <a16:creationId xmlns:a16="http://schemas.microsoft.com/office/drawing/2014/main" id="{C028D080-50E3-419E-B536-BE25543016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6B97FF-BC51-4BC6-BB51-1219CC05C7AB}"/>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3425882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636F-EFAD-4585-B7F8-F2F19AB59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0C319A-8E2B-4253-A2F0-ABA8D40E8AC2}"/>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4" name="Footer Placeholder 3">
            <a:extLst>
              <a:ext uri="{FF2B5EF4-FFF2-40B4-BE49-F238E27FC236}">
                <a16:creationId xmlns:a16="http://schemas.microsoft.com/office/drawing/2014/main" id="{1D4C79A6-40D0-465E-8D70-4773B30CB2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6B6C15-B0F8-4275-B30B-C0BFFB65E342}"/>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1155663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847CDF-06FE-4580-9C8B-39627594B3A4}"/>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3" name="Footer Placeholder 2">
            <a:extLst>
              <a:ext uri="{FF2B5EF4-FFF2-40B4-BE49-F238E27FC236}">
                <a16:creationId xmlns:a16="http://schemas.microsoft.com/office/drawing/2014/main" id="{65CDECFE-BEC6-41E7-92E3-5677801429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27B359-60EC-49D2-ABCF-30E73A9B6D9E}"/>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255402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05CB-CEA5-4A1A-B889-5158DB984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C66953-9539-471B-BB2C-E168B7D668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7A7FB1-3704-48D2-9134-4705B4712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D53CF-DF81-4896-A2F2-FF89BE148FD6}"/>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6" name="Footer Placeholder 5">
            <a:extLst>
              <a:ext uri="{FF2B5EF4-FFF2-40B4-BE49-F238E27FC236}">
                <a16:creationId xmlns:a16="http://schemas.microsoft.com/office/drawing/2014/main" id="{B6C66183-0E88-4A4D-B7C7-EF5081E47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24BAE-4B61-4B46-9BBD-D0B91FBD5C6D}"/>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4116426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56A89B-785A-49D2-99E3-5B8A640F9EC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3603993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D6472-99F5-469C-82F6-7C2217D17E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64EA-4650-403B-80A7-66ACDFB29E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D5E2ED-AAE0-47F4-9754-D392822B1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CE0AC-87E9-4729-AFFA-C33DD9C7E978}"/>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6" name="Footer Placeholder 5">
            <a:extLst>
              <a:ext uri="{FF2B5EF4-FFF2-40B4-BE49-F238E27FC236}">
                <a16:creationId xmlns:a16="http://schemas.microsoft.com/office/drawing/2014/main" id="{3710F94A-46D7-44EC-A713-97B3BE130A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9EE41-3706-4F65-AC07-9B9BF2D64EE0}"/>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1727707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134DD-7DE3-4975-BC66-175FEA3891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8CA531-D844-4253-9A07-1E6E59949F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D5D99-D95A-4CED-9C3E-A9291ABD3982}"/>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5" name="Footer Placeholder 4">
            <a:extLst>
              <a:ext uri="{FF2B5EF4-FFF2-40B4-BE49-F238E27FC236}">
                <a16:creationId xmlns:a16="http://schemas.microsoft.com/office/drawing/2014/main" id="{6C829BC6-7B14-449B-A73D-D777AC8A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D6C38-88E6-488C-9101-DF68E14D6C1D}"/>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134598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C2D35-1D6B-429C-B2BD-09797B7AFE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A2CEF-023A-482D-A384-49D8CBD26A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29038-4376-4447-9932-D0B83EA80329}"/>
              </a:ext>
            </a:extLst>
          </p:cNvPr>
          <p:cNvSpPr>
            <a:spLocks noGrp="1"/>
          </p:cNvSpPr>
          <p:nvPr>
            <p:ph type="dt" sz="half" idx="10"/>
          </p:nvPr>
        </p:nvSpPr>
        <p:spPr/>
        <p:txBody>
          <a:bodyPr/>
          <a:lstStyle/>
          <a:p>
            <a:fld id="{E383823C-3D60-46BE-8E77-566EFB081C6A}" type="datetimeFigureOut">
              <a:rPr lang="en-US" smtClean="0"/>
              <a:t>9/13/2023</a:t>
            </a:fld>
            <a:endParaRPr lang="en-US"/>
          </a:p>
        </p:txBody>
      </p:sp>
      <p:sp>
        <p:nvSpPr>
          <p:cNvPr id="5" name="Footer Placeholder 4">
            <a:extLst>
              <a:ext uri="{FF2B5EF4-FFF2-40B4-BE49-F238E27FC236}">
                <a16:creationId xmlns:a16="http://schemas.microsoft.com/office/drawing/2014/main" id="{CD5D92CA-B14B-476E-8750-C3102D2A4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83C61-FDBE-4D68-8175-BC2109BBF78C}"/>
              </a:ext>
            </a:extLst>
          </p:cNvPr>
          <p:cNvSpPr>
            <a:spLocks noGrp="1"/>
          </p:cNvSpPr>
          <p:nvPr>
            <p:ph type="sldNum" sz="quarter" idx="12"/>
          </p:nvPr>
        </p:nvSpPr>
        <p:spPr/>
        <p:txBody>
          <a:bodyPr/>
          <a:lstStyle/>
          <a:p>
            <a:fld id="{DA56D562-D0BC-48A0-BEFF-231250DF1AB1}" type="slidenum">
              <a:rPr lang="en-US" smtClean="0"/>
              <a:t>‹#›</a:t>
            </a:fld>
            <a:endParaRPr lang="en-US"/>
          </a:p>
        </p:txBody>
      </p:sp>
    </p:spTree>
    <p:extLst>
      <p:ext uri="{BB962C8B-B14F-4D97-AF65-F5344CB8AC3E}">
        <p14:creationId xmlns:p14="http://schemas.microsoft.com/office/powerpoint/2010/main" val="207283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56A89B-785A-49D2-99E3-5B8A640F9ECA}"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103486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56A89B-785A-49D2-99E3-5B8A640F9ECA}"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215038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56A89B-785A-49D2-99E3-5B8A640F9ECA}"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239806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56A89B-785A-49D2-99E3-5B8A640F9ECA}"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F662CC-F0B6-46B6-9209-1C479A910BED}" type="slidenum">
              <a:rPr lang="en-US" smtClean="0"/>
              <a:t>‹#›</a:t>
            </a:fld>
            <a:endParaRPr lang="en-US"/>
          </a:p>
        </p:txBody>
      </p:sp>
      <p:pic>
        <p:nvPicPr>
          <p:cNvPr id="6" name="Picture 5">
            <a:extLst>
              <a:ext uri="{FF2B5EF4-FFF2-40B4-BE49-F238E27FC236}">
                <a16:creationId xmlns:a16="http://schemas.microsoft.com/office/drawing/2014/main" id="{B613D8FF-8847-4A0F-B09E-95F737435E75}"/>
              </a:ext>
            </a:extLst>
          </p:cNvPr>
          <p:cNvPicPr>
            <a:picLocks noChangeAspect="1"/>
          </p:cNvPicPr>
          <p:nvPr userDrawn="1"/>
        </p:nvPicPr>
        <p:blipFill>
          <a:blip r:embed="rId2"/>
          <a:stretch>
            <a:fillRect/>
          </a:stretch>
        </p:blipFill>
        <p:spPr>
          <a:xfrm>
            <a:off x="4950324" y="6538914"/>
            <a:ext cx="1462593" cy="292937"/>
          </a:xfrm>
          <a:prstGeom prst="rect">
            <a:avLst/>
          </a:prstGeom>
        </p:spPr>
      </p:pic>
    </p:spTree>
    <p:extLst>
      <p:ext uri="{BB962C8B-B14F-4D97-AF65-F5344CB8AC3E}">
        <p14:creationId xmlns:p14="http://schemas.microsoft.com/office/powerpoint/2010/main" val="408423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6A89B-785A-49D2-99E3-5B8A640F9ECA}"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94346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56A89B-785A-49D2-99E3-5B8A640F9ECA}"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919252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56A89B-785A-49D2-99E3-5B8A640F9ECA}"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662CC-F0B6-46B6-9209-1C479A910BED}" type="slidenum">
              <a:rPr lang="en-US" smtClean="0"/>
              <a:t>‹#›</a:t>
            </a:fld>
            <a:endParaRPr lang="en-US"/>
          </a:p>
        </p:txBody>
      </p:sp>
    </p:spTree>
    <p:extLst>
      <p:ext uri="{BB962C8B-B14F-4D97-AF65-F5344CB8AC3E}">
        <p14:creationId xmlns:p14="http://schemas.microsoft.com/office/powerpoint/2010/main" val="4135565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6A89B-785A-49D2-99E3-5B8A640F9ECA}" type="datetimeFigureOut">
              <a:rPr lang="en-US" smtClean="0"/>
              <a:t>9/13/2023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662CC-F0B6-46B6-9209-1C479A910BED}" type="slidenum">
              <a:rPr lang="en-US" smtClean="0"/>
              <a:t>‹#›</a:t>
            </a:fld>
            <a:endParaRPr lang="en-US"/>
          </a:p>
        </p:txBody>
      </p:sp>
    </p:spTree>
    <p:extLst>
      <p:ext uri="{BB962C8B-B14F-4D97-AF65-F5344CB8AC3E}">
        <p14:creationId xmlns:p14="http://schemas.microsoft.com/office/powerpoint/2010/main" val="3463133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9084D-2AB8-48DC-9935-E42202E57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AE5BD9-BA8E-4DCF-B17A-71F7A1F8B6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7B318-7C8E-4A50-8FAA-8943A6E8B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3823C-3D60-46BE-8E77-566EFB081C6A}" type="datetimeFigureOut">
              <a:rPr lang="en-US" smtClean="0"/>
              <a:t>9/13/2023</a:t>
            </a:fld>
            <a:endParaRPr lang="en-US"/>
          </a:p>
        </p:txBody>
      </p:sp>
      <p:sp>
        <p:nvSpPr>
          <p:cNvPr id="5" name="Footer Placeholder 4">
            <a:extLst>
              <a:ext uri="{FF2B5EF4-FFF2-40B4-BE49-F238E27FC236}">
                <a16:creationId xmlns:a16="http://schemas.microsoft.com/office/drawing/2014/main" id="{AABCAD71-1FA8-4849-80F5-A6A26EFB3F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03951F-DFDC-46AB-AD9D-C7FFF45626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56D562-D0BC-48A0-BEFF-231250DF1AB1}" type="slidenum">
              <a:rPr lang="en-US" smtClean="0"/>
              <a:t>‹#›</a:t>
            </a:fld>
            <a:endParaRPr lang="en-US"/>
          </a:p>
        </p:txBody>
      </p:sp>
    </p:spTree>
    <p:extLst>
      <p:ext uri="{BB962C8B-B14F-4D97-AF65-F5344CB8AC3E}">
        <p14:creationId xmlns:p14="http://schemas.microsoft.com/office/powerpoint/2010/main" val="6070132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7.xml"/><Relationship Id="rId1" Type="http://schemas.openxmlformats.org/officeDocument/2006/relationships/slideLayout" Target="../slideLayouts/slideLayout6.xml"/><Relationship Id="rId5" Type="http://schemas.openxmlformats.org/officeDocument/2006/relationships/image" Target="../media/image630.png"/></Relationships>
</file>

<file path=ppt/slides/_rels/slide1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1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2.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 Id="rId5" Type="http://schemas.openxmlformats.org/officeDocument/2006/relationships/image" Target="../media/image700.png"/><Relationship Id="rId4" Type="http://schemas.openxmlformats.org/officeDocument/2006/relationships/image" Target="../media/image690.png"/></Relationships>
</file>

<file path=ppt/slides/_rels/slide1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 Id="rId5" Type="http://schemas.openxmlformats.org/officeDocument/2006/relationships/image" Target="../media/image118.png"/><Relationship Id="rId4" Type="http://schemas.openxmlformats.org/officeDocument/2006/relationships/image" Target="../media/image730.png"/></Relationships>
</file>

<file path=ppt/slides/_rels/slide1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0.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5.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9.xml"/><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1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0.xml"/><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880.png"/></Relationships>
</file>

<file path=ppt/slides/_rels/slide1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1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2.xml"/><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1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4.xml"/><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59.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145.xml"/><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6.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1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hyperlink" Target="https://www.jmp.com/en_us/events/users-groups/users-group-meetings/doe-community-of-practice.html"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s://www.jmp.com/en_us/online-statistics-course.html" TargetMode="External"/><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s://www.linkedin.com/feed/hashtag/doebyphilkay/" TargetMode="Externa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270.png"/><Relationship Id="rId2" Type="http://schemas.openxmlformats.org/officeDocument/2006/relationships/notesSlide" Target="../notesSlides/notesSlide29.xml"/><Relationship Id="rId1" Type="http://schemas.openxmlformats.org/officeDocument/2006/relationships/slideLayout" Target="../slideLayouts/slideLayout6.xml"/><Relationship Id="rId11" Type="http://schemas.openxmlformats.org/officeDocument/2006/relationships/image" Target="../media/image320.png"/><Relationship Id="rId5" Type="http://schemas.openxmlformats.org/officeDocument/2006/relationships/image" Target="../media/image34.png"/><Relationship Id="rId10" Type="http://schemas.openxmlformats.org/officeDocument/2006/relationships/image" Target="../media/image300.png"/><Relationship Id="rId4" Type="http://schemas.openxmlformats.org/officeDocument/2006/relationships/image" Target="../media/image33.png"/><Relationship Id="rId9" Type="http://schemas.openxmlformats.org/officeDocument/2006/relationships/image" Target="../media/image290.png"/></Relationships>
</file>

<file path=ppt/slides/_rels/slide3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30.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7.GIF"/><Relationship Id="rId4" Type="http://schemas.openxmlformats.org/officeDocument/2006/relationships/image" Target="../media/image36.GIF"/></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8.GIF"/></Relationships>
</file>

<file path=ppt/slides/_rels/slide3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9.GIF"/><Relationship Id="rId5" Type="http://schemas.openxmlformats.org/officeDocument/2006/relationships/image" Target="../media/image32.png"/><Relationship Id="rId4" Type="http://schemas.openxmlformats.org/officeDocument/2006/relationships/image" Target="../media/image38.GIF"/></Relationships>
</file>

<file path=ppt/slides/_rels/slide37.xml.rels><?xml version="1.0" encoding="UTF-8" standalone="yes"?>
<Relationships xmlns="http://schemas.openxmlformats.org/package/2006/relationships"><Relationship Id="rId13" Type="http://schemas.openxmlformats.org/officeDocument/2006/relationships/image" Target="../media/image42.png"/><Relationship Id="rId3" Type="http://schemas.openxmlformats.org/officeDocument/2006/relationships/image" Target="../media/image32.png"/><Relationship Id="rId12"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 Id="rId11" Type="http://schemas.openxmlformats.org/officeDocument/2006/relationships/image" Target="../media/image40.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50.png"/><Relationship Id="rId14"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400.png"/><Relationship Id="rId12"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6.xml"/><Relationship Id="rId11" Type="http://schemas.openxmlformats.org/officeDocument/2006/relationships/image" Target="../media/image45.png"/><Relationship Id="rId5" Type="http://schemas.openxmlformats.org/officeDocument/2006/relationships/image" Target="../media/image33.png"/><Relationship Id="rId10" Type="http://schemas.openxmlformats.org/officeDocument/2006/relationships/image" Target="../media/image45.png"/><Relationship Id="rId4" Type="http://schemas.openxmlformats.org/officeDocument/2006/relationships/image" Target="../media/image35.png"/><Relationship Id="rId9" Type="http://schemas.openxmlformats.org/officeDocument/2006/relationships/image" Target="../media/image410.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7.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2.GIF"/></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1.png"/><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1.png"/><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80.png"/><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40.pn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530.png"/><Relationship Id="rId5" Type="http://schemas.openxmlformats.org/officeDocument/2006/relationships/image" Target="../media/image82.png"/><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10.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500.png"/><Relationship Id="rId5" Type="http://schemas.openxmlformats.org/officeDocument/2006/relationships/image" Target="../media/image82.png"/><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7.png"/><Relationship Id="rId4" Type="http://schemas.openxmlformats.org/officeDocument/2006/relationships/notesSlide" Target="../notesSlides/notesSlide77.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ACC2-69E0-8EA8-4153-B2233FDDB0EC}"/>
              </a:ext>
            </a:extLst>
          </p:cNvPr>
          <p:cNvSpPr>
            <a:spLocks noGrp="1"/>
          </p:cNvSpPr>
          <p:nvPr>
            <p:ph type="ctrTitle"/>
          </p:nvPr>
        </p:nvSpPr>
        <p:spPr/>
        <p:txBody>
          <a:bodyPr>
            <a:normAutofit fontScale="90000"/>
          </a:bodyPr>
          <a:lstStyle/>
          <a:p>
            <a:r>
              <a:rPr lang="en-US" dirty="0"/>
              <a:t>Modelling Curve Data:</a:t>
            </a:r>
            <a:br>
              <a:rPr lang="en-US" dirty="0"/>
            </a:br>
            <a:r>
              <a:rPr lang="en-US" dirty="0"/>
              <a:t>Functional Data Explorer Workshop</a:t>
            </a:r>
            <a:endParaRPr lang="en-GB" dirty="0"/>
          </a:p>
        </p:txBody>
      </p:sp>
      <p:sp>
        <p:nvSpPr>
          <p:cNvPr id="3" name="Subtitle 2">
            <a:extLst>
              <a:ext uri="{FF2B5EF4-FFF2-40B4-BE49-F238E27FC236}">
                <a16:creationId xmlns:a16="http://schemas.microsoft.com/office/drawing/2014/main" id="{4C8193C3-4687-E59A-53FB-4D39169C2097}"/>
              </a:ext>
            </a:extLst>
          </p:cNvPr>
          <p:cNvSpPr>
            <a:spLocks noGrp="1"/>
          </p:cNvSpPr>
          <p:nvPr>
            <p:ph type="subTitle" idx="1"/>
          </p:nvPr>
        </p:nvSpPr>
        <p:spPr/>
        <p:txBody>
          <a:bodyPr/>
          <a:lstStyle/>
          <a:p>
            <a:r>
              <a:rPr lang="en-GB" dirty="0"/>
              <a:t>Chris Gotwalt and Phil Kay</a:t>
            </a:r>
          </a:p>
          <a:p>
            <a:r>
              <a:rPr lang="en-GB" dirty="0"/>
              <a:t>JMP Statistical Discovery</a:t>
            </a:r>
          </a:p>
        </p:txBody>
      </p:sp>
    </p:spTree>
    <p:extLst>
      <p:ext uri="{BB962C8B-B14F-4D97-AF65-F5344CB8AC3E}">
        <p14:creationId xmlns:p14="http://schemas.microsoft.com/office/powerpoint/2010/main" val="2182847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4" name="Picture 3">
            <a:extLst>
              <a:ext uri="{FF2B5EF4-FFF2-40B4-BE49-F238E27FC236}">
                <a16:creationId xmlns:a16="http://schemas.microsoft.com/office/drawing/2014/main" id="{49695B76-1D29-4007-9992-86931BAB48CC}"/>
              </a:ext>
            </a:extLst>
          </p:cNvPr>
          <p:cNvPicPr>
            <a:picLocks noChangeAspect="1"/>
          </p:cNvPicPr>
          <p:nvPr/>
        </p:nvPicPr>
        <p:blipFill>
          <a:blip r:embed="rId3"/>
          <a:stretch>
            <a:fillRect/>
          </a:stretch>
        </p:blipFill>
        <p:spPr>
          <a:xfrm>
            <a:off x="763211" y="880233"/>
            <a:ext cx="10665577" cy="5592753"/>
          </a:xfrm>
          <a:prstGeom prst="rect">
            <a:avLst/>
          </a:prstGeom>
        </p:spPr>
      </p:pic>
      <p:pic>
        <p:nvPicPr>
          <p:cNvPr id="3" name="Picture 2">
            <a:extLst>
              <a:ext uri="{FF2B5EF4-FFF2-40B4-BE49-F238E27FC236}">
                <a16:creationId xmlns:a16="http://schemas.microsoft.com/office/drawing/2014/main" id="{BEEBAAE2-EF99-4764-B34D-80D500968313}"/>
              </a:ext>
            </a:extLst>
          </p:cNvPr>
          <p:cNvPicPr>
            <a:picLocks noChangeAspect="1"/>
          </p:cNvPicPr>
          <p:nvPr/>
        </p:nvPicPr>
        <p:blipFill>
          <a:blip r:embed="rId4"/>
          <a:stretch>
            <a:fillRect/>
          </a:stretch>
        </p:blipFill>
        <p:spPr>
          <a:xfrm>
            <a:off x="763211" y="883690"/>
            <a:ext cx="10658982" cy="5589295"/>
          </a:xfrm>
          <a:prstGeom prst="rect">
            <a:avLst/>
          </a:prstGeom>
        </p:spPr>
      </p:pic>
    </p:spTree>
    <p:extLst>
      <p:ext uri="{BB962C8B-B14F-4D97-AF65-F5344CB8AC3E}">
        <p14:creationId xmlns:p14="http://schemas.microsoft.com/office/powerpoint/2010/main" val="41001727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4" name="Picture 3">
            <a:extLst>
              <a:ext uri="{FF2B5EF4-FFF2-40B4-BE49-F238E27FC236}">
                <a16:creationId xmlns:a16="http://schemas.microsoft.com/office/drawing/2014/main" id="{69DE880B-1854-4E29-B1CD-0844C93F3A0B}"/>
              </a:ext>
            </a:extLst>
          </p:cNvPr>
          <p:cNvPicPr>
            <a:picLocks noChangeAspect="1"/>
          </p:cNvPicPr>
          <p:nvPr/>
        </p:nvPicPr>
        <p:blipFill>
          <a:blip r:embed="rId3"/>
          <a:stretch>
            <a:fillRect/>
          </a:stretch>
        </p:blipFill>
        <p:spPr>
          <a:xfrm>
            <a:off x="1138857" y="967095"/>
            <a:ext cx="9914286" cy="4923809"/>
          </a:xfrm>
          <a:prstGeom prst="rect">
            <a:avLst/>
          </a:prstGeom>
        </p:spPr>
      </p:pic>
    </p:spTree>
    <p:extLst>
      <p:ext uri="{BB962C8B-B14F-4D97-AF65-F5344CB8AC3E}">
        <p14:creationId xmlns:p14="http://schemas.microsoft.com/office/powerpoint/2010/main" val="41341040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4F0D8D90-C82E-4FB6-B400-F27221BA9917}"/>
              </a:ext>
            </a:extLst>
          </p:cNvPr>
          <p:cNvPicPr>
            <a:picLocks noChangeAspect="1"/>
          </p:cNvPicPr>
          <p:nvPr/>
        </p:nvPicPr>
        <p:blipFill>
          <a:blip r:embed="rId3"/>
          <a:stretch>
            <a:fillRect/>
          </a:stretch>
        </p:blipFill>
        <p:spPr>
          <a:xfrm>
            <a:off x="1914408" y="1240570"/>
            <a:ext cx="8447619" cy="2485714"/>
          </a:xfrm>
          <a:prstGeom prst="rect">
            <a:avLst/>
          </a:prstGeom>
        </p:spPr>
      </p:pic>
    </p:spTree>
    <p:extLst>
      <p:ext uri="{BB962C8B-B14F-4D97-AF65-F5344CB8AC3E}">
        <p14:creationId xmlns:p14="http://schemas.microsoft.com/office/powerpoint/2010/main" val="8622356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4F0D8D90-C82E-4FB6-B400-F27221BA9917}"/>
              </a:ext>
            </a:extLst>
          </p:cNvPr>
          <p:cNvPicPr>
            <a:picLocks noChangeAspect="1"/>
          </p:cNvPicPr>
          <p:nvPr/>
        </p:nvPicPr>
        <p:blipFill>
          <a:blip r:embed="rId3"/>
          <a:stretch>
            <a:fillRect/>
          </a:stretch>
        </p:blipFill>
        <p:spPr>
          <a:xfrm>
            <a:off x="1914408" y="1240570"/>
            <a:ext cx="8447619" cy="2485714"/>
          </a:xfrm>
          <a:prstGeom prst="rect">
            <a:avLst/>
          </a:prstGeom>
        </p:spPr>
      </p:pic>
      <p:pic>
        <p:nvPicPr>
          <p:cNvPr id="4" name="Picture 3">
            <a:extLst>
              <a:ext uri="{FF2B5EF4-FFF2-40B4-BE49-F238E27FC236}">
                <a16:creationId xmlns:a16="http://schemas.microsoft.com/office/drawing/2014/main" id="{71D15B7A-1CFB-49AA-9EE1-932239C43768}"/>
              </a:ext>
            </a:extLst>
          </p:cNvPr>
          <p:cNvPicPr>
            <a:picLocks noChangeAspect="1"/>
          </p:cNvPicPr>
          <p:nvPr/>
        </p:nvPicPr>
        <p:blipFill>
          <a:blip r:embed="rId4"/>
          <a:stretch>
            <a:fillRect/>
          </a:stretch>
        </p:blipFill>
        <p:spPr>
          <a:xfrm>
            <a:off x="1914408" y="1240570"/>
            <a:ext cx="8447619" cy="2485714"/>
          </a:xfrm>
          <a:prstGeom prst="rect">
            <a:avLst/>
          </a:prstGeom>
        </p:spPr>
      </p:pic>
    </p:spTree>
    <p:extLst>
      <p:ext uri="{BB962C8B-B14F-4D97-AF65-F5344CB8AC3E}">
        <p14:creationId xmlns:p14="http://schemas.microsoft.com/office/powerpoint/2010/main" val="23172040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4F0D8D90-C82E-4FB6-B400-F27221BA9917}"/>
              </a:ext>
            </a:extLst>
          </p:cNvPr>
          <p:cNvPicPr>
            <a:picLocks noChangeAspect="1"/>
          </p:cNvPicPr>
          <p:nvPr/>
        </p:nvPicPr>
        <p:blipFill>
          <a:blip r:embed="rId3"/>
          <a:stretch>
            <a:fillRect/>
          </a:stretch>
        </p:blipFill>
        <p:spPr>
          <a:xfrm>
            <a:off x="1914408" y="1240570"/>
            <a:ext cx="8447619" cy="2485714"/>
          </a:xfrm>
          <a:prstGeom prst="rect">
            <a:avLst/>
          </a:prstGeom>
        </p:spPr>
      </p:pic>
      <p:pic>
        <p:nvPicPr>
          <p:cNvPr id="6" name="Picture 5">
            <a:extLst>
              <a:ext uri="{FF2B5EF4-FFF2-40B4-BE49-F238E27FC236}">
                <a16:creationId xmlns:a16="http://schemas.microsoft.com/office/drawing/2014/main" id="{798D3903-2E21-4F7B-8BAB-DED4FD59CA4B}"/>
              </a:ext>
            </a:extLst>
          </p:cNvPr>
          <p:cNvPicPr>
            <a:picLocks noChangeAspect="1"/>
          </p:cNvPicPr>
          <p:nvPr/>
        </p:nvPicPr>
        <p:blipFill>
          <a:blip r:embed="rId4"/>
          <a:stretch>
            <a:fillRect/>
          </a:stretch>
        </p:blipFill>
        <p:spPr>
          <a:xfrm>
            <a:off x="1914407" y="1240570"/>
            <a:ext cx="8447619" cy="2485714"/>
          </a:xfrm>
          <a:prstGeom prst="rect">
            <a:avLst/>
          </a:prstGeom>
        </p:spPr>
      </p:pic>
    </p:spTree>
    <p:extLst>
      <p:ext uri="{BB962C8B-B14F-4D97-AF65-F5344CB8AC3E}">
        <p14:creationId xmlns:p14="http://schemas.microsoft.com/office/powerpoint/2010/main" val="22151436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4F0D8D90-C82E-4FB6-B400-F27221BA9917}"/>
              </a:ext>
            </a:extLst>
          </p:cNvPr>
          <p:cNvPicPr>
            <a:picLocks noChangeAspect="1"/>
          </p:cNvPicPr>
          <p:nvPr/>
        </p:nvPicPr>
        <p:blipFill>
          <a:blip r:embed="rId3"/>
          <a:stretch>
            <a:fillRect/>
          </a:stretch>
        </p:blipFill>
        <p:spPr>
          <a:xfrm>
            <a:off x="1914408" y="1240570"/>
            <a:ext cx="8447619" cy="2485714"/>
          </a:xfrm>
          <a:prstGeom prst="rect">
            <a:avLst/>
          </a:prstGeom>
        </p:spPr>
      </p:pic>
      <p:pic>
        <p:nvPicPr>
          <p:cNvPr id="6" name="Picture 5">
            <a:extLst>
              <a:ext uri="{FF2B5EF4-FFF2-40B4-BE49-F238E27FC236}">
                <a16:creationId xmlns:a16="http://schemas.microsoft.com/office/drawing/2014/main" id="{798D3903-2E21-4F7B-8BAB-DED4FD59CA4B}"/>
              </a:ext>
            </a:extLst>
          </p:cNvPr>
          <p:cNvPicPr>
            <a:picLocks noChangeAspect="1"/>
          </p:cNvPicPr>
          <p:nvPr/>
        </p:nvPicPr>
        <p:blipFill>
          <a:blip r:embed="rId4"/>
          <a:stretch>
            <a:fillRect/>
          </a:stretch>
        </p:blipFill>
        <p:spPr>
          <a:xfrm>
            <a:off x="1914407" y="1240570"/>
            <a:ext cx="8447619" cy="2485714"/>
          </a:xfrm>
          <a:prstGeom prst="rect">
            <a:avLst/>
          </a:prstGeom>
        </p:spPr>
      </p:pic>
      <p:sp>
        <p:nvSpPr>
          <p:cNvPr id="7" name="Rectangle 6">
            <a:extLst>
              <a:ext uri="{FF2B5EF4-FFF2-40B4-BE49-F238E27FC236}">
                <a16:creationId xmlns:a16="http://schemas.microsoft.com/office/drawing/2014/main" id="{76B23B03-E682-42D8-B1E7-913AC7466DA3}"/>
              </a:ext>
            </a:extLst>
          </p:cNvPr>
          <p:cNvSpPr/>
          <p:nvPr/>
        </p:nvSpPr>
        <p:spPr>
          <a:xfrm>
            <a:off x="3068127" y="1463081"/>
            <a:ext cx="1376281" cy="36572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3173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4F0D8D90-C82E-4FB6-B400-F27221BA9917}"/>
              </a:ext>
            </a:extLst>
          </p:cNvPr>
          <p:cNvPicPr>
            <a:picLocks noChangeAspect="1"/>
          </p:cNvPicPr>
          <p:nvPr/>
        </p:nvPicPr>
        <p:blipFill>
          <a:blip r:embed="rId3"/>
          <a:stretch>
            <a:fillRect/>
          </a:stretch>
        </p:blipFill>
        <p:spPr>
          <a:xfrm>
            <a:off x="1914408" y="1240570"/>
            <a:ext cx="8447619" cy="2485714"/>
          </a:xfrm>
          <a:prstGeom prst="rect">
            <a:avLst/>
          </a:prstGeom>
        </p:spPr>
      </p:pic>
      <p:pic>
        <p:nvPicPr>
          <p:cNvPr id="4" name="Picture 3">
            <a:extLst>
              <a:ext uri="{FF2B5EF4-FFF2-40B4-BE49-F238E27FC236}">
                <a16:creationId xmlns:a16="http://schemas.microsoft.com/office/drawing/2014/main" id="{1932D5D9-A57C-4FC9-B6E2-39F66508FF2B}"/>
              </a:ext>
            </a:extLst>
          </p:cNvPr>
          <p:cNvPicPr>
            <a:picLocks noChangeAspect="1"/>
          </p:cNvPicPr>
          <p:nvPr/>
        </p:nvPicPr>
        <p:blipFill>
          <a:blip r:embed="rId4"/>
          <a:stretch>
            <a:fillRect/>
          </a:stretch>
        </p:blipFill>
        <p:spPr>
          <a:xfrm>
            <a:off x="2038551" y="1240570"/>
            <a:ext cx="8295238" cy="4600000"/>
          </a:xfrm>
          <a:prstGeom prst="rect">
            <a:avLst/>
          </a:prstGeom>
        </p:spPr>
      </p:pic>
    </p:spTree>
    <p:extLst>
      <p:ext uri="{BB962C8B-B14F-4D97-AF65-F5344CB8AC3E}">
        <p14:creationId xmlns:p14="http://schemas.microsoft.com/office/powerpoint/2010/main" val="4059651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4F0D8D90-C82E-4FB6-B400-F27221BA9917}"/>
              </a:ext>
            </a:extLst>
          </p:cNvPr>
          <p:cNvPicPr>
            <a:picLocks noChangeAspect="1"/>
          </p:cNvPicPr>
          <p:nvPr/>
        </p:nvPicPr>
        <p:blipFill>
          <a:blip r:embed="rId3"/>
          <a:stretch>
            <a:fillRect/>
          </a:stretch>
        </p:blipFill>
        <p:spPr>
          <a:xfrm>
            <a:off x="1914408" y="1240570"/>
            <a:ext cx="8447619" cy="2485714"/>
          </a:xfrm>
          <a:prstGeom prst="rect">
            <a:avLst/>
          </a:prstGeom>
        </p:spPr>
      </p:pic>
      <p:pic>
        <p:nvPicPr>
          <p:cNvPr id="4" name="Picture 3">
            <a:extLst>
              <a:ext uri="{FF2B5EF4-FFF2-40B4-BE49-F238E27FC236}">
                <a16:creationId xmlns:a16="http://schemas.microsoft.com/office/drawing/2014/main" id="{1932D5D9-A57C-4FC9-B6E2-39F66508FF2B}"/>
              </a:ext>
            </a:extLst>
          </p:cNvPr>
          <p:cNvPicPr>
            <a:picLocks noChangeAspect="1"/>
          </p:cNvPicPr>
          <p:nvPr/>
        </p:nvPicPr>
        <p:blipFill>
          <a:blip r:embed="rId4"/>
          <a:stretch>
            <a:fillRect/>
          </a:stretch>
        </p:blipFill>
        <p:spPr>
          <a:xfrm>
            <a:off x="2038551" y="1240570"/>
            <a:ext cx="8295238" cy="4600000"/>
          </a:xfrm>
          <a:prstGeom prst="rect">
            <a:avLst/>
          </a:prstGeom>
        </p:spPr>
      </p:pic>
      <p:sp>
        <p:nvSpPr>
          <p:cNvPr id="6" name="Rectangle 5">
            <a:extLst>
              <a:ext uri="{FF2B5EF4-FFF2-40B4-BE49-F238E27FC236}">
                <a16:creationId xmlns:a16="http://schemas.microsoft.com/office/drawing/2014/main" id="{406C35C7-446D-45EA-BF08-26C5AEA0D341}"/>
              </a:ext>
            </a:extLst>
          </p:cNvPr>
          <p:cNvSpPr/>
          <p:nvPr/>
        </p:nvSpPr>
        <p:spPr>
          <a:xfrm>
            <a:off x="2038551" y="2867891"/>
            <a:ext cx="3115340" cy="113261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489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4F0D8D90-C82E-4FB6-B400-F27221BA9917}"/>
              </a:ext>
            </a:extLst>
          </p:cNvPr>
          <p:cNvPicPr>
            <a:picLocks noChangeAspect="1"/>
          </p:cNvPicPr>
          <p:nvPr/>
        </p:nvPicPr>
        <p:blipFill>
          <a:blip r:embed="rId3"/>
          <a:stretch>
            <a:fillRect/>
          </a:stretch>
        </p:blipFill>
        <p:spPr>
          <a:xfrm>
            <a:off x="1914408" y="1240570"/>
            <a:ext cx="8447619" cy="2485714"/>
          </a:xfrm>
          <a:prstGeom prst="rect">
            <a:avLst/>
          </a:prstGeom>
        </p:spPr>
      </p:pic>
      <p:pic>
        <p:nvPicPr>
          <p:cNvPr id="4" name="Picture 3">
            <a:extLst>
              <a:ext uri="{FF2B5EF4-FFF2-40B4-BE49-F238E27FC236}">
                <a16:creationId xmlns:a16="http://schemas.microsoft.com/office/drawing/2014/main" id="{1932D5D9-A57C-4FC9-B6E2-39F66508FF2B}"/>
              </a:ext>
            </a:extLst>
          </p:cNvPr>
          <p:cNvPicPr>
            <a:picLocks noChangeAspect="1"/>
          </p:cNvPicPr>
          <p:nvPr/>
        </p:nvPicPr>
        <p:blipFill>
          <a:blip r:embed="rId4"/>
          <a:stretch>
            <a:fillRect/>
          </a:stretch>
        </p:blipFill>
        <p:spPr>
          <a:xfrm>
            <a:off x="2038551" y="1240570"/>
            <a:ext cx="8295238" cy="4600000"/>
          </a:xfrm>
          <a:prstGeom prst="rect">
            <a:avLst/>
          </a:prstGeom>
        </p:spPr>
      </p:pic>
      <p:sp>
        <p:nvSpPr>
          <p:cNvPr id="6" name="Rectangle 5">
            <a:extLst>
              <a:ext uri="{FF2B5EF4-FFF2-40B4-BE49-F238E27FC236}">
                <a16:creationId xmlns:a16="http://schemas.microsoft.com/office/drawing/2014/main" id="{355A7600-CC9E-4720-A3CC-A72A4913CCDD}"/>
              </a:ext>
            </a:extLst>
          </p:cNvPr>
          <p:cNvSpPr/>
          <p:nvPr/>
        </p:nvSpPr>
        <p:spPr>
          <a:xfrm>
            <a:off x="2038551" y="3938155"/>
            <a:ext cx="3115340" cy="113261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850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4F0D8D90-C82E-4FB6-B400-F27221BA9917}"/>
              </a:ext>
            </a:extLst>
          </p:cNvPr>
          <p:cNvPicPr>
            <a:picLocks noChangeAspect="1"/>
          </p:cNvPicPr>
          <p:nvPr/>
        </p:nvPicPr>
        <p:blipFill>
          <a:blip r:embed="rId3"/>
          <a:stretch>
            <a:fillRect/>
          </a:stretch>
        </p:blipFill>
        <p:spPr>
          <a:xfrm>
            <a:off x="1914408" y="1240570"/>
            <a:ext cx="8447619" cy="2485714"/>
          </a:xfrm>
          <a:prstGeom prst="rect">
            <a:avLst/>
          </a:prstGeom>
        </p:spPr>
      </p:pic>
      <p:pic>
        <p:nvPicPr>
          <p:cNvPr id="4" name="Picture 3">
            <a:extLst>
              <a:ext uri="{FF2B5EF4-FFF2-40B4-BE49-F238E27FC236}">
                <a16:creationId xmlns:a16="http://schemas.microsoft.com/office/drawing/2014/main" id="{1932D5D9-A57C-4FC9-B6E2-39F66508FF2B}"/>
              </a:ext>
            </a:extLst>
          </p:cNvPr>
          <p:cNvPicPr>
            <a:picLocks noChangeAspect="1"/>
          </p:cNvPicPr>
          <p:nvPr/>
        </p:nvPicPr>
        <p:blipFill>
          <a:blip r:embed="rId4"/>
          <a:stretch>
            <a:fillRect/>
          </a:stretch>
        </p:blipFill>
        <p:spPr>
          <a:xfrm>
            <a:off x="2038551" y="1240570"/>
            <a:ext cx="8295238" cy="4600000"/>
          </a:xfrm>
          <a:prstGeom prst="rect">
            <a:avLst/>
          </a:prstGeom>
        </p:spPr>
      </p:pic>
    </p:spTree>
    <p:extLst>
      <p:ext uri="{BB962C8B-B14F-4D97-AF65-F5344CB8AC3E}">
        <p14:creationId xmlns:p14="http://schemas.microsoft.com/office/powerpoint/2010/main" val="8043489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4F0D8D90-C82E-4FB6-B400-F27221BA9917}"/>
              </a:ext>
            </a:extLst>
          </p:cNvPr>
          <p:cNvPicPr>
            <a:picLocks noChangeAspect="1"/>
          </p:cNvPicPr>
          <p:nvPr/>
        </p:nvPicPr>
        <p:blipFill>
          <a:blip r:embed="rId3"/>
          <a:stretch>
            <a:fillRect/>
          </a:stretch>
        </p:blipFill>
        <p:spPr>
          <a:xfrm>
            <a:off x="1914408" y="1240570"/>
            <a:ext cx="8447619" cy="2485714"/>
          </a:xfrm>
          <a:prstGeom prst="rect">
            <a:avLst/>
          </a:prstGeom>
        </p:spPr>
      </p:pic>
      <p:pic>
        <p:nvPicPr>
          <p:cNvPr id="4" name="Picture 3">
            <a:extLst>
              <a:ext uri="{FF2B5EF4-FFF2-40B4-BE49-F238E27FC236}">
                <a16:creationId xmlns:a16="http://schemas.microsoft.com/office/drawing/2014/main" id="{1932D5D9-A57C-4FC9-B6E2-39F66508FF2B}"/>
              </a:ext>
            </a:extLst>
          </p:cNvPr>
          <p:cNvPicPr>
            <a:picLocks noChangeAspect="1"/>
          </p:cNvPicPr>
          <p:nvPr/>
        </p:nvPicPr>
        <p:blipFill>
          <a:blip r:embed="rId4"/>
          <a:stretch>
            <a:fillRect/>
          </a:stretch>
        </p:blipFill>
        <p:spPr>
          <a:xfrm>
            <a:off x="2038551" y="1240570"/>
            <a:ext cx="8295238" cy="4600000"/>
          </a:xfrm>
          <a:prstGeom prst="rect">
            <a:avLst/>
          </a:prstGeom>
        </p:spPr>
      </p:pic>
      <p:pic>
        <p:nvPicPr>
          <p:cNvPr id="6" name="Picture 5">
            <a:extLst>
              <a:ext uri="{FF2B5EF4-FFF2-40B4-BE49-F238E27FC236}">
                <a16:creationId xmlns:a16="http://schemas.microsoft.com/office/drawing/2014/main" id="{D7303B0C-AF97-4A95-A3B1-00AC738810D9}"/>
              </a:ext>
            </a:extLst>
          </p:cNvPr>
          <p:cNvPicPr>
            <a:picLocks noChangeAspect="1"/>
          </p:cNvPicPr>
          <p:nvPr/>
        </p:nvPicPr>
        <p:blipFill>
          <a:blip r:embed="rId5"/>
          <a:stretch>
            <a:fillRect/>
          </a:stretch>
        </p:blipFill>
        <p:spPr>
          <a:xfrm>
            <a:off x="2038551" y="1240570"/>
            <a:ext cx="8295238" cy="4600000"/>
          </a:xfrm>
          <a:prstGeom prst="rect">
            <a:avLst/>
          </a:prstGeom>
        </p:spPr>
      </p:pic>
    </p:spTree>
    <p:extLst>
      <p:ext uri="{BB962C8B-B14F-4D97-AF65-F5344CB8AC3E}">
        <p14:creationId xmlns:p14="http://schemas.microsoft.com/office/powerpoint/2010/main" val="3965551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4" name="Picture 3">
            <a:extLst>
              <a:ext uri="{FF2B5EF4-FFF2-40B4-BE49-F238E27FC236}">
                <a16:creationId xmlns:a16="http://schemas.microsoft.com/office/drawing/2014/main" id="{49695B76-1D29-4007-9992-86931BAB48CC}"/>
              </a:ext>
            </a:extLst>
          </p:cNvPr>
          <p:cNvPicPr>
            <a:picLocks noChangeAspect="1"/>
          </p:cNvPicPr>
          <p:nvPr/>
        </p:nvPicPr>
        <p:blipFill>
          <a:blip r:embed="rId3"/>
          <a:stretch>
            <a:fillRect/>
          </a:stretch>
        </p:blipFill>
        <p:spPr>
          <a:xfrm>
            <a:off x="763211" y="880233"/>
            <a:ext cx="10665577" cy="5592753"/>
          </a:xfrm>
          <a:prstGeom prst="rect">
            <a:avLst/>
          </a:prstGeom>
        </p:spPr>
      </p:pic>
      <p:pic>
        <p:nvPicPr>
          <p:cNvPr id="3" name="Picture 2">
            <a:extLst>
              <a:ext uri="{FF2B5EF4-FFF2-40B4-BE49-F238E27FC236}">
                <a16:creationId xmlns:a16="http://schemas.microsoft.com/office/drawing/2014/main" id="{BEEBAAE2-EF99-4764-B34D-80D500968313}"/>
              </a:ext>
            </a:extLst>
          </p:cNvPr>
          <p:cNvPicPr>
            <a:picLocks noChangeAspect="1"/>
          </p:cNvPicPr>
          <p:nvPr/>
        </p:nvPicPr>
        <p:blipFill>
          <a:blip r:embed="rId4"/>
          <a:stretch>
            <a:fillRect/>
          </a:stretch>
        </p:blipFill>
        <p:spPr>
          <a:xfrm>
            <a:off x="763211" y="883690"/>
            <a:ext cx="10658982" cy="5589295"/>
          </a:xfrm>
          <a:prstGeom prst="rect">
            <a:avLst/>
          </a:prstGeom>
        </p:spPr>
      </p:pic>
      <p:pic>
        <p:nvPicPr>
          <p:cNvPr id="8" name="Picture 7">
            <a:extLst>
              <a:ext uri="{FF2B5EF4-FFF2-40B4-BE49-F238E27FC236}">
                <a16:creationId xmlns:a16="http://schemas.microsoft.com/office/drawing/2014/main" id="{45FF0EE7-F7DA-4266-BD5F-989D148792A3}"/>
              </a:ext>
            </a:extLst>
          </p:cNvPr>
          <p:cNvPicPr>
            <a:picLocks noChangeAspect="1"/>
          </p:cNvPicPr>
          <p:nvPr/>
        </p:nvPicPr>
        <p:blipFill>
          <a:blip r:embed="rId5"/>
          <a:stretch>
            <a:fillRect/>
          </a:stretch>
        </p:blipFill>
        <p:spPr>
          <a:xfrm>
            <a:off x="769807" y="870351"/>
            <a:ext cx="10703263" cy="5612515"/>
          </a:xfrm>
          <a:prstGeom prst="rect">
            <a:avLst/>
          </a:prstGeom>
        </p:spPr>
      </p:pic>
    </p:spTree>
    <p:extLst>
      <p:ext uri="{BB962C8B-B14F-4D97-AF65-F5344CB8AC3E}">
        <p14:creationId xmlns:p14="http://schemas.microsoft.com/office/powerpoint/2010/main" val="28803494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2FB2-23E5-0543-6BF1-87371522553E}"/>
              </a:ext>
            </a:extLst>
          </p:cNvPr>
          <p:cNvSpPr>
            <a:spLocks noGrp="1"/>
          </p:cNvSpPr>
          <p:nvPr>
            <p:ph type="title"/>
          </p:nvPr>
        </p:nvSpPr>
        <p:spPr/>
        <p:txBody>
          <a:bodyPr/>
          <a:lstStyle/>
          <a:p>
            <a:r>
              <a:rPr lang="en-GB" dirty="0"/>
              <a:t>More Options in Functional Data Explorer</a:t>
            </a:r>
          </a:p>
        </p:txBody>
      </p:sp>
      <p:sp>
        <p:nvSpPr>
          <p:cNvPr id="3" name="Text Placeholder 2">
            <a:extLst>
              <a:ext uri="{FF2B5EF4-FFF2-40B4-BE49-F238E27FC236}">
                <a16:creationId xmlns:a16="http://schemas.microsoft.com/office/drawing/2014/main" id="{E33D64AC-F543-9E0F-38A7-C3300D68AF5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51491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A7BD057-1689-474A-A8B0-973D63287B37}"/>
              </a:ext>
            </a:extLst>
          </p:cNvPr>
          <p:cNvPicPr>
            <a:picLocks noChangeAspect="1"/>
          </p:cNvPicPr>
          <p:nvPr/>
        </p:nvPicPr>
        <p:blipFill>
          <a:blip r:embed="rId3"/>
          <a:stretch>
            <a:fillRect/>
          </a:stretch>
        </p:blipFill>
        <p:spPr>
          <a:xfrm>
            <a:off x="2223910" y="1312366"/>
            <a:ext cx="9669192" cy="4336736"/>
          </a:xfrm>
          <a:prstGeom prst="rect">
            <a:avLst/>
          </a:prstGeom>
        </p:spPr>
      </p:pic>
    </p:spTree>
    <p:extLst>
      <p:ext uri="{BB962C8B-B14F-4D97-AF65-F5344CB8AC3E}">
        <p14:creationId xmlns:p14="http://schemas.microsoft.com/office/powerpoint/2010/main" val="1195230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0E934FB-62E4-4138-867D-797D1AEDC8DE}"/>
              </a:ext>
            </a:extLst>
          </p:cNvPr>
          <p:cNvPicPr>
            <a:picLocks noChangeAspect="1"/>
          </p:cNvPicPr>
          <p:nvPr/>
        </p:nvPicPr>
        <p:blipFill>
          <a:blip r:embed="rId3"/>
          <a:stretch>
            <a:fillRect/>
          </a:stretch>
        </p:blipFill>
        <p:spPr>
          <a:xfrm>
            <a:off x="2223910" y="1312366"/>
            <a:ext cx="9669192" cy="4336736"/>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4C17608-A7C0-44DE-B88C-DC745B67120A}"/>
              </a:ext>
            </a:extLst>
          </p:cNvPr>
          <p:cNvSpPr/>
          <p:nvPr/>
        </p:nvSpPr>
        <p:spPr>
          <a:xfrm>
            <a:off x="7990448" y="1883391"/>
            <a:ext cx="3784779" cy="86723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7301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B4DFB2F-11D6-4781-B9C8-224C2512E46F}"/>
              </a:ext>
            </a:extLst>
          </p:cNvPr>
          <p:cNvPicPr>
            <a:picLocks noChangeAspect="1"/>
          </p:cNvPicPr>
          <p:nvPr/>
        </p:nvPicPr>
        <p:blipFill>
          <a:blip r:embed="rId3"/>
          <a:stretch>
            <a:fillRect/>
          </a:stretch>
        </p:blipFill>
        <p:spPr>
          <a:xfrm>
            <a:off x="2223910" y="1312366"/>
            <a:ext cx="9669192" cy="4336736"/>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4C17608-A7C0-44DE-B88C-DC745B67120A}"/>
              </a:ext>
            </a:extLst>
          </p:cNvPr>
          <p:cNvSpPr/>
          <p:nvPr/>
        </p:nvSpPr>
        <p:spPr>
          <a:xfrm>
            <a:off x="7819377" y="2286641"/>
            <a:ext cx="1621814" cy="44427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7555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C34DF2-5C26-4528-9D26-38F6A8FF7879}"/>
              </a:ext>
            </a:extLst>
          </p:cNvPr>
          <p:cNvPicPr>
            <a:picLocks noChangeAspect="1"/>
          </p:cNvPicPr>
          <p:nvPr/>
        </p:nvPicPr>
        <p:blipFill>
          <a:blip r:embed="rId3"/>
          <a:stretch>
            <a:fillRect/>
          </a:stretch>
        </p:blipFill>
        <p:spPr>
          <a:xfrm>
            <a:off x="2223910" y="1312366"/>
            <a:ext cx="9669192" cy="4336736"/>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4C17608-A7C0-44DE-B88C-DC745B67120A}"/>
              </a:ext>
            </a:extLst>
          </p:cNvPr>
          <p:cNvSpPr/>
          <p:nvPr/>
        </p:nvSpPr>
        <p:spPr>
          <a:xfrm>
            <a:off x="8916838" y="2326118"/>
            <a:ext cx="916479" cy="42451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2DBB384-F488-4DDC-8B3D-16249F9B61A2}"/>
              </a:ext>
            </a:extLst>
          </p:cNvPr>
          <p:cNvPicPr>
            <a:picLocks noChangeAspect="1"/>
          </p:cNvPicPr>
          <p:nvPr/>
        </p:nvPicPr>
        <p:blipFill>
          <a:blip r:embed="rId4"/>
          <a:stretch>
            <a:fillRect/>
          </a:stretch>
        </p:blipFill>
        <p:spPr>
          <a:xfrm>
            <a:off x="5992483" y="3067877"/>
            <a:ext cx="2952381" cy="2228571"/>
          </a:xfrm>
          <a:prstGeom prst="rect">
            <a:avLst/>
          </a:prstGeom>
        </p:spPr>
      </p:pic>
    </p:spTree>
    <p:extLst>
      <p:ext uri="{BB962C8B-B14F-4D97-AF65-F5344CB8AC3E}">
        <p14:creationId xmlns:p14="http://schemas.microsoft.com/office/powerpoint/2010/main" val="3004130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DFF36F8-CDDC-4198-BD87-D9B40413FD84}"/>
              </a:ext>
            </a:extLst>
          </p:cNvPr>
          <p:cNvPicPr>
            <a:picLocks noChangeAspect="1"/>
          </p:cNvPicPr>
          <p:nvPr/>
        </p:nvPicPr>
        <p:blipFill>
          <a:blip r:embed="rId3"/>
          <a:stretch>
            <a:fillRect/>
          </a:stretch>
        </p:blipFill>
        <p:spPr>
          <a:xfrm>
            <a:off x="2223910" y="1312366"/>
            <a:ext cx="9669192" cy="4336736"/>
          </a:xfrm>
          <a:prstGeom prst="rect">
            <a:avLst/>
          </a:prstGeom>
        </p:spPr>
      </p:pic>
      <p:sp>
        <p:nvSpPr>
          <p:cNvPr id="17" name="Rectangle 16">
            <a:extLst>
              <a:ext uri="{FF2B5EF4-FFF2-40B4-BE49-F238E27FC236}">
                <a16:creationId xmlns:a16="http://schemas.microsoft.com/office/drawing/2014/main" id="{74C17608-A7C0-44DE-B88C-DC745B67120A}"/>
              </a:ext>
            </a:extLst>
          </p:cNvPr>
          <p:cNvSpPr/>
          <p:nvPr/>
        </p:nvSpPr>
        <p:spPr>
          <a:xfrm>
            <a:off x="7948246" y="2653974"/>
            <a:ext cx="3371829" cy="7750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1167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8ECCBAB-C362-4830-8970-FF4DDB2CD703}"/>
              </a:ext>
            </a:extLst>
          </p:cNvPr>
          <p:cNvPicPr>
            <a:picLocks noChangeAspect="1"/>
          </p:cNvPicPr>
          <p:nvPr/>
        </p:nvPicPr>
        <p:blipFill>
          <a:blip r:embed="rId3"/>
          <a:stretch>
            <a:fillRect/>
          </a:stretch>
        </p:blipFill>
        <p:spPr>
          <a:xfrm>
            <a:off x="2223910" y="1312366"/>
            <a:ext cx="9669192" cy="4336736"/>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4C17608-A7C0-44DE-B88C-DC745B67120A}"/>
              </a:ext>
            </a:extLst>
          </p:cNvPr>
          <p:cNvSpPr/>
          <p:nvPr/>
        </p:nvSpPr>
        <p:spPr>
          <a:xfrm>
            <a:off x="8004516" y="3267137"/>
            <a:ext cx="3221501" cy="80437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1954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5D0FC03-26E9-4F96-A7C7-A6A13DED3A37}"/>
              </a:ext>
            </a:extLst>
          </p:cNvPr>
          <p:cNvPicPr>
            <a:picLocks noChangeAspect="1"/>
          </p:cNvPicPr>
          <p:nvPr/>
        </p:nvPicPr>
        <p:blipFill>
          <a:blip r:embed="rId3"/>
          <a:stretch>
            <a:fillRect/>
          </a:stretch>
        </p:blipFill>
        <p:spPr>
          <a:xfrm>
            <a:off x="2223910" y="1312366"/>
            <a:ext cx="9669192" cy="4336736"/>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4C17608-A7C0-44DE-B88C-DC745B67120A}"/>
              </a:ext>
            </a:extLst>
          </p:cNvPr>
          <p:cNvSpPr/>
          <p:nvPr/>
        </p:nvSpPr>
        <p:spPr>
          <a:xfrm>
            <a:off x="7842669" y="3967090"/>
            <a:ext cx="4217642" cy="60491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3315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C8341D4-41DB-4C44-BAF7-1B2CD19210FB}"/>
              </a:ext>
            </a:extLst>
          </p:cNvPr>
          <p:cNvPicPr>
            <a:picLocks noChangeAspect="1"/>
          </p:cNvPicPr>
          <p:nvPr/>
        </p:nvPicPr>
        <p:blipFill>
          <a:blip r:embed="rId3"/>
          <a:stretch>
            <a:fillRect/>
          </a:stretch>
        </p:blipFill>
        <p:spPr>
          <a:xfrm>
            <a:off x="2223910" y="1312366"/>
            <a:ext cx="9669192" cy="4336736"/>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4C17608-A7C0-44DE-B88C-DC745B67120A}"/>
              </a:ext>
            </a:extLst>
          </p:cNvPr>
          <p:cNvSpPr/>
          <p:nvPr/>
        </p:nvSpPr>
        <p:spPr>
          <a:xfrm>
            <a:off x="7896885" y="4413109"/>
            <a:ext cx="1500333" cy="5697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7307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2A7054B-4BDB-4F58-B5A7-ADCA964FD0B1}"/>
              </a:ext>
            </a:extLst>
          </p:cNvPr>
          <p:cNvPicPr>
            <a:picLocks noChangeAspect="1"/>
          </p:cNvPicPr>
          <p:nvPr/>
        </p:nvPicPr>
        <p:blipFill>
          <a:blip r:embed="rId3"/>
          <a:stretch>
            <a:fillRect/>
          </a:stretch>
        </p:blipFill>
        <p:spPr>
          <a:xfrm>
            <a:off x="4248317" y="1212282"/>
            <a:ext cx="6419683" cy="5217700"/>
          </a:xfrm>
          <a:prstGeom prst="rect">
            <a:avLst/>
          </a:prstGeom>
        </p:spPr>
      </p:pic>
    </p:spTree>
    <p:extLst>
      <p:ext uri="{BB962C8B-B14F-4D97-AF65-F5344CB8AC3E}">
        <p14:creationId xmlns:p14="http://schemas.microsoft.com/office/powerpoint/2010/main" val="1362655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3" name="Picture 2">
            <a:extLst>
              <a:ext uri="{FF2B5EF4-FFF2-40B4-BE49-F238E27FC236}">
                <a16:creationId xmlns:a16="http://schemas.microsoft.com/office/drawing/2014/main" id="{7077329F-F6AD-478A-836A-0B1557A562B7}"/>
              </a:ext>
            </a:extLst>
          </p:cNvPr>
          <p:cNvPicPr>
            <a:picLocks noChangeAspect="1"/>
          </p:cNvPicPr>
          <p:nvPr/>
        </p:nvPicPr>
        <p:blipFill>
          <a:blip r:embed="rId3"/>
          <a:stretch>
            <a:fillRect/>
          </a:stretch>
        </p:blipFill>
        <p:spPr>
          <a:xfrm>
            <a:off x="2851376" y="955448"/>
            <a:ext cx="6315075" cy="5324475"/>
          </a:xfrm>
          <a:prstGeom prst="rect">
            <a:avLst/>
          </a:prstGeom>
        </p:spPr>
      </p:pic>
    </p:spTree>
    <p:extLst>
      <p:ext uri="{BB962C8B-B14F-4D97-AF65-F5344CB8AC3E}">
        <p14:creationId xmlns:p14="http://schemas.microsoft.com/office/powerpoint/2010/main" val="42862192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D18B60-5008-4EC5-8517-B07AA56329D2}"/>
              </a:ext>
            </a:extLst>
          </p:cNvPr>
          <p:cNvPicPr>
            <a:picLocks noChangeAspect="1"/>
          </p:cNvPicPr>
          <p:nvPr/>
        </p:nvPicPr>
        <p:blipFill>
          <a:blip r:embed="rId3"/>
          <a:stretch>
            <a:fillRect/>
          </a:stretch>
        </p:blipFill>
        <p:spPr>
          <a:xfrm>
            <a:off x="2344849" y="1406505"/>
            <a:ext cx="9120904" cy="4168041"/>
          </a:xfrm>
          <a:prstGeom prst="rect">
            <a:avLst/>
          </a:prstGeom>
        </p:spPr>
      </p:pic>
    </p:spTree>
    <p:extLst>
      <p:ext uri="{BB962C8B-B14F-4D97-AF65-F5344CB8AC3E}">
        <p14:creationId xmlns:p14="http://schemas.microsoft.com/office/powerpoint/2010/main" val="25801926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D18B60-5008-4EC5-8517-B07AA56329D2}"/>
              </a:ext>
            </a:extLst>
          </p:cNvPr>
          <p:cNvPicPr>
            <a:picLocks noChangeAspect="1"/>
          </p:cNvPicPr>
          <p:nvPr/>
        </p:nvPicPr>
        <p:blipFill>
          <a:blip r:embed="rId3"/>
          <a:stretch>
            <a:fillRect/>
          </a:stretch>
        </p:blipFill>
        <p:spPr>
          <a:xfrm>
            <a:off x="2344849" y="1406505"/>
            <a:ext cx="9120904" cy="4168041"/>
          </a:xfrm>
          <a:prstGeom prst="rect">
            <a:avLst/>
          </a:prstGeom>
        </p:spPr>
      </p:pic>
      <p:sp>
        <p:nvSpPr>
          <p:cNvPr id="22" name="Rectangle 21">
            <a:extLst>
              <a:ext uri="{FF2B5EF4-FFF2-40B4-BE49-F238E27FC236}">
                <a16:creationId xmlns:a16="http://schemas.microsoft.com/office/drawing/2014/main" id="{D3CE41F1-157C-48D2-AB93-8DECEB5665D8}"/>
              </a:ext>
            </a:extLst>
          </p:cNvPr>
          <p:cNvSpPr/>
          <p:nvPr/>
        </p:nvSpPr>
        <p:spPr>
          <a:xfrm>
            <a:off x="5772536" y="1994714"/>
            <a:ext cx="1324300" cy="13243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1076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D18B60-5008-4EC5-8517-B07AA56329D2}"/>
              </a:ext>
            </a:extLst>
          </p:cNvPr>
          <p:cNvPicPr>
            <a:picLocks noChangeAspect="1"/>
          </p:cNvPicPr>
          <p:nvPr/>
        </p:nvPicPr>
        <p:blipFill>
          <a:blip r:embed="rId3"/>
          <a:stretch>
            <a:fillRect/>
          </a:stretch>
        </p:blipFill>
        <p:spPr>
          <a:xfrm>
            <a:off x="2344849" y="1406505"/>
            <a:ext cx="9120904" cy="4168041"/>
          </a:xfrm>
          <a:prstGeom prst="rect">
            <a:avLst/>
          </a:prstGeom>
        </p:spPr>
      </p:pic>
      <p:sp>
        <p:nvSpPr>
          <p:cNvPr id="22" name="Rectangle 21">
            <a:extLst>
              <a:ext uri="{FF2B5EF4-FFF2-40B4-BE49-F238E27FC236}">
                <a16:creationId xmlns:a16="http://schemas.microsoft.com/office/drawing/2014/main" id="{D3CE41F1-157C-48D2-AB93-8DECEB5665D8}"/>
              </a:ext>
            </a:extLst>
          </p:cNvPr>
          <p:cNvSpPr/>
          <p:nvPr/>
        </p:nvSpPr>
        <p:spPr>
          <a:xfrm>
            <a:off x="8522850" y="3363883"/>
            <a:ext cx="2313471" cy="13243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2605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AD1AB72-FCFD-4273-8324-8B87A82C4699}"/>
              </a:ext>
            </a:extLst>
          </p:cNvPr>
          <p:cNvPicPr>
            <a:picLocks noChangeAspect="1"/>
          </p:cNvPicPr>
          <p:nvPr/>
        </p:nvPicPr>
        <p:blipFill>
          <a:blip r:embed="rId3"/>
          <a:stretch>
            <a:fillRect/>
          </a:stretch>
        </p:blipFill>
        <p:spPr>
          <a:xfrm>
            <a:off x="2131772" y="1488327"/>
            <a:ext cx="9678778" cy="4393858"/>
          </a:xfrm>
          <a:prstGeom prst="rect">
            <a:avLst/>
          </a:prstGeom>
        </p:spPr>
      </p:pic>
      <p:sp>
        <p:nvSpPr>
          <p:cNvPr id="23" name="Rectangle 22">
            <a:extLst>
              <a:ext uri="{FF2B5EF4-FFF2-40B4-BE49-F238E27FC236}">
                <a16:creationId xmlns:a16="http://schemas.microsoft.com/office/drawing/2014/main" id="{1D6FEF48-F6FF-434E-9C7B-C34518A86D27}"/>
              </a:ext>
            </a:extLst>
          </p:cNvPr>
          <p:cNvSpPr/>
          <p:nvPr/>
        </p:nvSpPr>
        <p:spPr>
          <a:xfrm>
            <a:off x="2131772" y="1777328"/>
            <a:ext cx="3709470" cy="203672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2871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Graphical user interface, application&#10;&#10;Description automatically generated">
            <a:extLst>
              <a:ext uri="{FF2B5EF4-FFF2-40B4-BE49-F238E27FC236}">
                <a16:creationId xmlns:a16="http://schemas.microsoft.com/office/drawing/2014/main" id="{1EC58184-BAC2-4616-9108-B4765B579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562" y="2274434"/>
            <a:ext cx="9507089" cy="2513956"/>
          </a:xfrm>
          <a:prstGeom prst="rect">
            <a:avLst/>
          </a:prstGeom>
        </p:spPr>
      </p:pic>
    </p:spTree>
    <p:extLst>
      <p:ext uri="{BB962C8B-B14F-4D97-AF65-F5344CB8AC3E}">
        <p14:creationId xmlns:p14="http://schemas.microsoft.com/office/powerpoint/2010/main" val="17737288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79DFD5A1-4D71-4401-849A-14B1DEF63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560" y="2272734"/>
            <a:ext cx="9481664" cy="2491812"/>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54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Chart&#10;&#10;Description automatically generated with medium confidence">
            <a:extLst>
              <a:ext uri="{FF2B5EF4-FFF2-40B4-BE49-F238E27FC236}">
                <a16:creationId xmlns:a16="http://schemas.microsoft.com/office/drawing/2014/main" id="{A4FAA02B-5277-456B-AD3E-33D15132F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272" y="1310007"/>
            <a:ext cx="9140809" cy="3824216"/>
          </a:xfrm>
          <a:prstGeom prst="rect">
            <a:avLst/>
          </a:prstGeom>
        </p:spPr>
      </p:pic>
      <p:sp>
        <p:nvSpPr>
          <p:cNvPr id="18" name="TextBox 17">
            <a:extLst>
              <a:ext uri="{FF2B5EF4-FFF2-40B4-BE49-F238E27FC236}">
                <a16:creationId xmlns:a16="http://schemas.microsoft.com/office/drawing/2014/main" id="{52757407-BF90-47DC-B5E0-004E294BA340}"/>
              </a:ext>
            </a:extLst>
          </p:cNvPr>
          <p:cNvSpPr txBox="1"/>
          <p:nvPr/>
        </p:nvSpPr>
        <p:spPr>
          <a:xfrm>
            <a:off x="4804012" y="5518125"/>
            <a:ext cx="3726469" cy="369332"/>
          </a:xfrm>
          <a:prstGeom prst="rect">
            <a:avLst/>
          </a:prstGeom>
          <a:noFill/>
        </p:spPr>
        <p:txBody>
          <a:bodyPr wrap="none" rtlCol="0">
            <a:spAutoFit/>
          </a:bodyPr>
          <a:lstStyle/>
          <a:p>
            <a:r>
              <a:rPr lang="en-US" dirty="0"/>
              <a:t>Step Function B-Spline Basis (Order 0)</a:t>
            </a:r>
          </a:p>
        </p:txBody>
      </p:sp>
    </p:spTree>
    <p:extLst>
      <p:ext uri="{BB962C8B-B14F-4D97-AF65-F5344CB8AC3E}">
        <p14:creationId xmlns:p14="http://schemas.microsoft.com/office/powerpoint/2010/main" val="28771548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10;&#10;Description automatically generated">
            <a:extLst>
              <a:ext uri="{FF2B5EF4-FFF2-40B4-BE49-F238E27FC236}">
                <a16:creationId xmlns:a16="http://schemas.microsoft.com/office/drawing/2014/main" id="{95940B05-4A27-41F1-BBDC-1B8DF8194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345" y="1316145"/>
            <a:ext cx="9140809" cy="3824216"/>
          </a:xfrm>
          <a:prstGeom prst="rect">
            <a:avLst/>
          </a:prstGeom>
        </p:spPr>
      </p:pic>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2757407-BF90-47DC-B5E0-004E294BA340}"/>
              </a:ext>
            </a:extLst>
          </p:cNvPr>
          <p:cNvSpPr txBox="1"/>
          <p:nvPr/>
        </p:nvSpPr>
        <p:spPr>
          <a:xfrm>
            <a:off x="4804012" y="5518125"/>
            <a:ext cx="2103461" cy="369332"/>
          </a:xfrm>
          <a:prstGeom prst="rect">
            <a:avLst/>
          </a:prstGeom>
          <a:noFill/>
        </p:spPr>
        <p:txBody>
          <a:bodyPr wrap="none" rtlCol="0">
            <a:spAutoFit/>
          </a:bodyPr>
          <a:lstStyle/>
          <a:p>
            <a:r>
              <a:rPr lang="en-US" dirty="0"/>
              <a:t>Linear B-Spline Basis</a:t>
            </a:r>
          </a:p>
        </p:txBody>
      </p:sp>
    </p:spTree>
    <p:extLst>
      <p:ext uri="{BB962C8B-B14F-4D97-AF65-F5344CB8AC3E}">
        <p14:creationId xmlns:p14="http://schemas.microsoft.com/office/powerpoint/2010/main" val="5865334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3D8F1640-F217-4280-B936-F4C1194F9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343" y="1282613"/>
            <a:ext cx="9220956" cy="3857747"/>
          </a:xfrm>
          <a:prstGeom prst="rect">
            <a:avLst/>
          </a:prstGeom>
        </p:spPr>
      </p:pic>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2757407-BF90-47DC-B5E0-004E294BA340}"/>
              </a:ext>
            </a:extLst>
          </p:cNvPr>
          <p:cNvSpPr txBox="1"/>
          <p:nvPr/>
        </p:nvSpPr>
        <p:spPr>
          <a:xfrm>
            <a:off x="4804012" y="5518125"/>
            <a:ext cx="2446054" cy="369332"/>
          </a:xfrm>
          <a:prstGeom prst="rect">
            <a:avLst/>
          </a:prstGeom>
          <a:noFill/>
        </p:spPr>
        <p:txBody>
          <a:bodyPr wrap="none" rtlCol="0">
            <a:spAutoFit/>
          </a:bodyPr>
          <a:lstStyle/>
          <a:p>
            <a:r>
              <a:rPr lang="en-US" dirty="0"/>
              <a:t>Quadratic B-Spline Basis</a:t>
            </a:r>
          </a:p>
        </p:txBody>
      </p:sp>
    </p:spTree>
    <p:extLst>
      <p:ext uri="{BB962C8B-B14F-4D97-AF65-F5344CB8AC3E}">
        <p14:creationId xmlns:p14="http://schemas.microsoft.com/office/powerpoint/2010/main" val="35340874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chart&#10;&#10;Description automatically generated">
            <a:extLst>
              <a:ext uri="{FF2B5EF4-FFF2-40B4-BE49-F238E27FC236}">
                <a16:creationId xmlns:a16="http://schemas.microsoft.com/office/drawing/2014/main" id="{480E7308-D05B-43B4-AAE6-8D26828D2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344" y="1278788"/>
            <a:ext cx="9220956" cy="3857747"/>
          </a:xfrm>
          <a:prstGeom prst="rect">
            <a:avLst/>
          </a:prstGeom>
        </p:spPr>
      </p:pic>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2757407-BF90-47DC-B5E0-004E294BA340}"/>
              </a:ext>
            </a:extLst>
          </p:cNvPr>
          <p:cNvSpPr txBox="1"/>
          <p:nvPr/>
        </p:nvSpPr>
        <p:spPr>
          <a:xfrm>
            <a:off x="4804012" y="5518125"/>
            <a:ext cx="2042547" cy="369332"/>
          </a:xfrm>
          <a:prstGeom prst="rect">
            <a:avLst/>
          </a:prstGeom>
          <a:noFill/>
        </p:spPr>
        <p:txBody>
          <a:bodyPr wrap="none" rtlCol="0">
            <a:spAutoFit/>
          </a:bodyPr>
          <a:lstStyle/>
          <a:p>
            <a:r>
              <a:rPr lang="en-US" dirty="0"/>
              <a:t>Cubic B-Spline Basis</a:t>
            </a:r>
          </a:p>
        </p:txBody>
      </p:sp>
    </p:spTree>
    <p:extLst>
      <p:ext uri="{BB962C8B-B14F-4D97-AF65-F5344CB8AC3E}">
        <p14:creationId xmlns:p14="http://schemas.microsoft.com/office/powerpoint/2010/main" val="4365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4" name="Picture 3">
            <a:extLst>
              <a:ext uri="{FF2B5EF4-FFF2-40B4-BE49-F238E27FC236}">
                <a16:creationId xmlns:a16="http://schemas.microsoft.com/office/drawing/2014/main" id="{EDECB21E-BF07-42F2-969A-3D30CC2ADD7E}"/>
              </a:ext>
            </a:extLst>
          </p:cNvPr>
          <p:cNvPicPr>
            <a:picLocks noChangeAspect="1"/>
          </p:cNvPicPr>
          <p:nvPr/>
        </p:nvPicPr>
        <p:blipFill>
          <a:blip r:embed="rId3"/>
          <a:stretch>
            <a:fillRect/>
          </a:stretch>
        </p:blipFill>
        <p:spPr>
          <a:xfrm>
            <a:off x="1720614" y="1456201"/>
            <a:ext cx="8871185" cy="4696509"/>
          </a:xfrm>
          <a:prstGeom prst="rect">
            <a:avLst/>
          </a:prstGeom>
        </p:spPr>
      </p:pic>
    </p:spTree>
    <p:extLst>
      <p:ext uri="{BB962C8B-B14F-4D97-AF65-F5344CB8AC3E}">
        <p14:creationId xmlns:p14="http://schemas.microsoft.com/office/powerpoint/2010/main" val="3146661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89369" y="1377312"/>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2757407-BF90-47DC-B5E0-004E294BA340}"/>
                  </a:ext>
                </a:extLst>
              </p:cNvPr>
              <p:cNvSpPr txBox="1"/>
              <p:nvPr/>
            </p:nvSpPr>
            <p:spPr>
              <a:xfrm>
                <a:off x="3033439" y="2886814"/>
                <a:ext cx="9298636" cy="3508525"/>
              </a:xfrm>
              <a:prstGeom prst="rect">
                <a:avLst/>
              </a:prstGeom>
              <a:noFill/>
            </p:spPr>
            <p:txBody>
              <a:bodyPr wrap="none" rtlCol="0">
                <a:spAutoFit/>
              </a:bodyPr>
              <a:lstStyle/>
              <a:p>
                <a:endParaRPr lang="en-US" sz="3600" b="1"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3600" b="1" i="1">
                              <a:latin typeface="Cambria Math" panose="02040503050406030204" pitchFamily="18" charset="0"/>
                            </a:rPr>
                          </m:ctrlPr>
                        </m:sSubPr>
                        <m:e>
                          <m:r>
                            <a:rPr lang="en-US" sz="3600" b="1" i="1">
                              <a:latin typeface="Cambria Math" panose="02040503050406030204" pitchFamily="18" charset="0"/>
                            </a:rPr>
                            <m:t>𝑿</m:t>
                          </m:r>
                        </m:e>
                        <m:sub>
                          <m:r>
                            <a:rPr lang="en-US" sz="3600" b="1" i="1">
                              <a:latin typeface="Cambria Math" panose="02040503050406030204" pitchFamily="18" charset="0"/>
                            </a:rPr>
                            <m:t>𝒊</m:t>
                          </m:r>
                          <m:r>
                            <a:rPr lang="en-US" sz="3600" b="1" i="1" smtClean="0">
                              <a:latin typeface="Cambria Math" panose="02040503050406030204" pitchFamily="18" charset="0"/>
                            </a:rPr>
                            <m:t>𝒋</m:t>
                          </m:r>
                        </m:sub>
                      </m:sSub>
                      <m:r>
                        <a:rPr lang="en-US" sz="3600" b="1" i="0" smtClean="0">
                          <a:latin typeface="Cambria Math" panose="02040503050406030204" pitchFamily="18" charset="0"/>
                        </a:rPr>
                        <m:t>=</m:t>
                      </m:r>
                      <m:r>
                        <a:rPr lang="en-US" sz="3600" b="0" i="1" smtClean="0">
                          <a:latin typeface="Cambria Math" panose="02040503050406030204" pitchFamily="18" charset="0"/>
                        </a:rPr>
                        <m:t>𝑏𝑎𝑠𝑖𝑠</m:t>
                      </m:r>
                      <m:r>
                        <a:rPr lang="en-US" sz="3600" b="0" i="1" smtClean="0">
                          <a:latin typeface="Cambria Math" panose="02040503050406030204" pitchFamily="18" charset="0"/>
                        </a:rPr>
                        <m:t> </m:t>
                      </m:r>
                      <m:r>
                        <a:rPr lang="en-US" sz="3600" b="0" i="1" smtClean="0">
                          <a:latin typeface="Cambria Math" panose="02040503050406030204" pitchFamily="18" charset="0"/>
                        </a:rPr>
                        <m:t>𝑓𝑢𝑛𝑐𝑡𝑖𝑜𝑛</m:t>
                      </m:r>
                      <m:d>
                        <m:dPr>
                          <m:ctrlPr>
                            <a:rPr lang="en-US" sz="3600" b="0" i="1" smtClean="0">
                              <a:latin typeface="Cambria Math" panose="02040503050406030204" pitchFamily="18" charset="0"/>
                            </a:rPr>
                          </m:ctrlPr>
                        </m:dPr>
                        <m:e>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𝑥</m:t>
                              </m:r>
                            </m:e>
                            <m:sub>
                              <m:r>
                                <a:rPr lang="en-US" sz="3600" b="0" i="1" smtClean="0">
                                  <a:latin typeface="Cambria Math" panose="02040503050406030204" pitchFamily="18" charset="0"/>
                                </a:rPr>
                                <m:t>𝑖𝑗</m:t>
                              </m:r>
                            </m:sub>
                          </m:sSub>
                        </m:e>
                      </m:d>
                    </m:oMath>
                  </m:oMathPara>
                </a14:m>
                <a:endParaRPr lang="en-US" sz="3600" b="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el-GR" sz="3600" i="1">
                          <a:latin typeface="Cambria Math" panose="02040503050406030204" pitchFamily="18" charset="0"/>
                        </a:rPr>
                        <m:t>β</m:t>
                      </m:r>
                      <m:r>
                        <a:rPr lang="en-US" sz="3600" b="0" i="1" smtClean="0">
                          <a:latin typeface="Cambria Math" panose="02040503050406030204" pitchFamily="18" charset="0"/>
                        </a:rPr>
                        <m:t>   =</m:t>
                      </m:r>
                      <m:r>
                        <m:rPr>
                          <m:sty m:val="p"/>
                        </m:rPr>
                        <a:rPr lang="en-US" sz="3600" b="0" i="0" smtClean="0">
                          <a:latin typeface="Cambria Math" panose="02040503050406030204" pitchFamily="18" charset="0"/>
                        </a:rPr>
                        <m:t>mean</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function</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fixed</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effects</m:t>
                      </m:r>
                    </m:oMath>
                  </m:oMathPara>
                </a14:m>
                <a:endParaRPr lang="en-US" sz="3600" dirty="0"/>
              </a:p>
              <a:p>
                <a:pPr/>
                <a14:m>
                  <m:oMathPara xmlns:m="http://schemas.openxmlformats.org/officeDocument/2006/math">
                    <m:oMathParaPr>
                      <m:jc m:val="left"/>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𝛾</m:t>
                          </m:r>
                        </m:e>
                        <m:sub>
                          <m:r>
                            <a:rPr lang="en-US" sz="3600" i="1">
                              <a:latin typeface="Cambria Math" panose="02040503050406030204" pitchFamily="18" charset="0"/>
                            </a:rPr>
                            <m:t>𝑖</m:t>
                          </m:r>
                        </m:sub>
                      </m:sSub>
                      <m:r>
                        <a:rPr lang="en-US" sz="3600" i="1">
                          <a:latin typeface="Cambria Math" panose="02040503050406030204" pitchFamily="18" charset="0"/>
                        </a:rPr>
                        <m:t> </m:t>
                      </m:r>
                      <m:r>
                        <a:rPr lang="en-US" sz="3600" b="0" i="1" smtClean="0">
                          <a:latin typeface="Cambria Math" panose="02040503050406030204" pitchFamily="18" charset="0"/>
                        </a:rPr>
                        <m:t>  </m:t>
                      </m:r>
                      <m:r>
                        <a:rPr lang="en-US" sz="3600" i="1">
                          <a:latin typeface="Cambria Math" panose="02040503050406030204" pitchFamily="18" charset="0"/>
                        </a:rPr>
                        <m:t>=</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function</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specific</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random</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effects</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vector</m:t>
                      </m:r>
                    </m:oMath>
                  </m:oMathPara>
                </a14:m>
                <a:endParaRPr lang="en-US" sz="3600" b="0" dirty="0"/>
              </a:p>
              <a:p>
                <a:r>
                  <a:rPr lang="en-US" sz="3600" b="0" dirty="0"/>
                  <a:t>	</a:t>
                </a:r>
                <a14:m>
                  <m:oMath xmlns:m="http://schemas.openxmlformats.org/officeDocument/2006/math">
                    <m:r>
                      <a:rPr lang="en-US" sz="3600" b="0" i="0" smtClean="0">
                        <a:latin typeface="Cambria Math" panose="02040503050406030204" pitchFamily="18" charset="0"/>
                        <a:ea typeface="Cambria Math" panose="02040503050406030204" pitchFamily="18" charset="0"/>
                      </a:rPr>
                      <m:t>  </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𝑁𝑜𝑟𝑚𝑎𝑙</m:t>
                    </m:r>
                    <m:r>
                      <a:rPr lang="en-US" sz="3600" b="0" i="1" smtClean="0">
                        <a:latin typeface="Cambria Math" panose="02040503050406030204" pitchFamily="18" charset="0"/>
                        <a:ea typeface="Cambria Math" panose="02040503050406030204" pitchFamily="18" charset="0"/>
                      </a:rPr>
                      <m:t>(0, </m:t>
                    </m:r>
                    <m:sSup>
                      <m:sSupPr>
                        <m:ctrlPr>
                          <a:rPr lang="en-US" sz="3600" b="1" i="1" smtClean="0">
                            <a:latin typeface="Cambria Math" panose="02040503050406030204" pitchFamily="18" charset="0"/>
                            <a:ea typeface="Cambria Math" panose="02040503050406030204" pitchFamily="18" charset="0"/>
                          </a:rPr>
                        </m:ctrlPr>
                      </m:sSupPr>
                      <m:e>
                        <m:r>
                          <a:rPr lang="en-US" sz="3600" b="1" i="1" smtClean="0">
                            <a:latin typeface="Cambria Math" panose="02040503050406030204" pitchFamily="18" charset="0"/>
                            <a:ea typeface="Cambria Math" panose="02040503050406030204" pitchFamily="18" charset="0"/>
                          </a:rPr>
                          <m:t>𝝈</m:t>
                        </m:r>
                      </m:e>
                      <m:sup>
                        <m:r>
                          <a:rPr lang="en-US" sz="3600" b="1" i="1" smtClean="0">
                            <a:latin typeface="Cambria Math" panose="02040503050406030204" pitchFamily="18" charset="0"/>
                            <a:ea typeface="Cambria Math" panose="02040503050406030204" pitchFamily="18" charset="0"/>
                          </a:rPr>
                          <m:t>𝟐</m:t>
                        </m:r>
                      </m:sup>
                    </m:sSup>
                    <m:r>
                      <a:rPr lang="en-US" sz="3600" b="0" i="1" smtClean="0">
                        <a:latin typeface="Cambria Math" panose="02040503050406030204" pitchFamily="18" charset="0"/>
                        <a:ea typeface="Cambria Math" panose="02040503050406030204" pitchFamily="18" charset="0"/>
                      </a:rPr>
                      <m:t>)</m:t>
                    </m:r>
                  </m:oMath>
                </a14:m>
                <a:endParaRPr lang="en-US" sz="3600" b="0" dirty="0"/>
              </a:p>
              <a:p>
                <a14:m>
                  <m:oMath xmlns:m="http://schemas.openxmlformats.org/officeDocument/2006/math">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𝜀</m:t>
                        </m:r>
                      </m:e>
                      <m:sub>
                        <m:r>
                          <a:rPr lang="en-US" sz="3600" b="0" i="1" smtClean="0">
                            <a:latin typeface="Cambria Math" panose="02040503050406030204" pitchFamily="18" charset="0"/>
                            <a:ea typeface="Cambria Math" panose="02040503050406030204" pitchFamily="18" charset="0"/>
                          </a:rPr>
                          <m:t>𝑖</m:t>
                        </m:r>
                      </m:sub>
                    </m:sSub>
                    <m:r>
                      <a:rPr lang="en-US" sz="3600" b="0" i="1" smtClean="0">
                        <a:latin typeface="Cambria Math" panose="02040503050406030204" pitchFamily="18" charset="0"/>
                        <a:ea typeface="Cambria Math" panose="02040503050406030204" pitchFamily="18" charset="0"/>
                      </a:rPr>
                      <m:t>    =</m:t>
                    </m:r>
                    <m:r>
                      <a:rPr lang="en-US" sz="3600" b="0" i="1" smtClean="0">
                        <a:latin typeface="Cambria Math" panose="02040503050406030204" pitchFamily="18" charset="0"/>
                        <a:ea typeface="Cambria Math" panose="02040503050406030204" pitchFamily="18" charset="0"/>
                      </a:rPr>
                      <m:t>𝑖𝑖𝑑</m:t>
                    </m:r>
                    <m:r>
                      <a:rPr lang="en-US" sz="3600" b="0" i="1" smtClean="0">
                        <a:latin typeface="Cambria Math" panose="02040503050406030204" pitchFamily="18" charset="0"/>
                        <a:ea typeface="Cambria Math" panose="02040503050406030204" pitchFamily="18" charset="0"/>
                      </a:rPr>
                      <m:t> </m:t>
                    </m:r>
                    <m:r>
                      <a:rPr lang="en-US" sz="3600" b="0" i="1" smtClean="0">
                        <a:latin typeface="Cambria Math" panose="02040503050406030204" pitchFamily="18" charset="0"/>
                        <a:ea typeface="Cambria Math" panose="02040503050406030204" pitchFamily="18" charset="0"/>
                      </a:rPr>
                      <m:t>𝑁𝑜𝑟𝑚𝑎𝑙</m:t>
                    </m:r>
                    <m:r>
                      <a:rPr lang="en-US" sz="3600" b="0" i="1" smtClean="0">
                        <a:latin typeface="Cambria Math" panose="02040503050406030204" pitchFamily="18" charset="0"/>
                        <a:ea typeface="Cambria Math" panose="02040503050406030204" pitchFamily="18" charset="0"/>
                      </a:rPr>
                      <m:t> </m:t>
                    </m:r>
                    <m:r>
                      <a:rPr lang="en-US" sz="3600" b="0" i="1" smtClean="0">
                        <a:latin typeface="Cambria Math" panose="02040503050406030204" pitchFamily="18" charset="0"/>
                        <a:ea typeface="Cambria Math" panose="02040503050406030204" pitchFamily="18" charset="0"/>
                      </a:rPr>
                      <m:t>𝑒𝑟𝑟𝑜𝑟𝑠</m:t>
                    </m:r>
                  </m:oMath>
                </a14:m>
                <a:r>
                  <a:rPr lang="en-US" sz="3600" dirty="0"/>
                  <a:t> </a:t>
                </a:r>
              </a:p>
            </p:txBody>
          </p:sp>
        </mc:Choice>
        <mc:Fallback xmlns="">
          <p:sp>
            <p:nvSpPr>
              <p:cNvPr id="18" name="TextBox 17">
                <a:extLst>
                  <a:ext uri="{FF2B5EF4-FFF2-40B4-BE49-F238E27FC236}">
                    <a16:creationId xmlns:a16="http://schemas.microsoft.com/office/drawing/2014/main" id="{52757407-BF90-47DC-B5E0-004E294BA340}"/>
                  </a:ext>
                </a:extLst>
              </p:cNvPr>
              <p:cNvSpPr txBox="1">
                <a:spLocks noRot="1" noChangeAspect="1" noMove="1" noResize="1" noEditPoints="1" noAdjustHandles="1" noChangeArrowheads="1" noChangeShapeType="1" noTextEdit="1"/>
              </p:cNvSpPr>
              <p:nvPr/>
            </p:nvSpPr>
            <p:spPr>
              <a:xfrm>
                <a:off x="3033439" y="2886814"/>
                <a:ext cx="9298636" cy="350852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88020DF-11EA-4B72-9FC1-4C7EFE39F262}"/>
                  </a:ext>
                </a:extLst>
              </p:cNvPr>
              <p:cNvSpPr txBox="1"/>
              <p:nvPr/>
            </p:nvSpPr>
            <p:spPr>
              <a:xfrm>
                <a:off x="4315037" y="2291713"/>
                <a:ext cx="443070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1" i="1" smtClean="0">
                              <a:latin typeface="Cambria Math" panose="02040503050406030204" pitchFamily="18" charset="0"/>
                            </a:rPr>
                            <m:t>𝒚</m:t>
                          </m:r>
                        </m:e>
                        <m:sub>
                          <m:r>
                            <a:rPr lang="en-US" sz="3600" b="0" i="1" smtClean="0">
                              <a:latin typeface="Cambria Math" panose="02040503050406030204" pitchFamily="18" charset="0"/>
                            </a:rPr>
                            <m:t>𝑖</m:t>
                          </m:r>
                        </m:sub>
                      </m:sSub>
                      <m:r>
                        <a:rPr lang="en-US" sz="3600" b="0" i="0" smtClean="0">
                          <a:latin typeface="Cambria Math" panose="02040503050406030204" pitchFamily="18" charset="0"/>
                        </a:rPr>
                        <m:t>=</m:t>
                      </m:r>
                      <m:sSub>
                        <m:sSubPr>
                          <m:ctrlPr>
                            <a:rPr lang="en-US" sz="3600" i="1" smtClean="0">
                              <a:latin typeface="Cambria Math" panose="02040503050406030204" pitchFamily="18" charset="0"/>
                            </a:rPr>
                          </m:ctrlPr>
                        </m:sSubPr>
                        <m:e>
                          <m:r>
                            <a:rPr lang="en-US" sz="3600" b="1" i="1" smtClean="0">
                              <a:latin typeface="Cambria Math" panose="02040503050406030204" pitchFamily="18" charset="0"/>
                            </a:rPr>
                            <m:t>𝑿</m:t>
                          </m:r>
                        </m:e>
                        <m:sub>
                          <m:r>
                            <a:rPr lang="en-US" sz="3600" b="0" i="1" smtClean="0">
                              <a:latin typeface="Cambria Math" panose="02040503050406030204" pitchFamily="18" charset="0"/>
                            </a:rPr>
                            <m:t>𝑖</m:t>
                          </m:r>
                        </m:sub>
                      </m:sSub>
                      <m:r>
                        <a:rPr lang="en-US" sz="3600" b="0" i="0" smtClean="0">
                          <a:latin typeface="Cambria Math" panose="02040503050406030204" pitchFamily="18" charset="0"/>
                        </a:rPr>
                        <m:t> </m:t>
                      </m:r>
                      <m:r>
                        <m:rPr>
                          <m:sty m:val="p"/>
                        </m:rPr>
                        <a:rPr lang="el-GR" sz="3600" b="0" i="1" smtClean="0">
                          <a:latin typeface="Cambria Math" panose="02040503050406030204" pitchFamily="18" charset="0"/>
                        </a:rPr>
                        <m:t>β</m:t>
                      </m:r>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1" i="1">
                              <a:latin typeface="Cambria Math" panose="02040503050406030204" pitchFamily="18" charset="0"/>
                            </a:rPr>
                            <m:t>𝑿</m:t>
                          </m:r>
                        </m:e>
                        <m:sub>
                          <m:r>
                            <a:rPr lang="en-US" sz="3600" b="0" i="1" smtClean="0">
                              <a:latin typeface="Cambria Math" panose="02040503050406030204" pitchFamily="18" charset="0"/>
                            </a:rPr>
                            <m:t>𝑖</m:t>
                          </m:r>
                        </m:sub>
                      </m:sSub>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𝛾</m:t>
                          </m:r>
                        </m:e>
                        <m:sub>
                          <m:r>
                            <a:rPr lang="en-US" sz="3600" b="0" i="1" smtClean="0">
                              <a:latin typeface="Cambria Math" panose="02040503050406030204" pitchFamily="18" charset="0"/>
                            </a:rPr>
                            <m:t>𝑖</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𝜀</m:t>
                          </m:r>
                        </m:e>
                        <m:sub>
                          <m:r>
                            <a:rPr lang="en-US" sz="3600" b="0" i="1" smtClean="0">
                              <a:latin typeface="Cambria Math" panose="02040503050406030204" pitchFamily="18" charset="0"/>
                              <a:ea typeface="Cambria Math" panose="02040503050406030204" pitchFamily="18" charset="0"/>
                            </a:rPr>
                            <m:t>𝑖</m:t>
                          </m:r>
                        </m:sub>
                      </m:sSub>
                    </m:oMath>
                  </m:oMathPara>
                </a14:m>
                <a:endParaRPr lang="en-US" sz="3600" dirty="0"/>
              </a:p>
            </p:txBody>
          </p:sp>
        </mc:Choice>
        <mc:Fallback xmlns="">
          <p:sp>
            <p:nvSpPr>
              <p:cNvPr id="22" name="TextBox 21">
                <a:extLst>
                  <a:ext uri="{FF2B5EF4-FFF2-40B4-BE49-F238E27FC236}">
                    <a16:creationId xmlns:a16="http://schemas.microsoft.com/office/drawing/2014/main" id="{188020DF-11EA-4B72-9FC1-4C7EFE39F262}"/>
                  </a:ext>
                </a:extLst>
              </p:cNvPr>
              <p:cNvSpPr txBox="1">
                <a:spLocks noRot="1" noChangeAspect="1" noMove="1" noResize="1" noEditPoints="1" noAdjustHandles="1" noChangeArrowheads="1" noChangeShapeType="1" noTextEdit="1"/>
              </p:cNvSpPr>
              <p:nvPr/>
            </p:nvSpPr>
            <p:spPr>
              <a:xfrm>
                <a:off x="4315037" y="2291713"/>
                <a:ext cx="4430700" cy="646331"/>
              </a:xfrm>
              <a:prstGeom prst="rect">
                <a:avLst/>
              </a:prstGeom>
              <a:blipFill>
                <a:blip r:embed="rId5"/>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95071" cy="646331"/>
          </a:xfrm>
          <a:prstGeom prst="rect">
            <a:avLst/>
          </a:prstGeom>
          <a:noFill/>
        </p:spPr>
        <p:txBody>
          <a:bodyPr wrap="none" rtlCol="0">
            <a:spAutoFit/>
          </a:bodyPr>
          <a:lstStyle/>
          <a:p>
            <a:r>
              <a:rPr lang="en-US" sz="3600" dirty="0"/>
              <a:t>B-Splines</a:t>
            </a:r>
          </a:p>
        </p:txBody>
      </p:sp>
    </p:spTree>
    <p:extLst>
      <p:ext uri="{BB962C8B-B14F-4D97-AF65-F5344CB8AC3E}">
        <p14:creationId xmlns:p14="http://schemas.microsoft.com/office/powerpoint/2010/main" val="9493323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22694" y="1426113"/>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95071" cy="646331"/>
          </a:xfrm>
          <a:prstGeom prst="rect">
            <a:avLst/>
          </a:prstGeom>
          <a:noFill/>
        </p:spPr>
        <p:txBody>
          <a:bodyPr wrap="none" rtlCol="0">
            <a:spAutoFit/>
          </a:bodyPr>
          <a:lstStyle/>
          <a:p>
            <a:r>
              <a:rPr lang="en-US" sz="3600" dirty="0"/>
              <a:t>B-Splines</a:t>
            </a:r>
          </a:p>
        </p:txBody>
      </p:sp>
      <p:pic>
        <p:nvPicPr>
          <p:cNvPr id="9" name="Picture 8">
            <a:extLst>
              <a:ext uri="{FF2B5EF4-FFF2-40B4-BE49-F238E27FC236}">
                <a16:creationId xmlns:a16="http://schemas.microsoft.com/office/drawing/2014/main" id="{CA140DE8-9708-4E2F-A660-1ACCA05D639B}"/>
              </a:ext>
            </a:extLst>
          </p:cNvPr>
          <p:cNvPicPr>
            <a:picLocks noChangeAspect="1"/>
          </p:cNvPicPr>
          <p:nvPr/>
        </p:nvPicPr>
        <p:blipFill>
          <a:blip r:embed="rId3"/>
          <a:stretch>
            <a:fillRect/>
          </a:stretch>
        </p:blipFill>
        <p:spPr>
          <a:xfrm>
            <a:off x="2429333" y="2052809"/>
            <a:ext cx="9383174" cy="3521737"/>
          </a:xfrm>
          <a:prstGeom prst="rect">
            <a:avLst/>
          </a:prstGeom>
        </p:spPr>
      </p:pic>
    </p:spTree>
    <p:extLst>
      <p:ext uri="{BB962C8B-B14F-4D97-AF65-F5344CB8AC3E}">
        <p14:creationId xmlns:p14="http://schemas.microsoft.com/office/powerpoint/2010/main" val="12763283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22694" y="1426113"/>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95071" cy="646331"/>
          </a:xfrm>
          <a:prstGeom prst="rect">
            <a:avLst/>
          </a:prstGeom>
          <a:noFill/>
        </p:spPr>
        <p:txBody>
          <a:bodyPr wrap="none" rtlCol="0">
            <a:spAutoFit/>
          </a:bodyPr>
          <a:lstStyle/>
          <a:p>
            <a:r>
              <a:rPr lang="en-US" sz="3600" dirty="0"/>
              <a:t>B-Splines</a:t>
            </a:r>
          </a:p>
        </p:txBody>
      </p:sp>
      <p:sp>
        <p:nvSpPr>
          <p:cNvPr id="18" name="TextBox 17">
            <a:extLst>
              <a:ext uri="{FF2B5EF4-FFF2-40B4-BE49-F238E27FC236}">
                <a16:creationId xmlns:a16="http://schemas.microsoft.com/office/drawing/2014/main" id="{463677B4-C389-4214-8F6B-A69E1A9751A5}"/>
              </a:ext>
            </a:extLst>
          </p:cNvPr>
          <p:cNvSpPr txBox="1"/>
          <p:nvPr/>
        </p:nvSpPr>
        <p:spPr>
          <a:xfrm>
            <a:off x="2397967" y="1922236"/>
            <a:ext cx="9613924" cy="2862322"/>
          </a:xfrm>
          <a:prstGeom prst="rect">
            <a:avLst/>
          </a:prstGeom>
          <a:noFill/>
        </p:spPr>
        <p:txBody>
          <a:bodyPr wrap="square" rtlCol="0">
            <a:spAutoFit/>
          </a:bodyPr>
          <a:lstStyle/>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My go-to for “simpler” functions &amp; </a:t>
            </a:r>
            <a:r>
              <a:rPr lang="en-US" sz="3600" dirty="0" err="1"/>
              <a:t>FDoE’s</a:t>
            </a:r>
            <a:endParaRPr lang="en-US" sz="3600" dirty="0"/>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Customizable: knot locations &amp; order setting</a:t>
            </a:r>
          </a:p>
        </p:txBody>
      </p:sp>
    </p:spTree>
    <p:extLst>
      <p:ext uri="{BB962C8B-B14F-4D97-AF65-F5344CB8AC3E}">
        <p14:creationId xmlns:p14="http://schemas.microsoft.com/office/powerpoint/2010/main" val="28025276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22694" y="1426113"/>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82247" cy="646331"/>
          </a:xfrm>
          <a:prstGeom prst="rect">
            <a:avLst/>
          </a:prstGeom>
          <a:noFill/>
        </p:spPr>
        <p:txBody>
          <a:bodyPr wrap="none" rtlCol="0">
            <a:spAutoFit/>
          </a:bodyPr>
          <a:lstStyle/>
          <a:p>
            <a:r>
              <a:rPr lang="en-US" sz="3600" dirty="0"/>
              <a:t>P-Splines</a:t>
            </a:r>
          </a:p>
        </p:txBody>
      </p:sp>
      <p:pic>
        <p:nvPicPr>
          <p:cNvPr id="17" name="Picture 16">
            <a:extLst>
              <a:ext uri="{FF2B5EF4-FFF2-40B4-BE49-F238E27FC236}">
                <a16:creationId xmlns:a16="http://schemas.microsoft.com/office/drawing/2014/main" id="{163756B6-31D8-4525-B31E-6600FBB8A9A4}"/>
              </a:ext>
            </a:extLst>
          </p:cNvPr>
          <p:cNvPicPr>
            <a:picLocks noChangeAspect="1"/>
          </p:cNvPicPr>
          <p:nvPr/>
        </p:nvPicPr>
        <p:blipFill>
          <a:blip r:embed="rId3"/>
          <a:stretch>
            <a:fillRect/>
          </a:stretch>
        </p:blipFill>
        <p:spPr>
          <a:xfrm>
            <a:off x="2581836" y="2161989"/>
            <a:ext cx="8009524" cy="3819048"/>
          </a:xfrm>
          <a:prstGeom prst="rect">
            <a:avLst/>
          </a:prstGeom>
        </p:spPr>
      </p:pic>
      <p:sp>
        <p:nvSpPr>
          <p:cNvPr id="22" name="TextBox 21">
            <a:extLst>
              <a:ext uri="{FF2B5EF4-FFF2-40B4-BE49-F238E27FC236}">
                <a16:creationId xmlns:a16="http://schemas.microsoft.com/office/drawing/2014/main" id="{92D20BD9-E6E1-4058-AF6C-2C9E4F85D200}"/>
              </a:ext>
            </a:extLst>
          </p:cNvPr>
          <p:cNvSpPr txBox="1"/>
          <p:nvPr/>
        </p:nvSpPr>
        <p:spPr>
          <a:xfrm>
            <a:off x="4594780" y="6100336"/>
            <a:ext cx="2862387" cy="369332"/>
          </a:xfrm>
          <a:prstGeom prst="rect">
            <a:avLst/>
          </a:prstGeom>
          <a:noFill/>
        </p:spPr>
        <p:txBody>
          <a:bodyPr wrap="none" rtlCol="0">
            <a:spAutoFit/>
          </a:bodyPr>
          <a:lstStyle/>
          <a:p>
            <a:r>
              <a:rPr lang="en-US" dirty="0"/>
              <a:t>Step Function P-Spline Basis</a:t>
            </a:r>
          </a:p>
        </p:txBody>
      </p:sp>
    </p:spTree>
    <p:extLst>
      <p:ext uri="{BB962C8B-B14F-4D97-AF65-F5344CB8AC3E}">
        <p14:creationId xmlns:p14="http://schemas.microsoft.com/office/powerpoint/2010/main" val="40684482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22694" y="1426113"/>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82247" cy="646331"/>
          </a:xfrm>
          <a:prstGeom prst="rect">
            <a:avLst/>
          </a:prstGeom>
          <a:noFill/>
        </p:spPr>
        <p:txBody>
          <a:bodyPr wrap="none" rtlCol="0">
            <a:spAutoFit/>
          </a:bodyPr>
          <a:lstStyle/>
          <a:p>
            <a:r>
              <a:rPr lang="en-US" sz="3600" dirty="0"/>
              <a:t>P-Splines</a:t>
            </a:r>
          </a:p>
        </p:txBody>
      </p:sp>
      <p:pic>
        <p:nvPicPr>
          <p:cNvPr id="17" name="Picture 16">
            <a:extLst>
              <a:ext uri="{FF2B5EF4-FFF2-40B4-BE49-F238E27FC236}">
                <a16:creationId xmlns:a16="http://schemas.microsoft.com/office/drawing/2014/main" id="{163756B6-31D8-4525-B31E-6600FBB8A9A4}"/>
              </a:ext>
            </a:extLst>
          </p:cNvPr>
          <p:cNvPicPr>
            <a:picLocks noChangeAspect="1"/>
          </p:cNvPicPr>
          <p:nvPr/>
        </p:nvPicPr>
        <p:blipFill>
          <a:blip r:embed="rId3"/>
          <a:stretch>
            <a:fillRect/>
          </a:stretch>
        </p:blipFill>
        <p:spPr>
          <a:xfrm>
            <a:off x="2581836" y="2161989"/>
            <a:ext cx="8009524" cy="3819048"/>
          </a:xfrm>
          <a:prstGeom prst="rect">
            <a:avLst/>
          </a:prstGeom>
        </p:spPr>
      </p:pic>
      <p:pic>
        <p:nvPicPr>
          <p:cNvPr id="4" name="Picture 3">
            <a:extLst>
              <a:ext uri="{FF2B5EF4-FFF2-40B4-BE49-F238E27FC236}">
                <a16:creationId xmlns:a16="http://schemas.microsoft.com/office/drawing/2014/main" id="{0BFA4624-0D0A-44DB-AB4F-27B1A94A1187}"/>
              </a:ext>
            </a:extLst>
          </p:cNvPr>
          <p:cNvPicPr>
            <a:picLocks noChangeAspect="1"/>
          </p:cNvPicPr>
          <p:nvPr/>
        </p:nvPicPr>
        <p:blipFill>
          <a:blip r:embed="rId4"/>
          <a:stretch>
            <a:fillRect/>
          </a:stretch>
        </p:blipFill>
        <p:spPr>
          <a:xfrm>
            <a:off x="2581834" y="2164626"/>
            <a:ext cx="7933333" cy="3819048"/>
          </a:xfrm>
          <a:prstGeom prst="rect">
            <a:avLst/>
          </a:prstGeom>
        </p:spPr>
      </p:pic>
      <p:sp>
        <p:nvSpPr>
          <p:cNvPr id="20" name="TextBox 19">
            <a:extLst>
              <a:ext uri="{FF2B5EF4-FFF2-40B4-BE49-F238E27FC236}">
                <a16:creationId xmlns:a16="http://schemas.microsoft.com/office/drawing/2014/main" id="{A194F9F8-8FFA-4173-805A-E30F3845F38A}"/>
              </a:ext>
            </a:extLst>
          </p:cNvPr>
          <p:cNvSpPr txBox="1"/>
          <p:nvPr/>
        </p:nvSpPr>
        <p:spPr>
          <a:xfrm>
            <a:off x="4594780" y="6100336"/>
            <a:ext cx="2970685" cy="369332"/>
          </a:xfrm>
          <a:prstGeom prst="rect">
            <a:avLst/>
          </a:prstGeom>
          <a:noFill/>
        </p:spPr>
        <p:txBody>
          <a:bodyPr wrap="none" rtlCol="0">
            <a:spAutoFit/>
          </a:bodyPr>
          <a:lstStyle/>
          <a:p>
            <a:r>
              <a:rPr lang="en-US" dirty="0"/>
              <a:t>Linear Function P-Spline Basis</a:t>
            </a:r>
          </a:p>
        </p:txBody>
      </p:sp>
    </p:spTree>
    <p:extLst>
      <p:ext uri="{BB962C8B-B14F-4D97-AF65-F5344CB8AC3E}">
        <p14:creationId xmlns:p14="http://schemas.microsoft.com/office/powerpoint/2010/main" val="37555020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22694" y="1426113"/>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82247" cy="646331"/>
          </a:xfrm>
          <a:prstGeom prst="rect">
            <a:avLst/>
          </a:prstGeom>
          <a:noFill/>
        </p:spPr>
        <p:txBody>
          <a:bodyPr wrap="none" rtlCol="0">
            <a:spAutoFit/>
          </a:bodyPr>
          <a:lstStyle/>
          <a:p>
            <a:r>
              <a:rPr lang="en-US" sz="3600" dirty="0"/>
              <a:t>P-Splines</a:t>
            </a:r>
          </a:p>
        </p:txBody>
      </p:sp>
      <p:pic>
        <p:nvPicPr>
          <p:cNvPr id="17" name="Picture 16">
            <a:extLst>
              <a:ext uri="{FF2B5EF4-FFF2-40B4-BE49-F238E27FC236}">
                <a16:creationId xmlns:a16="http://schemas.microsoft.com/office/drawing/2014/main" id="{163756B6-31D8-4525-B31E-6600FBB8A9A4}"/>
              </a:ext>
            </a:extLst>
          </p:cNvPr>
          <p:cNvPicPr>
            <a:picLocks noChangeAspect="1"/>
          </p:cNvPicPr>
          <p:nvPr/>
        </p:nvPicPr>
        <p:blipFill>
          <a:blip r:embed="rId3"/>
          <a:stretch>
            <a:fillRect/>
          </a:stretch>
        </p:blipFill>
        <p:spPr>
          <a:xfrm>
            <a:off x="2581836" y="2161989"/>
            <a:ext cx="8009524" cy="3819048"/>
          </a:xfrm>
          <a:prstGeom prst="rect">
            <a:avLst/>
          </a:prstGeom>
        </p:spPr>
      </p:pic>
      <p:pic>
        <p:nvPicPr>
          <p:cNvPr id="4" name="Picture 3">
            <a:extLst>
              <a:ext uri="{FF2B5EF4-FFF2-40B4-BE49-F238E27FC236}">
                <a16:creationId xmlns:a16="http://schemas.microsoft.com/office/drawing/2014/main" id="{0BFA4624-0D0A-44DB-AB4F-27B1A94A1187}"/>
              </a:ext>
            </a:extLst>
          </p:cNvPr>
          <p:cNvPicPr>
            <a:picLocks noChangeAspect="1"/>
          </p:cNvPicPr>
          <p:nvPr/>
        </p:nvPicPr>
        <p:blipFill>
          <a:blip r:embed="rId4"/>
          <a:stretch>
            <a:fillRect/>
          </a:stretch>
        </p:blipFill>
        <p:spPr>
          <a:xfrm>
            <a:off x="2581834" y="2164626"/>
            <a:ext cx="7933333" cy="3819048"/>
          </a:xfrm>
          <a:prstGeom prst="rect">
            <a:avLst/>
          </a:prstGeom>
        </p:spPr>
      </p:pic>
      <p:pic>
        <p:nvPicPr>
          <p:cNvPr id="9" name="Picture 8">
            <a:extLst>
              <a:ext uri="{FF2B5EF4-FFF2-40B4-BE49-F238E27FC236}">
                <a16:creationId xmlns:a16="http://schemas.microsoft.com/office/drawing/2014/main" id="{ACFEDD3A-34CE-44D4-B181-73F71693982F}"/>
              </a:ext>
            </a:extLst>
          </p:cNvPr>
          <p:cNvPicPr>
            <a:picLocks noChangeAspect="1"/>
          </p:cNvPicPr>
          <p:nvPr/>
        </p:nvPicPr>
        <p:blipFill>
          <a:blip r:embed="rId5"/>
          <a:stretch>
            <a:fillRect/>
          </a:stretch>
        </p:blipFill>
        <p:spPr>
          <a:xfrm>
            <a:off x="2581834" y="2159352"/>
            <a:ext cx="8142857" cy="3819048"/>
          </a:xfrm>
          <a:prstGeom prst="rect">
            <a:avLst/>
          </a:prstGeom>
        </p:spPr>
      </p:pic>
      <p:sp>
        <p:nvSpPr>
          <p:cNvPr id="22" name="TextBox 21">
            <a:extLst>
              <a:ext uri="{FF2B5EF4-FFF2-40B4-BE49-F238E27FC236}">
                <a16:creationId xmlns:a16="http://schemas.microsoft.com/office/drawing/2014/main" id="{BEE6EB56-EA53-40EB-881A-422982CACD7F}"/>
              </a:ext>
            </a:extLst>
          </p:cNvPr>
          <p:cNvSpPr txBox="1"/>
          <p:nvPr/>
        </p:nvSpPr>
        <p:spPr>
          <a:xfrm>
            <a:off x="4594780" y="6100336"/>
            <a:ext cx="3313279" cy="369332"/>
          </a:xfrm>
          <a:prstGeom prst="rect">
            <a:avLst/>
          </a:prstGeom>
          <a:noFill/>
        </p:spPr>
        <p:txBody>
          <a:bodyPr wrap="none" rtlCol="0">
            <a:spAutoFit/>
          </a:bodyPr>
          <a:lstStyle/>
          <a:p>
            <a:r>
              <a:rPr lang="en-US" dirty="0"/>
              <a:t>Quadratic Function P-Spline Basis</a:t>
            </a:r>
          </a:p>
        </p:txBody>
      </p:sp>
    </p:spTree>
    <p:extLst>
      <p:ext uri="{BB962C8B-B14F-4D97-AF65-F5344CB8AC3E}">
        <p14:creationId xmlns:p14="http://schemas.microsoft.com/office/powerpoint/2010/main" val="38288249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22694" y="1426113"/>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2757407-BF90-47DC-B5E0-004E294BA340}"/>
                  </a:ext>
                </a:extLst>
              </p:cNvPr>
              <p:cNvSpPr txBox="1"/>
              <p:nvPr/>
            </p:nvSpPr>
            <p:spPr>
              <a:xfrm>
                <a:off x="2654139" y="2324491"/>
                <a:ext cx="9096657" cy="3772058"/>
              </a:xfrm>
              <a:prstGeom prst="rect">
                <a:avLst/>
              </a:prstGeom>
              <a:noFill/>
            </p:spPr>
            <p:txBody>
              <a:bodyPr wrap="none" rtlCol="0">
                <a:spAutoFit/>
              </a:bodyPr>
              <a:lstStyle/>
              <a:p>
                <a:endParaRPr lang="en-US" sz="3600" b="1"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3600" b="1" i="1">
                              <a:latin typeface="Cambria Math" panose="02040503050406030204" pitchFamily="18" charset="0"/>
                            </a:rPr>
                          </m:ctrlPr>
                        </m:sSubPr>
                        <m:e>
                          <m:r>
                            <a:rPr lang="en-US" sz="3600" b="1" i="1">
                              <a:latin typeface="Cambria Math" panose="02040503050406030204" pitchFamily="18" charset="0"/>
                            </a:rPr>
                            <m:t>𝑿</m:t>
                          </m:r>
                        </m:e>
                        <m:sub>
                          <m:r>
                            <a:rPr lang="en-US" sz="3600" b="1" i="1">
                              <a:latin typeface="Cambria Math" panose="02040503050406030204" pitchFamily="18" charset="0"/>
                            </a:rPr>
                            <m:t>𝒊</m:t>
                          </m:r>
                          <m:r>
                            <a:rPr lang="en-US" sz="3600" b="1" i="1" smtClean="0">
                              <a:latin typeface="Cambria Math" panose="02040503050406030204" pitchFamily="18" charset="0"/>
                            </a:rPr>
                            <m:t>𝒋</m:t>
                          </m:r>
                        </m:sub>
                      </m:sSub>
                      <m:r>
                        <a:rPr lang="en-US" sz="3600" b="1" i="0" smtClean="0">
                          <a:latin typeface="Cambria Math" panose="02040503050406030204" pitchFamily="18" charset="0"/>
                        </a:rPr>
                        <m:t>=[</m:t>
                      </m:r>
                      <m:r>
                        <a:rPr lang="en-US" sz="3600" b="1" i="0" smtClean="0">
                          <a:latin typeface="Cambria Math" panose="02040503050406030204" pitchFamily="18" charset="0"/>
                        </a:rPr>
                        <m:t>𝟏</m:t>
                      </m:r>
                      <m:r>
                        <a:rPr lang="en-US" sz="3600" b="1" i="0" smtClean="0">
                          <a:latin typeface="Cambria Math" panose="02040503050406030204" pitchFamily="18" charset="0"/>
                        </a:rPr>
                        <m:t> </m:t>
                      </m:r>
                      <m:r>
                        <a:rPr lang="en-US" sz="3600" b="1" i="1" smtClean="0">
                          <a:latin typeface="Cambria Math" panose="02040503050406030204" pitchFamily="18" charset="0"/>
                        </a:rPr>
                        <m:t> </m:t>
                      </m:r>
                      <m:sSub>
                        <m:sSubPr>
                          <m:ctrlPr>
                            <a:rPr lang="en-US" sz="3600" b="1" i="1">
                              <a:latin typeface="Cambria Math" panose="02040503050406030204" pitchFamily="18" charset="0"/>
                            </a:rPr>
                          </m:ctrlPr>
                        </m:sSubPr>
                        <m:e>
                          <m:r>
                            <a:rPr lang="en-US" sz="3600" b="1" i="1" smtClean="0">
                              <a:latin typeface="Cambria Math" panose="02040503050406030204" pitchFamily="18" charset="0"/>
                            </a:rPr>
                            <m:t>𝒙</m:t>
                          </m:r>
                        </m:e>
                        <m:sub>
                          <m:r>
                            <a:rPr lang="en-US" sz="3600" b="1" i="1">
                              <a:latin typeface="Cambria Math" panose="02040503050406030204" pitchFamily="18" charset="0"/>
                            </a:rPr>
                            <m:t>𝒊𝒋</m:t>
                          </m:r>
                        </m:sub>
                      </m:sSub>
                      <m:r>
                        <a:rPr lang="en-US" sz="3600" b="1" i="0" smtClean="0">
                          <a:latin typeface="Cambria Math" panose="02040503050406030204" pitchFamily="18" charset="0"/>
                        </a:rPr>
                        <m:t> </m:t>
                      </m:r>
                      <m:sSubSup>
                        <m:sSubSupPr>
                          <m:ctrlPr>
                            <a:rPr lang="en-US" sz="3600" b="1" i="1" smtClean="0">
                              <a:latin typeface="Cambria Math" panose="02040503050406030204" pitchFamily="18" charset="0"/>
                            </a:rPr>
                          </m:ctrlPr>
                        </m:sSubSupPr>
                        <m:e>
                          <m:r>
                            <a:rPr lang="en-US" sz="3600" b="1" i="1" smtClean="0">
                              <a:latin typeface="Cambria Math" panose="02040503050406030204" pitchFamily="18" charset="0"/>
                            </a:rPr>
                            <m:t> </m:t>
                          </m:r>
                          <m:r>
                            <a:rPr lang="en-US" sz="3600" b="1" i="1" smtClean="0">
                              <a:latin typeface="Cambria Math" panose="02040503050406030204" pitchFamily="18" charset="0"/>
                            </a:rPr>
                            <m:t>𝒙</m:t>
                          </m:r>
                        </m:e>
                        <m:sub>
                          <m:r>
                            <a:rPr lang="en-US" sz="3600" b="1" i="1" smtClean="0">
                              <a:latin typeface="Cambria Math" panose="02040503050406030204" pitchFamily="18" charset="0"/>
                            </a:rPr>
                            <m:t>𝒊𝒋</m:t>
                          </m:r>
                        </m:sub>
                        <m:sup>
                          <m:r>
                            <a:rPr lang="en-US" sz="3600" b="1" i="1" smtClean="0">
                              <a:latin typeface="Cambria Math" panose="02040503050406030204" pitchFamily="18" charset="0"/>
                            </a:rPr>
                            <m:t>𝟐</m:t>
                          </m:r>
                        </m:sup>
                      </m:sSubSup>
                      <m:r>
                        <a:rPr lang="en-US" sz="3600" b="1" i="0" smtClean="0">
                          <a:latin typeface="Cambria Math" panose="02040503050406030204" pitchFamily="18" charset="0"/>
                        </a:rPr>
                        <m:t>]</m:t>
                      </m:r>
                    </m:oMath>
                  </m:oMathPara>
                </a14:m>
                <a:endParaRPr lang="en-US" sz="3600" b="0" i="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𝒁</m:t>
                          </m:r>
                        </m:e>
                        <m:sub>
                          <m:r>
                            <a:rPr lang="en-US" sz="3600" b="1" i="1">
                              <a:latin typeface="Cambria Math" panose="02040503050406030204" pitchFamily="18" charset="0"/>
                            </a:rPr>
                            <m:t>𝒊</m:t>
                          </m:r>
                          <m:r>
                            <a:rPr lang="en-US" sz="3600" b="1" i="1" smtClean="0">
                              <a:latin typeface="Cambria Math" panose="02040503050406030204" pitchFamily="18" charset="0"/>
                            </a:rPr>
                            <m:t>𝒋</m:t>
                          </m:r>
                        </m:sub>
                      </m:sSub>
                      <m:r>
                        <a:rPr lang="en-US" sz="3600" b="1" i="0" smtClean="0">
                          <a:latin typeface="Cambria Math" panose="02040503050406030204" pitchFamily="18" charset="0"/>
                        </a:rPr>
                        <m:t>=[</m:t>
                      </m:r>
                      <m:r>
                        <a:rPr lang="en-US" sz="3600" b="1" i="0" smtClean="0">
                          <a:latin typeface="Cambria Math" panose="02040503050406030204" pitchFamily="18" charset="0"/>
                        </a:rPr>
                        <m:t>𝟏</m:t>
                      </m:r>
                      <m:r>
                        <a:rPr lang="en-US" sz="3600" b="1" i="0" smtClean="0">
                          <a:latin typeface="Cambria Math" panose="02040503050406030204" pitchFamily="18" charset="0"/>
                        </a:rPr>
                        <m:t> </m:t>
                      </m:r>
                      <m:r>
                        <a:rPr lang="en-US" sz="3600" b="1" i="1" smtClean="0">
                          <a:latin typeface="Cambria Math" panose="02040503050406030204" pitchFamily="18" charset="0"/>
                        </a:rPr>
                        <m:t> </m:t>
                      </m:r>
                      <m:sSub>
                        <m:sSubPr>
                          <m:ctrlPr>
                            <a:rPr lang="en-US" sz="3600" b="1" i="1">
                              <a:latin typeface="Cambria Math" panose="02040503050406030204" pitchFamily="18" charset="0"/>
                            </a:rPr>
                          </m:ctrlPr>
                        </m:sSubPr>
                        <m:e>
                          <m:r>
                            <a:rPr lang="en-US" sz="3600" b="1" i="1" smtClean="0">
                              <a:latin typeface="Cambria Math" panose="02040503050406030204" pitchFamily="18" charset="0"/>
                            </a:rPr>
                            <m:t>𝒙</m:t>
                          </m:r>
                        </m:e>
                        <m:sub>
                          <m:r>
                            <a:rPr lang="en-US" sz="3600" b="1" i="1">
                              <a:latin typeface="Cambria Math" panose="02040503050406030204" pitchFamily="18" charset="0"/>
                            </a:rPr>
                            <m:t>𝒊𝒋</m:t>
                          </m:r>
                        </m:sub>
                      </m:sSub>
                      <m:r>
                        <a:rPr lang="en-US" sz="3600" b="1" i="0" smtClean="0">
                          <a:latin typeface="Cambria Math" panose="02040503050406030204" pitchFamily="18" charset="0"/>
                        </a:rPr>
                        <m:t> </m:t>
                      </m:r>
                      <m:sSubSup>
                        <m:sSubSupPr>
                          <m:ctrlPr>
                            <a:rPr lang="en-US" sz="3600" b="1" i="1" smtClean="0">
                              <a:latin typeface="Cambria Math" panose="02040503050406030204" pitchFamily="18" charset="0"/>
                            </a:rPr>
                          </m:ctrlPr>
                        </m:sSubSupPr>
                        <m:e>
                          <m:r>
                            <a:rPr lang="en-US" sz="3600" b="1" i="1" smtClean="0">
                              <a:latin typeface="Cambria Math" panose="02040503050406030204" pitchFamily="18" charset="0"/>
                            </a:rPr>
                            <m:t> </m:t>
                          </m:r>
                          <m:r>
                            <a:rPr lang="en-US" sz="3600" b="1" i="1" smtClean="0">
                              <a:latin typeface="Cambria Math" panose="02040503050406030204" pitchFamily="18" charset="0"/>
                            </a:rPr>
                            <m:t>𝒙</m:t>
                          </m:r>
                        </m:e>
                        <m:sub>
                          <m:r>
                            <a:rPr lang="en-US" sz="3600" b="1" i="1" smtClean="0">
                              <a:latin typeface="Cambria Math" panose="02040503050406030204" pitchFamily="18" charset="0"/>
                            </a:rPr>
                            <m:t>𝒊𝒋</m:t>
                          </m:r>
                        </m:sub>
                        <m:sup>
                          <m:r>
                            <a:rPr lang="en-US" sz="3600" b="1" i="1" smtClean="0">
                              <a:latin typeface="Cambria Math" panose="02040503050406030204" pitchFamily="18" charset="0"/>
                            </a:rPr>
                            <m:t>𝟐</m:t>
                          </m:r>
                        </m:sup>
                      </m:sSubSup>
                      <m:r>
                        <a:rPr lang="en-US" sz="3600" b="1" i="1" smtClean="0">
                          <a:latin typeface="Cambria Math" panose="02040503050406030204" pitchFamily="18" charset="0"/>
                        </a:rPr>
                        <m:t>   </m:t>
                      </m:r>
                      <m:sSub>
                        <m:sSubPr>
                          <m:ctrlPr>
                            <a:rPr lang="en-US" sz="3600" i="1">
                              <a:latin typeface="Cambria Math" panose="02040503050406030204" pitchFamily="18" charset="0"/>
                            </a:rPr>
                          </m:ctrlPr>
                        </m:sSubPr>
                        <m:e>
                          <m:r>
                            <a:rPr lang="en-US" sz="3600" b="0" i="1" smtClean="0">
                              <a:latin typeface="Cambria Math" panose="02040503050406030204" pitchFamily="18" charset="0"/>
                            </a:rPr>
                            <m:t>𝑏</m:t>
                          </m:r>
                        </m:e>
                        <m:sub>
                          <m:r>
                            <a:rPr lang="en-US" sz="3600" b="0" i="1" smtClean="0">
                              <a:latin typeface="Cambria Math" panose="02040503050406030204" pitchFamily="18" charset="0"/>
                            </a:rPr>
                            <m:t>1</m:t>
                          </m:r>
                        </m:sub>
                      </m:sSub>
                      <m:d>
                        <m:dPr>
                          <m:ctrlPr>
                            <a:rPr lang="en-US" sz="3600" b="1" i="1" smtClean="0">
                              <a:latin typeface="Cambria Math" panose="02040503050406030204" pitchFamily="18" charset="0"/>
                            </a:rPr>
                          </m:ctrlPr>
                        </m:dPr>
                        <m:e>
                          <m:sSub>
                            <m:sSubPr>
                              <m:ctrlPr>
                                <a:rPr lang="en-US" sz="3600" b="1" i="1">
                                  <a:latin typeface="Cambria Math" panose="02040503050406030204" pitchFamily="18" charset="0"/>
                                </a:rPr>
                              </m:ctrlPr>
                            </m:sSubPr>
                            <m:e>
                              <m:r>
                                <a:rPr lang="en-US" sz="3600" b="1" i="1">
                                  <a:latin typeface="Cambria Math" panose="02040503050406030204" pitchFamily="18" charset="0"/>
                                </a:rPr>
                                <m:t>𝒙</m:t>
                              </m:r>
                            </m:e>
                            <m:sub>
                              <m:r>
                                <a:rPr lang="en-US" sz="3600" b="1" i="1">
                                  <a:latin typeface="Cambria Math" panose="02040503050406030204" pitchFamily="18" charset="0"/>
                                </a:rPr>
                                <m:t>𝒊𝒋</m:t>
                              </m:r>
                            </m:sub>
                          </m:sSub>
                        </m:e>
                      </m:d>
                      <m:r>
                        <a:rPr lang="en-US" sz="3600" b="1" i="1" smtClean="0">
                          <a:latin typeface="Cambria Math" panose="02040503050406030204" pitchFamily="18" charset="0"/>
                          <a:ea typeface="Cambria Math" panose="02040503050406030204" pitchFamily="18" charset="0"/>
                        </a:rPr>
                        <m:t>⋯</m:t>
                      </m:r>
                      <m:sSub>
                        <m:sSubPr>
                          <m:ctrlPr>
                            <a:rPr lang="en-US" sz="3600" i="1">
                              <a:latin typeface="Cambria Math" panose="02040503050406030204" pitchFamily="18" charset="0"/>
                            </a:rPr>
                          </m:ctrlPr>
                        </m:sSubPr>
                        <m:e>
                          <m:r>
                            <a:rPr lang="en-US" sz="3600" b="0" i="1">
                              <a:latin typeface="Cambria Math" panose="02040503050406030204" pitchFamily="18" charset="0"/>
                            </a:rPr>
                            <m:t>𝑏</m:t>
                          </m:r>
                        </m:e>
                        <m:sub>
                          <m:r>
                            <a:rPr lang="en-US" sz="3600" b="0" i="1" smtClean="0">
                              <a:latin typeface="Cambria Math" panose="02040503050406030204" pitchFamily="18" charset="0"/>
                            </a:rPr>
                            <m:t>𝐾</m:t>
                          </m:r>
                        </m:sub>
                      </m:sSub>
                      <m:d>
                        <m:dPr>
                          <m:ctrlPr>
                            <a:rPr lang="en-US" sz="3600" b="1" i="1">
                              <a:latin typeface="Cambria Math" panose="02040503050406030204" pitchFamily="18" charset="0"/>
                            </a:rPr>
                          </m:ctrlPr>
                        </m:dPr>
                        <m:e>
                          <m:sSub>
                            <m:sSubPr>
                              <m:ctrlPr>
                                <a:rPr lang="en-US" sz="3600" b="1" i="1">
                                  <a:latin typeface="Cambria Math" panose="02040503050406030204" pitchFamily="18" charset="0"/>
                                </a:rPr>
                              </m:ctrlPr>
                            </m:sSubPr>
                            <m:e>
                              <m:r>
                                <a:rPr lang="en-US" sz="3600" b="1" i="1">
                                  <a:latin typeface="Cambria Math" panose="02040503050406030204" pitchFamily="18" charset="0"/>
                                </a:rPr>
                                <m:t>𝒙</m:t>
                              </m:r>
                            </m:e>
                            <m:sub>
                              <m:r>
                                <a:rPr lang="en-US" sz="3600" b="1" i="1">
                                  <a:latin typeface="Cambria Math" panose="02040503050406030204" pitchFamily="18" charset="0"/>
                                </a:rPr>
                                <m:t>𝒊𝒋</m:t>
                              </m:r>
                            </m:sub>
                          </m:sSub>
                        </m:e>
                      </m:d>
                      <m:r>
                        <a:rPr lang="en-US" sz="3600" b="1" i="0" smtClean="0">
                          <a:latin typeface="Cambria Math" panose="02040503050406030204" pitchFamily="18" charset="0"/>
                        </a:rPr>
                        <m:t>]</m:t>
                      </m:r>
                    </m:oMath>
                  </m:oMathPara>
                </a14:m>
                <a:endParaRPr lang="en-US" sz="3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𝑏</m:t>
                          </m:r>
                        </m:e>
                        <m:sub>
                          <m:r>
                            <a:rPr lang="en-US" sz="3600" b="0" i="1" smtClean="0">
                              <a:latin typeface="Cambria Math" panose="02040503050406030204" pitchFamily="18" charset="0"/>
                            </a:rPr>
                            <m:t>𝑗</m:t>
                          </m:r>
                        </m:sub>
                      </m:sSub>
                      <m:d>
                        <m:dPr>
                          <m:ctrlPr>
                            <a:rPr lang="en-US" sz="3600" i="1" smtClean="0">
                              <a:latin typeface="Cambria Math" panose="02040503050406030204" pitchFamily="18" charset="0"/>
                            </a:rPr>
                          </m:ctrlPr>
                        </m:dPr>
                        <m:e>
                          <m:r>
                            <a:rPr lang="en-US" sz="3600" b="0" i="1">
                              <a:latin typeface="Cambria Math" panose="02040503050406030204" pitchFamily="18" charset="0"/>
                            </a:rPr>
                            <m:t>𝑥</m:t>
                          </m:r>
                        </m:e>
                      </m:d>
                      <m:r>
                        <a:rPr lang="en-US" sz="3600" b="0" i="1" smtClean="0">
                          <a:latin typeface="Cambria Math" panose="02040503050406030204" pitchFamily="18" charset="0"/>
                        </a:rPr>
                        <m:t>= </m:t>
                      </m:r>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𝐼</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𝑘𝑛𝑜𝑡</m:t>
                              </m:r>
                            </m:e>
                            <m:sub>
                              <m:r>
                                <a:rPr lang="en-US" sz="3600" i="1">
                                  <a:latin typeface="Cambria Math" panose="02040503050406030204" pitchFamily="18" charset="0"/>
                                </a:rPr>
                                <m:t>𝑗</m:t>
                              </m:r>
                            </m:sub>
                          </m:sSub>
                          <m:r>
                            <a:rPr lang="en-US" sz="3600" b="0" i="1" smtClean="0">
                              <a:latin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rPr>
                            <m:t>(</m:t>
                          </m:r>
                          <m:r>
                            <a:rPr lang="en-US" sz="3600" b="0" i="1" smtClean="0">
                              <a:latin typeface="Cambria Math" panose="02040503050406030204" pitchFamily="18" charset="0"/>
                            </a:rPr>
                            <m:t>𝑥</m:t>
                          </m:r>
                          <m:r>
                            <a:rPr lang="en-US" sz="3600" b="0" i="1" smtClean="0">
                              <a:latin typeface="Cambria Math" panose="02040503050406030204" pitchFamily="18" charset="0"/>
                            </a:rPr>
                            <m:t>−</m:t>
                          </m:r>
                          <m:sSub>
                            <m:sSubPr>
                              <m:ctrlPr>
                                <a:rPr lang="en-US" sz="3600" i="1">
                                  <a:latin typeface="Cambria Math" panose="02040503050406030204" pitchFamily="18" charset="0"/>
                                </a:rPr>
                              </m:ctrlPr>
                            </m:sSubPr>
                            <m:e>
                              <m:r>
                                <a:rPr lang="en-US" sz="3600" b="0" i="1" smtClean="0">
                                  <a:latin typeface="Cambria Math" panose="02040503050406030204" pitchFamily="18" charset="0"/>
                                </a:rPr>
                                <m:t>𝑘𝑛𝑜𝑡</m:t>
                              </m:r>
                            </m:e>
                            <m:sub>
                              <m:r>
                                <a:rPr lang="en-US" sz="3600" b="0" i="1">
                                  <a:latin typeface="Cambria Math" panose="02040503050406030204" pitchFamily="18" charset="0"/>
                                </a:rPr>
                                <m:t>𝑗</m:t>
                              </m:r>
                            </m:sub>
                          </m:sSub>
                          <m:r>
                            <a:rPr lang="en-US" sz="3600" b="0" i="1" smtClean="0">
                              <a:latin typeface="Cambria Math" panose="02040503050406030204" pitchFamily="18" charset="0"/>
                            </a:rPr>
                            <m:t>)</m:t>
                          </m:r>
                        </m:e>
                        <m:sup>
                          <m:r>
                            <a:rPr lang="en-US" sz="3600" b="0" i="1" smtClean="0">
                              <a:latin typeface="Cambria Math" panose="02040503050406030204" pitchFamily="18" charset="0"/>
                            </a:rPr>
                            <m:t>𝑝</m:t>
                          </m:r>
                        </m:sup>
                      </m:sSup>
                    </m:oMath>
                  </m:oMathPara>
                </a14:m>
                <a:endParaRPr lang="en-US" sz="3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ea typeface="Cambria Math" panose="02040503050406030204" pitchFamily="18" charset="0"/>
                            </a:rPr>
                            <m:t>𝛾</m:t>
                          </m:r>
                        </m:e>
                        <m:sub>
                          <m:r>
                            <a:rPr lang="en-US" sz="3600" i="1">
                              <a:latin typeface="Cambria Math" panose="02040503050406030204" pitchFamily="18" charset="0"/>
                            </a:rPr>
                            <m:t>𝑖</m:t>
                          </m:r>
                        </m:sub>
                      </m:sSub>
                      <m:r>
                        <a:rPr lang="en-US" sz="3600" i="1">
                          <a:latin typeface="Cambria Math" panose="02040503050406030204" pitchFamily="18" charset="0"/>
                        </a:rPr>
                        <m:t> =</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function</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specific</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random</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effects</m:t>
                      </m:r>
                      <m:r>
                        <a:rPr lang="en-US" sz="3600" b="0" i="0" smtClean="0">
                          <a:latin typeface="Cambria Math" panose="02040503050406030204" pitchFamily="18" charset="0"/>
                        </a:rPr>
                        <m:t> </m:t>
                      </m:r>
                      <m:r>
                        <m:rPr>
                          <m:sty m:val="p"/>
                        </m:rPr>
                        <a:rPr lang="en-US" sz="3600" b="0" i="0" smtClean="0">
                          <a:latin typeface="Cambria Math" panose="02040503050406030204" pitchFamily="18" charset="0"/>
                        </a:rPr>
                        <m:t>vector</m:t>
                      </m:r>
                    </m:oMath>
                  </m:oMathPara>
                </a14:m>
                <a:endParaRPr lang="en-US" sz="3600" b="0" dirty="0"/>
              </a:p>
              <a:p>
                <a14:m>
                  <m:oMath xmlns:m="http://schemas.openxmlformats.org/officeDocument/2006/math">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𝜀</m:t>
                        </m:r>
                      </m:e>
                      <m:sub>
                        <m:r>
                          <a:rPr lang="en-US" sz="3600" b="0" i="1" smtClean="0">
                            <a:latin typeface="Cambria Math" panose="02040503050406030204" pitchFamily="18" charset="0"/>
                            <a:ea typeface="Cambria Math" panose="02040503050406030204" pitchFamily="18" charset="0"/>
                          </a:rPr>
                          <m:t>𝑖</m:t>
                        </m:r>
                      </m:sub>
                    </m:sSub>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𝑖𝑖𝑑</m:t>
                    </m:r>
                    <m:r>
                      <a:rPr lang="en-US" sz="3600" b="0" i="1" smtClean="0">
                        <a:latin typeface="Cambria Math" panose="02040503050406030204" pitchFamily="18" charset="0"/>
                        <a:ea typeface="Cambria Math" panose="02040503050406030204" pitchFamily="18" charset="0"/>
                      </a:rPr>
                      <m:t> </m:t>
                    </m:r>
                    <m:r>
                      <a:rPr lang="en-US" sz="3600" b="0" i="1" smtClean="0">
                        <a:latin typeface="Cambria Math" panose="02040503050406030204" pitchFamily="18" charset="0"/>
                        <a:ea typeface="Cambria Math" panose="02040503050406030204" pitchFamily="18" charset="0"/>
                      </a:rPr>
                      <m:t>𝑁𝑜𝑟𝑚𝑎𝑙</m:t>
                    </m:r>
                    <m:r>
                      <a:rPr lang="en-US" sz="3600" b="0" i="1" smtClean="0">
                        <a:latin typeface="Cambria Math" panose="02040503050406030204" pitchFamily="18" charset="0"/>
                        <a:ea typeface="Cambria Math" panose="02040503050406030204" pitchFamily="18" charset="0"/>
                      </a:rPr>
                      <m:t> </m:t>
                    </m:r>
                    <m:r>
                      <a:rPr lang="en-US" sz="3600" b="0" i="1" smtClean="0">
                        <a:latin typeface="Cambria Math" panose="02040503050406030204" pitchFamily="18" charset="0"/>
                        <a:ea typeface="Cambria Math" panose="02040503050406030204" pitchFamily="18" charset="0"/>
                      </a:rPr>
                      <m:t>𝑒𝑟𝑟𝑜𝑟𝑠</m:t>
                    </m:r>
                  </m:oMath>
                </a14:m>
                <a:r>
                  <a:rPr lang="en-US" sz="3600" dirty="0"/>
                  <a:t> </a:t>
                </a:r>
              </a:p>
            </p:txBody>
          </p:sp>
        </mc:Choice>
        <mc:Fallback xmlns="">
          <p:sp>
            <p:nvSpPr>
              <p:cNvPr id="18" name="TextBox 17">
                <a:extLst>
                  <a:ext uri="{FF2B5EF4-FFF2-40B4-BE49-F238E27FC236}">
                    <a16:creationId xmlns:a16="http://schemas.microsoft.com/office/drawing/2014/main" id="{52757407-BF90-47DC-B5E0-004E294BA340}"/>
                  </a:ext>
                </a:extLst>
              </p:cNvPr>
              <p:cNvSpPr txBox="1">
                <a:spLocks noRot="1" noChangeAspect="1" noMove="1" noResize="1" noEditPoints="1" noAdjustHandles="1" noChangeArrowheads="1" noChangeShapeType="1" noTextEdit="1"/>
              </p:cNvSpPr>
              <p:nvPr/>
            </p:nvSpPr>
            <p:spPr>
              <a:xfrm>
                <a:off x="2654139" y="2324491"/>
                <a:ext cx="9096657" cy="377205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88020DF-11EA-4B72-9FC1-4C7EFE39F262}"/>
                  </a:ext>
                </a:extLst>
              </p:cNvPr>
              <p:cNvSpPr txBox="1"/>
              <p:nvPr/>
            </p:nvSpPr>
            <p:spPr>
              <a:xfrm>
                <a:off x="4315037" y="2291713"/>
                <a:ext cx="440345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n-US" sz="3600" b="1" i="1" smtClean="0">
                              <a:latin typeface="Cambria Math" panose="02040503050406030204" pitchFamily="18" charset="0"/>
                            </a:rPr>
                            <m:t>𝒚</m:t>
                          </m:r>
                        </m:e>
                        <m:sub>
                          <m:r>
                            <a:rPr lang="en-US" sz="3600" b="0" i="1" smtClean="0">
                              <a:latin typeface="Cambria Math" panose="02040503050406030204" pitchFamily="18" charset="0"/>
                            </a:rPr>
                            <m:t>𝑖</m:t>
                          </m:r>
                        </m:sub>
                      </m:sSub>
                      <m:r>
                        <a:rPr lang="en-US" sz="3600" b="0" i="0" smtClean="0">
                          <a:latin typeface="Cambria Math" panose="02040503050406030204" pitchFamily="18" charset="0"/>
                        </a:rPr>
                        <m:t>=</m:t>
                      </m:r>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𝑿</m:t>
                          </m:r>
                        </m:e>
                        <m:sub>
                          <m:r>
                            <a:rPr lang="en-US" sz="3600" b="1" i="1" smtClean="0">
                              <a:latin typeface="Cambria Math" panose="02040503050406030204" pitchFamily="18" charset="0"/>
                            </a:rPr>
                            <m:t>𝒊</m:t>
                          </m:r>
                        </m:sub>
                      </m:sSub>
                      <m:r>
                        <a:rPr lang="en-US" sz="3600" b="1" i="0" smtClean="0">
                          <a:latin typeface="Cambria Math" panose="02040503050406030204" pitchFamily="18" charset="0"/>
                        </a:rPr>
                        <m:t> </m:t>
                      </m:r>
                      <m:r>
                        <m:rPr>
                          <m:sty m:val="p"/>
                        </m:rPr>
                        <a:rPr lang="el-GR" sz="3600" b="0" i="1" smtClean="0">
                          <a:latin typeface="Cambria Math" panose="02040503050406030204" pitchFamily="18" charset="0"/>
                        </a:rPr>
                        <m:t>β</m:t>
                      </m:r>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1" i="1" smtClean="0">
                              <a:latin typeface="Cambria Math" panose="02040503050406030204" pitchFamily="18" charset="0"/>
                            </a:rPr>
                            <m:t>𝒁</m:t>
                          </m:r>
                        </m:e>
                        <m:sub>
                          <m:r>
                            <a:rPr lang="en-US" sz="3600" b="0" i="1" smtClean="0">
                              <a:latin typeface="Cambria Math" panose="02040503050406030204" pitchFamily="18" charset="0"/>
                            </a:rPr>
                            <m:t>𝑖</m:t>
                          </m:r>
                        </m:sub>
                      </m:sSub>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𝛾</m:t>
                          </m:r>
                        </m:e>
                        <m:sub>
                          <m:r>
                            <a:rPr lang="en-US" sz="3600" b="0" i="1" smtClean="0">
                              <a:latin typeface="Cambria Math" panose="02040503050406030204" pitchFamily="18" charset="0"/>
                            </a:rPr>
                            <m:t>𝑖</m:t>
                          </m:r>
                        </m:sub>
                      </m:sSub>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𝜀</m:t>
                          </m:r>
                        </m:e>
                        <m:sub>
                          <m:r>
                            <a:rPr lang="en-US" sz="3600" b="0" i="1" smtClean="0">
                              <a:latin typeface="Cambria Math" panose="02040503050406030204" pitchFamily="18" charset="0"/>
                              <a:ea typeface="Cambria Math" panose="02040503050406030204" pitchFamily="18" charset="0"/>
                            </a:rPr>
                            <m:t>𝑖</m:t>
                          </m:r>
                        </m:sub>
                      </m:sSub>
                    </m:oMath>
                  </m:oMathPara>
                </a14:m>
                <a:endParaRPr lang="en-US" sz="3600" dirty="0"/>
              </a:p>
            </p:txBody>
          </p:sp>
        </mc:Choice>
        <mc:Fallback xmlns="">
          <p:sp>
            <p:nvSpPr>
              <p:cNvPr id="22" name="TextBox 21">
                <a:extLst>
                  <a:ext uri="{FF2B5EF4-FFF2-40B4-BE49-F238E27FC236}">
                    <a16:creationId xmlns:a16="http://schemas.microsoft.com/office/drawing/2014/main" id="{188020DF-11EA-4B72-9FC1-4C7EFE39F262}"/>
                  </a:ext>
                </a:extLst>
              </p:cNvPr>
              <p:cNvSpPr txBox="1">
                <a:spLocks noRot="1" noChangeAspect="1" noMove="1" noResize="1" noEditPoints="1" noAdjustHandles="1" noChangeArrowheads="1" noChangeShapeType="1" noTextEdit="1"/>
              </p:cNvSpPr>
              <p:nvPr/>
            </p:nvSpPr>
            <p:spPr>
              <a:xfrm>
                <a:off x="4315037" y="2291713"/>
                <a:ext cx="4403450" cy="646331"/>
              </a:xfrm>
              <a:prstGeom prst="rect">
                <a:avLst/>
              </a:prstGeom>
              <a:blipFill>
                <a:blip r:embed="rId5"/>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82247" cy="646331"/>
          </a:xfrm>
          <a:prstGeom prst="rect">
            <a:avLst/>
          </a:prstGeom>
          <a:noFill/>
        </p:spPr>
        <p:txBody>
          <a:bodyPr wrap="none" rtlCol="0">
            <a:spAutoFit/>
          </a:bodyPr>
          <a:lstStyle/>
          <a:p>
            <a:r>
              <a:rPr lang="en-US" sz="3600" dirty="0"/>
              <a:t>P-Splines</a:t>
            </a:r>
          </a:p>
        </p:txBody>
      </p:sp>
    </p:spTree>
    <p:extLst>
      <p:ext uri="{BB962C8B-B14F-4D97-AF65-F5344CB8AC3E}">
        <p14:creationId xmlns:p14="http://schemas.microsoft.com/office/powerpoint/2010/main" val="33272536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64258" y="14047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82247" cy="646331"/>
          </a:xfrm>
          <a:prstGeom prst="rect">
            <a:avLst/>
          </a:prstGeom>
          <a:noFill/>
        </p:spPr>
        <p:txBody>
          <a:bodyPr wrap="none" rtlCol="0">
            <a:spAutoFit/>
          </a:bodyPr>
          <a:lstStyle/>
          <a:p>
            <a:r>
              <a:rPr lang="en-US" sz="3600" dirty="0"/>
              <a:t>P-Splines</a:t>
            </a:r>
          </a:p>
        </p:txBody>
      </p:sp>
      <p:pic>
        <p:nvPicPr>
          <p:cNvPr id="20" name="Picture 19">
            <a:extLst>
              <a:ext uri="{FF2B5EF4-FFF2-40B4-BE49-F238E27FC236}">
                <a16:creationId xmlns:a16="http://schemas.microsoft.com/office/drawing/2014/main" id="{36A1526C-4EC9-491A-8C2E-C9F1BF599472}"/>
              </a:ext>
            </a:extLst>
          </p:cNvPr>
          <p:cNvPicPr>
            <a:picLocks noChangeAspect="1"/>
          </p:cNvPicPr>
          <p:nvPr/>
        </p:nvPicPr>
        <p:blipFill>
          <a:blip r:embed="rId3"/>
          <a:stretch>
            <a:fillRect/>
          </a:stretch>
        </p:blipFill>
        <p:spPr>
          <a:xfrm>
            <a:off x="3389323" y="2412190"/>
            <a:ext cx="7238419" cy="2916975"/>
          </a:xfrm>
          <a:prstGeom prst="rect">
            <a:avLst/>
          </a:prstGeom>
        </p:spPr>
      </p:pic>
    </p:spTree>
    <p:extLst>
      <p:ext uri="{BB962C8B-B14F-4D97-AF65-F5344CB8AC3E}">
        <p14:creationId xmlns:p14="http://schemas.microsoft.com/office/powerpoint/2010/main" val="7380438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64258" y="14047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82247" cy="646331"/>
          </a:xfrm>
          <a:prstGeom prst="rect">
            <a:avLst/>
          </a:prstGeom>
          <a:noFill/>
        </p:spPr>
        <p:txBody>
          <a:bodyPr wrap="none" rtlCol="0">
            <a:spAutoFit/>
          </a:bodyPr>
          <a:lstStyle/>
          <a:p>
            <a:r>
              <a:rPr lang="en-US" sz="3600" dirty="0"/>
              <a:t>P-Splines</a:t>
            </a:r>
          </a:p>
        </p:txBody>
      </p:sp>
      <p:pic>
        <p:nvPicPr>
          <p:cNvPr id="15" name="Picture 14">
            <a:extLst>
              <a:ext uri="{FF2B5EF4-FFF2-40B4-BE49-F238E27FC236}">
                <a16:creationId xmlns:a16="http://schemas.microsoft.com/office/drawing/2014/main" id="{B63110FF-ED37-425F-9FD0-A40E7E448EEE}"/>
              </a:ext>
            </a:extLst>
          </p:cNvPr>
          <p:cNvPicPr>
            <a:picLocks noChangeAspect="1"/>
          </p:cNvPicPr>
          <p:nvPr/>
        </p:nvPicPr>
        <p:blipFill>
          <a:blip r:embed="rId3"/>
          <a:stretch>
            <a:fillRect/>
          </a:stretch>
        </p:blipFill>
        <p:spPr>
          <a:xfrm>
            <a:off x="2210868" y="2417546"/>
            <a:ext cx="9645627" cy="3074476"/>
          </a:xfrm>
          <a:prstGeom prst="rect">
            <a:avLst/>
          </a:prstGeom>
        </p:spPr>
      </p:pic>
    </p:spTree>
    <p:extLst>
      <p:ext uri="{BB962C8B-B14F-4D97-AF65-F5344CB8AC3E}">
        <p14:creationId xmlns:p14="http://schemas.microsoft.com/office/powerpoint/2010/main" val="298916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5ADC5-4F20-4E60-A6F1-BA14C751167F}"/>
              </a:ext>
            </a:extLst>
          </p:cNvPr>
          <p:cNvSpPr txBox="1"/>
          <p:nvPr/>
        </p:nvSpPr>
        <p:spPr>
          <a:xfrm>
            <a:off x="-177421" y="489333"/>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22694" y="1426113"/>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5319439" y="1235247"/>
            <a:ext cx="1882247" cy="646331"/>
          </a:xfrm>
          <a:prstGeom prst="rect">
            <a:avLst/>
          </a:prstGeom>
          <a:noFill/>
        </p:spPr>
        <p:txBody>
          <a:bodyPr wrap="none" rtlCol="0">
            <a:spAutoFit/>
          </a:bodyPr>
          <a:lstStyle/>
          <a:p>
            <a:r>
              <a:rPr lang="en-US" sz="3600" dirty="0"/>
              <a:t>P-Splines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63677B4-C389-4214-8F6B-A69E1A9751A5}"/>
                  </a:ext>
                </a:extLst>
              </p:cNvPr>
              <p:cNvSpPr txBox="1"/>
              <p:nvPr/>
            </p:nvSpPr>
            <p:spPr>
              <a:xfrm>
                <a:off x="2279178" y="1492292"/>
                <a:ext cx="9613924" cy="4524315"/>
              </a:xfrm>
              <a:prstGeom prst="rect">
                <a:avLst/>
              </a:prstGeom>
              <a:noFill/>
            </p:spPr>
            <p:txBody>
              <a:bodyPr wrap="square" rtlCol="0">
                <a:spAutoFit/>
              </a:bodyPr>
              <a:lstStyle/>
              <a:p>
                <a:endParaRPr lang="en-US" sz="3600" dirty="0"/>
              </a:p>
              <a:p>
                <a:pPr marL="571500" indent="-571500">
                  <a:buFont typeface="Arial" panose="020B0604020202020204" pitchFamily="34" charset="0"/>
                  <a:buChar char="•"/>
                </a:pPr>
                <a:r>
                  <a:rPr lang="en-US" sz="3600" dirty="0"/>
                  <a:t>My go-to for “complex” functions </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Largest #knots often best </a:t>
                </a:r>
                <a14:m>
                  <m:oMath xmlns:m="http://schemas.openxmlformats.org/officeDocument/2006/math">
                    <m:r>
                      <a:rPr lang="en-US" sz="3600" i="1" smtClean="0">
                        <a:latin typeface="Cambria Math" panose="02040503050406030204" pitchFamily="18" charset="0"/>
                        <a:ea typeface="Cambria Math" panose="02040503050406030204" pitchFamily="18" charset="0"/>
                      </a:rPr>
                      <m:t>→</m:t>
                    </m:r>
                  </m:oMath>
                </a14:m>
                <a:r>
                  <a:rPr lang="en-US" sz="3600" dirty="0"/>
                  <a:t> Model Controls</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Only ever use step and linear P-splines. </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Step P-Splines often best with missing data</a:t>
                </a:r>
              </a:p>
            </p:txBody>
          </p:sp>
        </mc:Choice>
        <mc:Fallback xmlns="">
          <p:sp>
            <p:nvSpPr>
              <p:cNvPr id="18" name="TextBox 17">
                <a:extLst>
                  <a:ext uri="{FF2B5EF4-FFF2-40B4-BE49-F238E27FC236}">
                    <a16:creationId xmlns:a16="http://schemas.microsoft.com/office/drawing/2014/main" id="{463677B4-C389-4214-8F6B-A69E1A9751A5}"/>
                  </a:ext>
                </a:extLst>
              </p:cNvPr>
              <p:cNvSpPr txBox="1">
                <a:spLocks noRot="1" noChangeAspect="1" noMove="1" noResize="1" noEditPoints="1" noAdjustHandles="1" noChangeArrowheads="1" noChangeShapeType="1" noTextEdit="1"/>
              </p:cNvSpPr>
              <p:nvPr/>
            </p:nvSpPr>
            <p:spPr>
              <a:xfrm>
                <a:off x="2279178" y="1492292"/>
                <a:ext cx="9613924" cy="4524315"/>
              </a:xfrm>
              <a:prstGeom prst="rect">
                <a:avLst/>
              </a:prstGeom>
              <a:blipFill>
                <a:blip r:embed="rId3"/>
                <a:stretch>
                  <a:fillRect l="-1776" b="-4178"/>
                </a:stretch>
              </a:blipFill>
            </p:spPr>
            <p:txBody>
              <a:bodyPr/>
              <a:lstStyle/>
              <a:p>
                <a:r>
                  <a:rPr lang="en-US">
                    <a:noFill/>
                  </a:rPr>
                  <a:t> </a:t>
                </a:r>
              </a:p>
            </p:txBody>
          </p:sp>
        </mc:Fallback>
      </mc:AlternateContent>
    </p:spTree>
    <p:extLst>
      <p:ext uri="{BB962C8B-B14F-4D97-AF65-F5344CB8AC3E}">
        <p14:creationId xmlns:p14="http://schemas.microsoft.com/office/powerpoint/2010/main" val="2949154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8" name="Picture 7">
            <a:extLst>
              <a:ext uri="{FF2B5EF4-FFF2-40B4-BE49-F238E27FC236}">
                <a16:creationId xmlns:a16="http://schemas.microsoft.com/office/drawing/2014/main" id="{87DFE4D0-9D65-418F-A03A-26770D3D8AEC}"/>
              </a:ext>
            </a:extLst>
          </p:cNvPr>
          <p:cNvPicPr>
            <a:picLocks noChangeAspect="1"/>
          </p:cNvPicPr>
          <p:nvPr/>
        </p:nvPicPr>
        <p:blipFill>
          <a:blip r:embed="rId3"/>
          <a:stretch>
            <a:fillRect/>
          </a:stretch>
        </p:blipFill>
        <p:spPr>
          <a:xfrm>
            <a:off x="2224006" y="922254"/>
            <a:ext cx="7536954" cy="5508710"/>
          </a:xfrm>
          <a:prstGeom prst="rect">
            <a:avLst/>
          </a:prstGeom>
        </p:spPr>
      </p:pic>
    </p:spTree>
    <p:extLst>
      <p:ext uri="{BB962C8B-B14F-4D97-AF65-F5344CB8AC3E}">
        <p14:creationId xmlns:p14="http://schemas.microsoft.com/office/powerpoint/2010/main" val="36816075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1C47BA1-7473-496D-819C-4C0263F6FCA5}"/>
                  </a:ext>
                </a:extLst>
              </p:cNvPr>
              <p:cNvSpPr txBox="1"/>
              <p:nvPr/>
            </p:nvSpPr>
            <p:spPr>
              <a:xfrm>
                <a:off x="2263071" y="829600"/>
                <a:ext cx="9613924" cy="4749313"/>
              </a:xfrm>
              <a:prstGeom prst="rect">
                <a:avLst/>
              </a:prstGeom>
              <a:noFill/>
            </p:spPr>
            <p:txBody>
              <a:bodyPr wrap="square" rtlCol="0">
                <a:spAutoFit/>
              </a:bodyPr>
              <a:lstStyle/>
              <a:p>
                <a:endParaRPr lang="en-US" sz="3600" dirty="0"/>
              </a:p>
              <a:p>
                <a:pPr marL="571500" indent="-571500">
                  <a:buFont typeface="Arial" panose="020B0604020202020204" pitchFamily="34" charset="0"/>
                  <a:buChar char="•"/>
                </a:pPr>
                <a:r>
                  <a:rPr lang="en-US" sz="3600" dirty="0"/>
                  <a:t>“Functional” PCA  just like “vector” PCA</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14:m>
                  <m:oMath xmlns:m="http://schemas.openxmlformats.org/officeDocument/2006/math">
                    <m:nary>
                      <m:naryPr>
                        <m:ctrlPr>
                          <a:rPr lang="en-US" sz="3600" i="1" smtClean="0">
                            <a:latin typeface="Cambria Math" panose="02040503050406030204" pitchFamily="18" charset="0"/>
                          </a:rPr>
                        </m:ctrlPr>
                      </m:naryPr>
                      <m:sub>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𝑥</m:t>
                            </m:r>
                          </m:e>
                          <m:sub>
                            <m:r>
                              <a:rPr lang="en-US" sz="3600" b="0" i="1" smtClean="0">
                                <a:latin typeface="Cambria Math" panose="02040503050406030204" pitchFamily="18" charset="0"/>
                              </a:rPr>
                              <m:t>𝑚𝑖𝑛</m:t>
                            </m:r>
                          </m:sub>
                        </m:sSub>
                      </m:sub>
                      <m:sup>
                        <m:sSub>
                          <m:sSubPr>
                            <m:ctrlPr>
                              <a:rPr lang="en-US" sz="3600" i="1">
                                <a:latin typeface="Cambria Math" panose="02040503050406030204" pitchFamily="18" charset="0"/>
                              </a:rPr>
                            </m:ctrlPr>
                          </m:sSubPr>
                          <m:e>
                            <m:r>
                              <a:rPr lang="en-US" sz="3600" i="1">
                                <a:latin typeface="Cambria Math" panose="02040503050406030204" pitchFamily="18" charset="0"/>
                              </a:rPr>
                              <m:t>𝑥</m:t>
                            </m:r>
                          </m:e>
                          <m:sub>
                            <m:r>
                              <a:rPr lang="en-US" sz="3600" b="0" i="1" smtClean="0">
                                <a:latin typeface="Cambria Math" panose="02040503050406030204" pitchFamily="18" charset="0"/>
                              </a:rPr>
                              <m:t>𝑚𝑎𝑥</m:t>
                            </m:r>
                          </m:sub>
                        </m:sSub>
                      </m:sup>
                      <m:e>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𝑖</m:t>
                            </m:r>
                          </m:sub>
                        </m:sSub>
                        <m:r>
                          <a:rPr lang="en-US" sz="3600" b="0" i="1" smtClean="0">
                            <a:latin typeface="Cambria Math" panose="02040503050406030204" pitchFamily="18" charset="0"/>
                          </a:rPr>
                          <m:t>(</m:t>
                        </m:r>
                        <m:r>
                          <a:rPr lang="en-US" sz="3600" b="0" i="1" smtClean="0">
                            <a:latin typeface="Cambria Math" panose="02040503050406030204" pitchFamily="18" charset="0"/>
                          </a:rPr>
                          <m:t>𝑡</m:t>
                        </m:r>
                        <m:r>
                          <a:rPr lang="en-US" sz="3600" b="0" i="1" smtClean="0">
                            <a:latin typeface="Cambria Math" panose="02040503050406030204" pitchFamily="18" charset="0"/>
                          </a:rPr>
                          <m:t>)</m:t>
                        </m:r>
                      </m:e>
                    </m:nary>
                    <m:sSub>
                      <m:sSubPr>
                        <m:ctrlPr>
                          <a:rPr lang="en-US" sz="3600" i="1" smtClean="0">
                            <a:latin typeface="Cambria Math" panose="02040503050406030204" pitchFamily="18" charset="0"/>
                          </a:rPr>
                        </m:ctrlPr>
                      </m:sSubPr>
                      <m:e>
                        <m:r>
                          <a:rPr lang="en-US" sz="3600" i="1" smtClean="0">
                            <a:latin typeface="Cambria Math" panose="02040503050406030204" pitchFamily="18" charset="0"/>
                            <a:ea typeface="Cambria Math" panose="02040503050406030204" pitchFamily="18" charset="0"/>
                          </a:rPr>
                          <m:t>∙</m:t>
                        </m:r>
                        <m:r>
                          <a:rPr lang="en-US" sz="3600" i="1">
                            <a:latin typeface="Cambria Math" panose="02040503050406030204" pitchFamily="18" charset="0"/>
                          </a:rPr>
                          <m:t>𝑓</m:t>
                        </m:r>
                      </m:e>
                      <m:sub>
                        <m:r>
                          <a:rPr lang="en-US" sz="3600" b="0" i="1" smtClean="0">
                            <a:latin typeface="Cambria Math" panose="02040503050406030204" pitchFamily="18" charset="0"/>
                          </a:rPr>
                          <m:t>𝑗</m:t>
                        </m:r>
                      </m:sub>
                    </m:sSub>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𝑡</m:t>
                        </m:r>
                      </m:e>
                    </m:d>
                    <m:r>
                      <a:rPr lang="en-US" sz="3600" b="0" i="1" smtClean="0">
                        <a:latin typeface="Cambria Math" panose="02040503050406030204" pitchFamily="18" charset="0"/>
                      </a:rPr>
                      <m:t>𝑑𝑡</m:t>
                    </m:r>
                    <m:r>
                      <a:rPr lang="en-US" sz="3600" b="0" i="1" smtClean="0">
                        <a:latin typeface="Cambria Math" panose="02040503050406030204" pitchFamily="18" charset="0"/>
                      </a:rPr>
                      <m:t>=0   </m:t>
                    </m:r>
                    <m:r>
                      <a:rPr lang="en-US" sz="3600" b="0" i="1" smtClean="0">
                        <a:latin typeface="Cambria Math" panose="02040503050406030204" pitchFamily="18" charset="0"/>
                      </a:rPr>
                      <m:t>𝑖𝑓</m:t>
                    </m:r>
                    <m:r>
                      <a:rPr lang="en-US" sz="3600" b="0" i="1" smtClean="0">
                        <a:latin typeface="Cambria Math" panose="02040503050406030204" pitchFamily="18" charset="0"/>
                      </a:rPr>
                      <m:t> </m:t>
                    </m:r>
                    <m:r>
                      <a:rPr lang="en-US" sz="3600" b="0" i="1" smtClean="0">
                        <a:latin typeface="Cambria Math" panose="02040503050406030204" pitchFamily="18" charset="0"/>
                      </a:rPr>
                      <m:t>𝑖</m:t>
                    </m:r>
                    <m:r>
                      <a:rPr lang="en-US" sz="3600" b="0" i="1" smtClean="0">
                        <a:latin typeface="Cambria Math" panose="02040503050406030204" pitchFamily="18" charset="0"/>
                        <a:ea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𝑗</m:t>
                    </m:r>
                  </m:oMath>
                </a14:m>
                <a:endParaRPr lang="en-US" sz="3600" dirty="0"/>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pPr marL="4229100" lvl="8" indent="-571500">
                  <a:buFont typeface="Arial" panose="020B0604020202020204" pitchFamily="34" charset="0"/>
                  <a:buChar char="•"/>
                </a:pPr>
                <a:r>
                  <a:rPr lang="en-US" sz="3600" dirty="0"/>
                  <a:t>            (d </a:t>
                </a:r>
              </a:p>
              <a:p>
                <a:pPr marL="4229100" lvl="8" indent="-571500">
                  <a:buFont typeface="Arial" panose="020B0604020202020204" pitchFamily="34" charset="0"/>
                  <a:buChar char="•"/>
                </a:pPr>
                <a:r>
                  <a:rPr lang="en-US" sz="3600" i="1" dirty="0"/>
                  <a:t>                         </a:t>
                </a:r>
                <a:r>
                  <a:rPr lang="en-US" sz="2400" i="1" dirty="0"/>
                  <a:t>(Wikipedia)</a:t>
                </a:r>
              </a:p>
            </p:txBody>
          </p:sp>
        </mc:Choice>
        <mc:Fallback xmlns="">
          <p:sp>
            <p:nvSpPr>
              <p:cNvPr id="18" name="TextBox 17">
                <a:extLst>
                  <a:ext uri="{FF2B5EF4-FFF2-40B4-BE49-F238E27FC236}">
                    <a16:creationId xmlns:a16="http://schemas.microsoft.com/office/drawing/2014/main" id="{41C47BA1-7473-496D-819C-4C0263F6FCA5}"/>
                  </a:ext>
                </a:extLst>
              </p:cNvPr>
              <p:cNvSpPr txBox="1">
                <a:spLocks noRot="1" noChangeAspect="1" noMove="1" noResize="1" noEditPoints="1" noAdjustHandles="1" noChangeArrowheads="1" noChangeShapeType="1" noTextEdit="1"/>
              </p:cNvSpPr>
              <p:nvPr/>
            </p:nvSpPr>
            <p:spPr>
              <a:xfrm>
                <a:off x="2263071" y="829600"/>
                <a:ext cx="9613924" cy="4749313"/>
              </a:xfrm>
              <a:prstGeom prst="rect">
                <a:avLst/>
              </a:prstGeom>
              <a:blipFill>
                <a:blip r:embed="rId4"/>
                <a:stretch>
                  <a:fillRect l="-1712" b="-3081"/>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F85D4CE3-C15C-4044-BEBE-67C741C3B96C}"/>
              </a:ext>
            </a:extLst>
          </p:cNvPr>
          <p:cNvPicPr>
            <a:picLocks noChangeAspect="1"/>
          </p:cNvPicPr>
          <p:nvPr/>
        </p:nvPicPr>
        <p:blipFill>
          <a:blip r:embed="rId5"/>
          <a:stretch>
            <a:fillRect/>
          </a:stretch>
        </p:blipFill>
        <p:spPr>
          <a:xfrm>
            <a:off x="2520682" y="3832739"/>
            <a:ext cx="6190743" cy="2262607"/>
          </a:xfrm>
          <a:prstGeom prst="rect">
            <a:avLst/>
          </a:prstGeom>
        </p:spPr>
      </p:pic>
    </p:spTree>
    <p:extLst>
      <p:ext uri="{BB962C8B-B14F-4D97-AF65-F5344CB8AC3E}">
        <p14:creationId xmlns:p14="http://schemas.microsoft.com/office/powerpoint/2010/main" val="37843701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1475DA6-8318-4DA8-B803-73FD92C1765F}"/>
              </a:ext>
            </a:extLst>
          </p:cNvPr>
          <p:cNvPicPr>
            <a:picLocks noChangeAspect="1"/>
          </p:cNvPicPr>
          <p:nvPr/>
        </p:nvPicPr>
        <p:blipFill>
          <a:blip r:embed="rId3"/>
          <a:stretch>
            <a:fillRect/>
          </a:stretch>
        </p:blipFill>
        <p:spPr>
          <a:xfrm>
            <a:off x="2655940" y="2019005"/>
            <a:ext cx="8753589" cy="3679749"/>
          </a:xfrm>
          <a:prstGeom prst="rect">
            <a:avLst/>
          </a:prstGeom>
        </p:spPr>
      </p:pic>
    </p:spTree>
    <p:extLst>
      <p:ext uri="{BB962C8B-B14F-4D97-AF65-F5344CB8AC3E}">
        <p14:creationId xmlns:p14="http://schemas.microsoft.com/office/powerpoint/2010/main" val="4293919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65C01E-169A-407C-B0AD-C99F5E7E13F8}"/>
              </a:ext>
            </a:extLst>
          </p:cNvPr>
          <p:cNvPicPr>
            <a:picLocks noChangeAspect="1"/>
          </p:cNvPicPr>
          <p:nvPr/>
        </p:nvPicPr>
        <p:blipFill>
          <a:blip r:embed="rId3"/>
          <a:stretch>
            <a:fillRect/>
          </a:stretch>
        </p:blipFill>
        <p:spPr>
          <a:xfrm>
            <a:off x="2353142" y="1530589"/>
            <a:ext cx="9476509" cy="4584936"/>
          </a:xfrm>
          <a:prstGeom prst="rect">
            <a:avLst/>
          </a:prstGeom>
        </p:spPr>
      </p:pic>
    </p:spTree>
    <p:extLst>
      <p:ext uri="{BB962C8B-B14F-4D97-AF65-F5344CB8AC3E}">
        <p14:creationId xmlns:p14="http://schemas.microsoft.com/office/powerpoint/2010/main" val="228447838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65C01E-169A-407C-B0AD-C99F5E7E13F8}"/>
              </a:ext>
            </a:extLst>
          </p:cNvPr>
          <p:cNvPicPr>
            <a:picLocks noChangeAspect="1"/>
          </p:cNvPicPr>
          <p:nvPr/>
        </p:nvPicPr>
        <p:blipFill>
          <a:blip r:embed="rId3"/>
          <a:stretch>
            <a:fillRect/>
          </a:stretch>
        </p:blipFill>
        <p:spPr>
          <a:xfrm>
            <a:off x="2353142" y="1530589"/>
            <a:ext cx="9476509" cy="4584936"/>
          </a:xfrm>
          <a:prstGeom prst="rect">
            <a:avLst/>
          </a:prstGeom>
        </p:spPr>
      </p:pic>
      <p:pic>
        <p:nvPicPr>
          <p:cNvPr id="9" name="Picture 8">
            <a:extLst>
              <a:ext uri="{FF2B5EF4-FFF2-40B4-BE49-F238E27FC236}">
                <a16:creationId xmlns:a16="http://schemas.microsoft.com/office/drawing/2014/main" id="{20E979D2-F2CB-4AD6-B8F4-F15ED676B65D}"/>
              </a:ext>
            </a:extLst>
          </p:cNvPr>
          <p:cNvPicPr>
            <a:picLocks noChangeAspect="1"/>
          </p:cNvPicPr>
          <p:nvPr/>
        </p:nvPicPr>
        <p:blipFill>
          <a:blip r:embed="rId4"/>
          <a:stretch>
            <a:fillRect/>
          </a:stretch>
        </p:blipFill>
        <p:spPr>
          <a:xfrm>
            <a:off x="2359413" y="1530589"/>
            <a:ext cx="9476510" cy="4584936"/>
          </a:xfrm>
          <a:prstGeom prst="rect">
            <a:avLst/>
          </a:prstGeom>
        </p:spPr>
      </p:pic>
    </p:spTree>
    <p:extLst>
      <p:ext uri="{BB962C8B-B14F-4D97-AF65-F5344CB8AC3E}">
        <p14:creationId xmlns:p14="http://schemas.microsoft.com/office/powerpoint/2010/main" val="35911178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63677B4-C389-4214-8F6B-A69E1A9751A5}"/>
              </a:ext>
            </a:extLst>
          </p:cNvPr>
          <p:cNvSpPr txBox="1"/>
          <p:nvPr/>
        </p:nvSpPr>
        <p:spPr>
          <a:xfrm>
            <a:off x="2279178" y="1277416"/>
            <a:ext cx="9613924" cy="5078313"/>
          </a:xfrm>
          <a:prstGeom prst="rect">
            <a:avLst/>
          </a:prstGeom>
          <a:noFill/>
        </p:spPr>
        <p:txBody>
          <a:bodyPr wrap="square" rtlCol="0">
            <a:spAutoFit/>
          </a:bodyPr>
          <a:lstStyle/>
          <a:p>
            <a:endParaRPr lang="en-US" sz="3600" dirty="0"/>
          </a:p>
          <a:p>
            <a:pPr marL="571500" indent="-571500">
              <a:buFont typeface="Arial" panose="020B0604020202020204" pitchFamily="34" charset="0"/>
              <a:buChar char="•"/>
            </a:pPr>
            <a:r>
              <a:rPr lang="en-US" sz="3600" dirty="0"/>
              <a:t>Operates “directly” on the data, taking an SVD</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Requires a grid, method most like vector PCA</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Eigenfunctions are estimated discretely (like PCA loadings) and smoothed after.</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A fast alternative to P-Splines</a:t>
            </a:r>
          </a:p>
        </p:txBody>
      </p:sp>
      <p:sp>
        <p:nvSpPr>
          <p:cNvPr id="12" name="TextBox 11">
            <a:extLst>
              <a:ext uri="{FF2B5EF4-FFF2-40B4-BE49-F238E27FC236}">
                <a16:creationId xmlns:a16="http://schemas.microsoft.com/office/drawing/2014/main" id="{9335ADC5-4F20-4E60-A6F1-BA14C751167F}"/>
              </a:ext>
            </a:extLst>
          </p:cNvPr>
          <p:cNvSpPr txBox="1"/>
          <p:nvPr/>
        </p:nvSpPr>
        <p:spPr>
          <a:xfrm>
            <a:off x="-474036" y="378870"/>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522694" y="1426113"/>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4468523" y="1020501"/>
            <a:ext cx="4232569" cy="646331"/>
          </a:xfrm>
          <a:prstGeom prst="rect">
            <a:avLst/>
          </a:prstGeom>
          <a:noFill/>
        </p:spPr>
        <p:txBody>
          <a:bodyPr wrap="none" rtlCol="0">
            <a:spAutoFit/>
          </a:bodyPr>
          <a:lstStyle/>
          <a:p>
            <a:r>
              <a:rPr lang="en-US" sz="3600" dirty="0"/>
              <a:t>Direct Functional PCA</a:t>
            </a:r>
          </a:p>
        </p:txBody>
      </p:sp>
    </p:spTree>
    <p:extLst>
      <p:ext uri="{BB962C8B-B14F-4D97-AF65-F5344CB8AC3E}">
        <p14:creationId xmlns:p14="http://schemas.microsoft.com/office/powerpoint/2010/main" val="12286830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63677B4-C389-4214-8F6B-A69E1A9751A5}"/>
              </a:ext>
            </a:extLst>
          </p:cNvPr>
          <p:cNvSpPr txBox="1"/>
          <p:nvPr/>
        </p:nvSpPr>
        <p:spPr>
          <a:xfrm>
            <a:off x="2098338" y="1277416"/>
            <a:ext cx="9787505" cy="4524315"/>
          </a:xfrm>
          <a:prstGeom prst="rect">
            <a:avLst/>
          </a:prstGeom>
          <a:noFill/>
        </p:spPr>
        <p:txBody>
          <a:bodyPr wrap="square" rtlCol="0">
            <a:spAutoFit/>
          </a:bodyPr>
          <a:lstStyle/>
          <a:p>
            <a:endParaRPr lang="en-US" sz="3600" dirty="0"/>
          </a:p>
          <a:p>
            <a:pPr marL="742950" indent="-742950">
              <a:buAutoNum type="arabicPeriod"/>
            </a:pPr>
            <a:r>
              <a:rPr lang="en-US" sz="3600" b="1" i="1" dirty="0"/>
              <a:t>Extract </a:t>
            </a:r>
            <a:r>
              <a:rPr lang="en-US" sz="3600" dirty="0"/>
              <a:t>the eigenfunction via Lanczos SVD on </a:t>
            </a:r>
            <a:r>
              <a:rPr lang="en-US" sz="3600" b="1" i="1" dirty="0"/>
              <a:t>X</a:t>
            </a:r>
            <a:r>
              <a:rPr lang="en-US" sz="3600" dirty="0"/>
              <a:t> </a:t>
            </a:r>
          </a:p>
          <a:p>
            <a:pPr marL="742950" indent="-742950">
              <a:buAutoNum type="arabicPeriod"/>
            </a:pPr>
            <a:endParaRPr lang="en-US" sz="3600" dirty="0"/>
          </a:p>
          <a:p>
            <a:pPr marL="742950" indent="-742950">
              <a:buAutoNum type="arabicPeriod"/>
            </a:pPr>
            <a:r>
              <a:rPr lang="en-US" sz="3600" b="1" i="1" dirty="0"/>
              <a:t>Smooth</a:t>
            </a:r>
            <a:r>
              <a:rPr lang="en-US" sz="3600" dirty="0"/>
              <a:t> the eigenfunction (P-Spline)</a:t>
            </a:r>
          </a:p>
          <a:p>
            <a:pPr marL="742950" indent="-742950">
              <a:buAutoNum type="arabicPeriod"/>
            </a:pPr>
            <a:endParaRPr lang="en-US" sz="3600" dirty="0"/>
          </a:p>
          <a:p>
            <a:pPr marL="742950" indent="-742950">
              <a:buAutoNum type="arabicPeriod"/>
            </a:pPr>
            <a:r>
              <a:rPr lang="en-US" sz="3600" b="1" i="1" dirty="0"/>
              <a:t>Normalize &amp; orthogonalize </a:t>
            </a:r>
            <a:r>
              <a:rPr lang="en-US" sz="3600" dirty="0"/>
              <a:t>the eigenfunction</a:t>
            </a:r>
          </a:p>
          <a:p>
            <a:pPr marL="742950" indent="-742950">
              <a:buAutoNum type="arabicPeriod"/>
            </a:pPr>
            <a:endParaRPr lang="en-US" sz="3600" dirty="0"/>
          </a:p>
          <a:p>
            <a:pPr marL="742950" indent="-742950">
              <a:buAutoNum type="arabicPeriod"/>
            </a:pPr>
            <a:r>
              <a:rPr lang="en-US" sz="3600" b="1" i="1" dirty="0"/>
              <a:t>Deflate X </a:t>
            </a:r>
            <a:r>
              <a:rPr lang="en-US" sz="3600" dirty="0"/>
              <a:t>(subtract component from X), </a:t>
            </a:r>
            <a:r>
              <a:rPr lang="en-US" sz="3600" dirty="0" err="1"/>
              <a:t>goto</a:t>
            </a:r>
            <a:r>
              <a:rPr lang="en-US" sz="3600" dirty="0"/>
              <a:t> 1.</a:t>
            </a:r>
          </a:p>
        </p:txBody>
      </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89873C-3928-4A0B-B6B1-90E738B1AABE}"/>
              </a:ext>
            </a:extLst>
          </p:cNvPr>
          <p:cNvSpPr txBox="1"/>
          <p:nvPr/>
        </p:nvSpPr>
        <p:spPr>
          <a:xfrm>
            <a:off x="4468523" y="757986"/>
            <a:ext cx="4232569" cy="646331"/>
          </a:xfrm>
          <a:prstGeom prst="rect">
            <a:avLst/>
          </a:prstGeom>
          <a:noFill/>
        </p:spPr>
        <p:txBody>
          <a:bodyPr wrap="none" rtlCol="0">
            <a:spAutoFit/>
          </a:bodyPr>
          <a:lstStyle/>
          <a:p>
            <a:r>
              <a:rPr lang="en-US" sz="3600" dirty="0"/>
              <a:t>Direct Functional PCA</a:t>
            </a:r>
          </a:p>
        </p:txBody>
      </p:sp>
    </p:spTree>
    <p:extLst>
      <p:ext uri="{BB962C8B-B14F-4D97-AF65-F5344CB8AC3E}">
        <p14:creationId xmlns:p14="http://schemas.microsoft.com/office/powerpoint/2010/main" val="37501326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628104" y="1251649"/>
            <a:ext cx="11959771" cy="6555641"/>
          </a:xfrm>
          <a:prstGeom prst="rect">
            <a:avLst/>
          </a:prstGeom>
          <a:noFill/>
        </p:spPr>
        <p:txBody>
          <a:bodyPr wrap="square" rtlCol="0">
            <a:spAutoFit/>
          </a:bodyPr>
          <a:lstStyle/>
          <a:p>
            <a:r>
              <a:rPr lang="en-US" sz="2800" dirty="0"/>
              <a:t>There are many applications of functional response DOEs:</a:t>
            </a:r>
          </a:p>
          <a:p>
            <a:endParaRPr lang="en-US" sz="2800" dirty="0"/>
          </a:p>
          <a:p>
            <a:pPr marL="914400" lvl="1" indent="-457200">
              <a:buFont typeface="Arial" panose="020B0604020202020204" pitchFamily="34" charset="0"/>
              <a:buChar char="•"/>
            </a:pPr>
            <a:r>
              <a:rPr lang="en-US" sz="2800" dirty="0"/>
              <a:t>Dissolution profiles for tablets/pills</a:t>
            </a:r>
          </a:p>
          <a:p>
            <a:pPr marL="914400" lvl="1" indent="-457200">
              <a:buFont typeface="Arial" panose="020B0604020202020204" pitchFamily="34" charset="0"/>
              <a:buChar char="•"/>
            </a:pPr>
            <a:r>
              <a:rPr lang="en-US" sz="2800" dirty="0"/>
              <a:t>Formulation to match a particular spectra</a:t>
            </a:r>
          </a:p>
          <a:p>
            <a:pPr marL="914400" lvl="1" indent="-457200">
              <a:buFont typeface="Arial" panose="020B0604020202020204" pitchFamily="34" charset="0"/>
              <a:buChar char="•"/>
            </a:pPr>
            <a:r>
              <a:rPr lang="en-US" sz="2800" dirty="0"/>
              <a:t>Product stability/shelf life</a:t>
            </a:r>
          </a:p>
          <a:p>
            <a:pPr marL="914400" lvl="1" indent="-457200">
              <a:buFont typeface="Arial" panose="020B0604020202020204" pitchFamily="34" charset="0"/>
              <a:buChar char="•"/>
            </a:pPr>
            <a:r>
              <a:rPr lang="en-US" sz="2800" dirty="0"/>
              <a:t>Pharmacokinetics</a:t>
            </a:r>
          </a:p>
          <a:p>
            <a:pPr marL="457200"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Shear/viscosity profiles of engine oils</a:t>
            </a:r>
          </a:p>
          <a:p>
            <a:pPr marL="914400" lvl="1" indent="-457200">
              <a:buFont typeface="Arial" panose="020B0604020202020204" pitchFamily="34" charset="0"/>
              <a:buChar char="•"/>
            </a:pPr>
            <a:r>
              <a:rPr lang="en-US" sz="2800" dirty="0"/>
              <a:t>Force/distance profiles (e.g., safety belts)</a:t>
            </a:r>
          </a:p>
          <a:p>
            <a:pPr marL="914400" lvl="1" indent="-457200">
              <a:buFont typeface="Arial" panose="020B0604020202020204" pitchFamily="34" charset="0"/>
              <a:buChar char="•"/>
            </a:pPr>
            <a:r>
              <a:rPr lang="en-US" sz="2800" dirty="0"/>
              <a:t>Surface tension over time (e.g., consumer dish soap)</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endParaRPr lang="en-US" sz="2800" dirty="0"/>
          </a:p>
          <a:p>
            <a:endParaRPr lang="en-US" sz="2800" dirty="0"/>
          </a:p>
          <a:p>
            <a:r>
              <a:rPr lang="en-US" sz="2800" dirty="0"/>
              <a:t>	</a:t>
            </a:r>
          </a:p>
        </p:txBody>
      </p:sp>
      <p:pic>
        <p:nvPicPr>
          <p:cNvPr id="10" name="Picture 9">
            <a:extLst>
              <a:ext uri="{FF2B5EF4-FFF2-40B4-BE49-F238E27FC236}">
                <a16:creationId xmlns:a16="http://schemas.microsoft.com/office/drawing/2014/main" id="{443D4B95-E871-4E6C-BBD6-3113035E50E3}"/>
              </a:ext>
            </a:extLst>
          </p:cNvPr>
          <p:cNvPicPr>
            <a:picLocks noChangeAspect="1"/>
          </p:cNvPicPr>
          <p:nvPr/>
        </p:nvPicPr>
        <p:blipFill>
          <a:blip r:embed="rId3"/>
          <a:stretch>
            <a:fillRect/>
          </a:stretch>
        </p:blipFill>
        <p:spPr>
          <a:xfrm>
            <a:off x="6743408" y="1906166"/>
            <a:ext cx="1019175" cy="190500"/>
          </a:xfrm>
          <a:prstGeom prst="rect">
            <a:avLst/>
          </a:prstGeom>
        </p:spPr>
      </p:pic>
    </p:spTree>
    <p:extLst>
      <p:ext uri="{BB962C8B-B14F-4D97-AF65-F5344CB8AC3E}">
        <p14:creationId xmlns:p14="http://schemas.microsoft.com/office/powerpoint/2010/main" val="7079101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482178" y="1180214"/>
            <a:ext cx="11227644" cy="6124754"/>
          </a:xfrm>
          <a:prstGeom prst="rect">
            <a:avLst/>
          </a:prstGeom>
          <a:noFill/>
        </p:spPr>
        <p:txBody>
          <a:bodyPr wrap="square" rtlCol="0">
            <a:spAutoFit/>
          </a:bodyPr>
          <a:lstStyle/>
          <a:p>
            <a:r>
              <a:rPr lang="en-US" sz="2800" dirty="0"/>
              <a:t>Functional machine learning successes:</a:t>
            </a:r>
          </a:p>
          <a:p>
            <a:endParaRPr lang="en-US" sz="2800" dirty="0"/>
          </a:p>
          <a:p>
            <a:pPr marL="914400" lvl="1" indent="-457200">
              <a:buFont typeface="Arial" panose="020B0604020202020204" pitchFamily="34" charset="0"/>
              <a:buChar char="•"/>
            </a:pPr>
            <a:r>
              <a:rPr lang="en-US" sz="2800" dirty="0"/>
              <a:t>Predicting CQAs via sensors taking measurements in the tank</a:t>
            </a:r>
          </a:p>
          <a:p>
            <a:pPr marL="457200"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Early fault detection in semiconductor manufacturing using sensor streams </a:t>
            </a:r>
          </a:p>
          <a:p>
            <a:pPr marL="457200"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Extract FPCs from multiple streams, and fit neural networks or generalized regression models to the parameter of interest…</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endParaRPr lang="en-US" sz="2800" dirty="0"/>
          </a:p>
          <a:p>
            <a:endParaRPr lang="en-US" sz="2800" dirty="0"/>
          </a:p>
          <a:p>
            <a:r>
              <a:rPr lang="en-US" sz="2800" dirty="0"/>
              <a:t>	</a:t>
            </a:r>
          </a:p>
        </p:txBody>
      </p:sp>
      <p:pic>
        <p:nvPicPr>
          <p:cNvPr id="10" name="Picture 9">
            <a:extLst>
              <a:ext uri="{FF2B5EF4-FFF2-40B4-BE49-F238E27FC236}">
                <a16:creationId xmlns:a16="http://schemas.microsoft.com/office/drawing/2014/main" id="{443D4B95-E871-4E6C-BBD6-3113035E50E3}"/>
              </a:ext>
            </a:extLst>
          </p:cNvPr>
          <p:cNvPicPr>
            <a:picLocks noChangeAspect="1"/>
          </p:cNvPicPr>
          <p:nvPr/>
        </p:nvPicPr>
        <p:blipFill>
          <a:blip r:embed="rId3"/>
          <a:stretch>
            <a:fillRect/>
          </a:stretch>
        </p:blipFill>
        <p:spPr>
          <a:xfrm>
            <a:off x="6743408" y="1906166"/>
            <a:ext cx="1019175" cy="190500"/>
          </a:xfrm>
          <a:prstGeom prst="rect">
            <a:avLst/>
          </a:prstGeom>
        </p:spPr>
      </p:pic>
    </p:spTree>
    <p:extLst>
      <p:ext uri="{BB962C8B-B14F-4D97-AF65-F5344CB8AC3E}">
        <p14:creationId xmlns:p14="http://schemas.microsoft.com/office/powerpoint/2010/main" val="13775538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5F42B-FEE9-55A7-BB5A-90049C3659DE}"/>
              </a:ext>
            </a:extLst>
          </p:cNvPr>
          <p:cNvSpPr>
            <a:spLocks noGrp="1"/>
          </p:cNvSpPr>
          <p:nvPr>
            <p:ph type="title"/>
          </p:nvPr>
        </p:nvSpPr>
        <p:spPr/>
        <p:txBody>
          <a:bodyPr/>
          <a:lstStyle/>
          <a:p>
            <a:r>
              <a:rPr lang="en-GB" dirty="0"/>
              <a:t>Spectroscopy</a:t>
            </a:r>
            <a:br>
              <a:rPr lang="en-GB" dirty="0"/>
            </a:br>
            <a:r>
              <a:rPr lang="en-GB" dirty="0"/>
              <a:t>Chromatography</a:t>
            </a:r>
            <a:br>
              <a:rPr lang="en-GB" dirty="0"/>
            </a:br>
            <a:r>
              <a:rPr lang="en-GB" dirty="0"/>
              <a:t>Diffraction Patterns</a:t>
            </a:r>
          </a:p>
        </p:txBody>
      </p:sp>
      <p:sp>
        <p:nvSpPr>
          <p:cNvPr id="3" name="Text Placeholder 2">
            <a:extLst>
              <a:ext uri="{FF2B5EF4-FFF2-40B4-BE49-F238E27FC236}">
                <a16:creationId xmlns:a16="http://schemas.microsoft.com/office/drawing/2014/main" id="{89D57A33-DBA1-F706-691A-18F37455FD33}"/>
              </a:ext>
            </a:extLst>
          </p:cNvPr>
          <p:cNvSpPr>
            <a:spLocks noGrp="1"/>
          </p:cNvSpPr>
          <p:nvPr>
            <p:ph type="body" idx="1"/>
          </p:nvPr>
        </p:nvSpPr>
        <p:spPr/>
        <p:txBody>
          <a:bodyPr/>
          <a:lstStyle/>
          <a:p>
            <a:r>
              <a:rPr lang="en-GB" dirty="0"/>
              <a:t>Tools for “peaky” functional data</a:t>
            </a:r>
          </a:p>
        </p:txBody>
      </p:sp>
    </p:spTree>
    <p:extLst>
      <p:ext uri="{BB962C8B-B14F-4D97-AF65-F5344CB8AC3E}">
        <p14:creationId xmlns:p14="http://schemas.microsoft.com/office/powerpoint/2010/main" val="39158590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378661" y="1181026"/>
            <a:ext cx="11227644" cy="523220"/>
          </a:xfrm>
          <a:prstGeom prst="rect">
            <a:avLst/>
          </a:prstGeom>
          <a:noFill/>
        </p:spPr>
        <p:txBody>
          <a:bodyPr wrap="square" rtlCol="0">
            <a:spAutoFit/>
          </a:bodyPr>
          <a:lstStyle/>
          <a:p>
            <a:pPr algn="ctr"/>
            <a:r>
              <a:rPr lang="en-US" sz="2800" dirty="0"/>
              <a:t>Spectral Data</a:t>
            </a:r>
          </a:p>
        </p:txBody>
      </p:sp>
      <p:pic>
        <p:nvPicPr>
          <p:cNvPr id="10" name="Picture 9">
            <a:extLst>
              <a:ext uri="{FF2B5EF4-FFF2-40B4-BE49-F238E27FC236}">
                <a16:creationId xmlns:a16="http://schemas.microsoft.com/office/drawing/2014/main" id="{443D4B95-E871-4E6C-BBD6-3113035E50E3}"/>
              </a:ext>
            </a:extLst>
          </p:cNvPr>
          <p:cNvPicPr>
            <a:picLocks noChangeAspect="1"/>
          </p:cNvPicPr>
          <p:nvPr/>
        </p:nvPicPr>
        <p:blipFill>
          <a:blip r:embed="rId3"/>
          <a:stretch>
            <a:fillRect/>
          </a:stretch>
        </p:blipFill>
        <p:spPr>
          <a:xfrm>
            <a:off x="6743408" y="1906166"/>
            <a:ext cx="1019175" cy="190500"/>
          </a:xfrm>
          <a:prstGeom prst="rect">
            <a:avLst/>
          </a:prstGeom>
        </p:spPr>
      </p:pic>
      <p:pic>
        <p:nvPicPr>
          <p:cNvPr id="3" name="Picture 2">
            <a:extLst>
              <a:ext uri="{FF2B5EF4-FFF2-40B4-BE49-F238E27FC236}">
                <a16:creationId xmlns:a16="http://schemas.microsoft.com/office/drawing/2014/main" id="{253DA360-2960-459E-8431-C8B2A16098B1}"/>
              </a:ext>
            </a:extLst>
          </p:cNvPr>
          <p:cNvPicPr>
            <a:picLocks noChangeAspect="1"/>
          </p:cNvPicPr>
          <p:nvPr/>
        </p:nvPicPr>
        <p:blipFill>
          <a:blip r:embed="rId4"/>
          <a:stretch>
            <a:fillRect/>
          </a:stretch>
        </p:blipFill>
        <p:spPr>
          <a:xfrm>
            <a:off x="683810" y="2636344"/>
            <a:ext cx="3388499" cy="2124991"/>
          </a:xfrm>
          <a:prstGeom prst="rect">
            <a:avLst/>
          </a:prstGeom>
        </p:spPr>
      </p:pic>
      <p:pic>
        <p:nvPicPr>
          <p:cNvPr id="6" name="Picture 5">
            <a:extLst>
              <a:ext uri="{FF2B5EF4-FFF2-40B4-BE49-F238E27FC236}">
                <a16:creationId xmlns:a16="http://schemas.microsoft.com/office/drawing/2014/main" id="{1DF5AD54-E03C-5264-8CA5-DD58D3F3FEB3}"/>
              </a:ext>
            </a:extLst>
          </p:cNvPr>
          <p:cNvPicPr>
            <a:picLocks noChangeAspect="1"/>
          </p:cNvPicPr>
          <p:nvPr/>
        </p:nvPicPr>
        <p:blipFill>
          <a:blip r:embed="rId5"/>
          <a:stretch>
            <a:fillRect/>
          </a:stretch>
        </p:blipFill>
        <p:spPr>
          <a:xfrm>
            <a:off x="4298233" y="2636344"/>
            <a:ext cx="3388499" cy="2113053"/>
          </a:xfrm>
          <a:prstGeom prst="rect">
            <a:avLst/>
          </a:prstGeom>
        </p:spPr>
      </p:pic>
      <p:pic>
        <p:nvPicPr>
          <p:cNvPr id="9" name="Picture 8">
            <a:extLst>
              <a:ext uri="{FF2B5EF4-FFF2-40B4-BE49-F238E27FC236}">
                <a16:creationId xmlns:a16="http://schemas.microsoft.com/office/drawing/2014/main" id="{B6F9BA73-FCAB-8436-8A72-9AC6B2987EFB}"/>
              </a:ext>
            </a:extLst>
          </p:cNvPr>
          <p:cNvPicPr>
            <a:picLocks noChangeAspect="1"/>
          </p:cNvPicPr>
          <p:nvPr/>
        </p:nvPicPr>
        <p:blipFill>
          <a:blip r:embed="rId6"/>
          <a:stretch>
            <a:fillRect/>
          </a:stretch>
        </p:blipFill>
        <p:spPr>
          <a:xfrm>
            <a:off x="8123101" y="2614447"/>
            <a:ext cx="3388498" cy="2134950"/>
          </a:xfrm>
          <a:prstGeom prst="rect">
            <a:avLst/>
          </a:prstGeom>
        </p:spPr>
      </p:pic>
    </p:spTree>
    <p:extLst>
      <p:ext uri="{BB962C8B-B14F-4D97-AF65-F5344CB8AC3E}">
        <p14:creationId xmlns:p14="http://schemas.microsoft.com/office/powerpoint/2010/main" val="826981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4" name="Picture 3">
            <a:extLst>
              <a:ext uri="{FF2B5EF4-FFF2-40B4-BE49-F238E27FC236}">
                <a16:creationId xmlns:a16="http://schemas.microsoft.com/office/drawing/2014/main" id="{C5091CA3-7EEC-4053-9E8E-BE9F313B59C9}"/>
              </a:ext>
            </a:extLst>
          </p:cNvPr>
          <p:cNvPicPr>
            <a:picLocks noChangeAspect="1"/>
          </p:cNvPicPr>
          <p:nvPr/>
        </p:nvPicPr>
        <p:blipFill>
          <a:blip r:embed="rId3"/>
          <a:stretch>
            <a:fillRect/>
          </a:stretch>
        </p:blipFill>
        <p:spPr>
          <a:xfrm>
            <a:off x="401298" y="1253257"/>
            <a:ext cx="10444501" cy="5037478"/>
          </a:xfrm>
          <a:prstGeom prst="rect">
            <a:avLst/>
          </a:prstGeom>
        </p:spPr>
      </p:pic>
    </p:spTree>
    <p:extLst>
      <p:ext uri="{BB962C8B-B14F-4D97-AF65-F5344CB8AC3E}">
        <p14:creationId xmlns:p14="http://schemas.microsoft.com/office/powerpoint/2010/main" val="1741059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7" name="TextBox 6">
            <a:extLst>
              <a:ext uri="{FF2B5EF4-FFF2-40B4-BE49-F238E27FC236}">
                <a16:creationId xmlns:a16="http://schemas.microsoft.com/office/drawing/2014/main" id="{55A4368C-D32A-8859-C076-1CE1E6ABE79D}"/>
              </a:ext>
            </a:extLst>
          </p:cNvPr>
          <p:cNvSpPr txBox="1"/>
          <p:nvPr/>
        </p:nvSpPr>
        <p:spPr>
          <a:xfrm>
            <a:off x="651488" y="1632777"/>
            <a:ext cx="5320334" cy="3970318"/>
          </a:xfrm>
          <a:prstGeom prst="rect">
            <a:avLst/>
          </a:prstGeom>
          <a:noFill/>
        </p:spPr>
        <p:txBody>
          <a:bodyPr wrap="square">
            <a:spAutoFit/>
          </a:bodyPr>
          <a:lstStyle/>
          <a:p>
            <a:pPr marL="285750" indent="-285750">
              <a:buFont typeface="Arial" panose="020B0604020202020204" pitchFamily="34" charset="0"/>
              <a:buChar char="•"/>
            </a:pPr>
            <a:r>
              <a:rPr lang="en-US" sz="2800" dirty="0"/>
              <a:t>Measures mass-to-charge ratio</a:t>
            </a:r>
          </a:p>
          <a:p>
            <a:endParaRPr lang="en-US" sz="2800" dirty="0"/>
          </a:p>
          <a:p>
            <a:pPr marL="285750" indent="-285750">
              <a:buFont typeface="Arial" panose="020B0604020202020204" pitchFamily="34" charset="0"/>
              <a:buChar char="•"/>
            </a:pPr>
            <a:r>
              <a:rPr lang="en-US" sz="2800" dirty="0"/>
              <a:t>Used to construct proteomic spectrums</a:t>
            </a:r>
          </a:p>
          <a:p>
            <a:pPr marL="742950" lvl="1" indent="-285750">
              <a:buFont typeface="Arial" panose="020B0604020202020204" pitchFamily="34" charset="0"/>
              <a:buChar char="•"/>
            </a:pPr>
            <a:r>
              <a:rPr lang="en-US" sz="2800" dirty="0"/>
              <a:t>Peaks represent proteins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One application is to compare differences between patients with and without cancer.</a:t>
            </a:r>
          </a:p>
        </p:txBody>
      </p:sp>
      <p:sp>
        <p:nvSpPr>
          <p:cNvPr id="14" name="TextBox 13">
            <a:extLst>
              <a:ext uri="{FF2B5EF4-FFF2-40B4-BE49-F238E27FC236}">
                <a16:creationId xmlns:a16="http://schemas.microsoft.com/office/drawing/2014/main" id="{9044F408-4EEE-3698-30B3-43EE042933FD}"/>
              </a:ext>
            </a:extLst>
          </p:cNvPr>
          <p:cNvSpPr txBox="1"/>
          <p:nvPr/>
        </p:nvSpPr>
        <p:spPr>
          <a:xfrm>
            <a:off x="7172703" y="1371167"/>
            <a:ext cx="3488267" cy="523220"/>
          </a:xfrm>
          <a:prstGeom prst="rect">
            <a:avLst/>
          </a:prstGeom>
          <a:noFill/>
        </p:spPr>
        <p:txBody>
          <a:bodyPr wrap="square">
            <a:spAutoFit/>
          </a:bodyPr>
          <a:lstStyle/>
          <a:p>
            <a:pPr algn="ctr"/>
            <a:r>
              <a:rPr lang="en-US" sz="2800" dirty="0"/>
              <a:t>Mass Spectrometry</a:t>
            </a:r>
          </a:p>
        </p:txBody>
      </p:sp>
      <p:pic>
        <p:nvPicPr>
          <p:cNvPr id="15" name="Picture 14">
            <a:extLst>
              <a:ext uri="{FF2B5EF4-FFF2-40B4-BE49-F238E27FC236}">
                <a16:creationId xmlns:a16="http://schemas.microsoft.com/office/drawing/2014/main" id="{AA9E4A40-B49A-3951-62F6-91AC8C75B383}"/>
              </a:ext>
            </a:extLst>
          </p:cNvPr>
          <p:cNvPicPr>
            <a:picLocks noChangeAspect="1"/>
          </p:cNvPicPr>
          <p:nvPr/>
        </p:nvPicPr>
        <p:blipFill>
          <a:blip r:embed="rId3"/>
          <a:stretch>
            <a:fillRect/>
          </a:stretch>
        </p:blipFill>
        <p:spPr>
          <a:xfrm>
            <a:off x="7172704" y="2104508"/>
            <a:ext cx="3488267" cy="3498587"/>
          </a:xfrm>
          <a:prstGeom prst="rect">
            <a:avLst/>
          </a:prstGeom>
        </p:spPr>
      </p:pic>
    </p:spTree>
    <p:extLst>
      <p:ext uri="{BB962C8B-B14F-4D97-AF65-F5344CB8AC3E}">
        <p14:creationId xmlns:p14="http://schemas.microsoft.com/office/powerpoint/2010/main" val="807913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7" name="TextBox 6">
            <a:extLst>
              <a:ext uri="{FF2B5EF4-FFF2-40B4-BE49-F238E27FC236}">
                <a16:creationId xmlns:a16="http://schemas.microsoft.com/office/drawing/2014/main" id="{55A4368C-D32A-8859-C076-1CE1E6ABE79D}"/>
              </a:ext>
            </a:extLst>
          </p:cNvPr>
          <p:cNvSpPr txBox="1"/>
          <p:nvPr/>
        </p:nvSpPr>
        <p:spPr>
          <a:xfrm>
            <a:off x="651488" y="1632777"/>
            <a:ext cx="5320334" cy="3970318"/>
          </a:xfrm>
          <a:prstGeom prst="rect">
            <a:avLst/>
          </a:prstGeom>
          <a:noFill/>
        </p:spPr>
        <p:txBody>
          <a:bodyPr wrap="square">
            <a:spAutoFit/>
          </a:bodyPr>
          <a:lstStyle/>
          <a:p>
            <a:pPr marL="285750" indent="-285750">
              <a:buFont typeface="Arial" panose="020B0604020202020204" pitchFamily="34" charset="0"/>
              <a:buChar char="•"/>
            </a:pPr>
            <a:r>
              <a:rPr lang="en-US" sz="2800" dirty="0"/>
              <a:t>Dissolve a chemical mixture over a material to quantify relative amounts of components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Retention time quantifies the components in the mixture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Example: identify olive-oil vs other vegetable oils</a:t>
            </a:r>
          </a:p>
        </p:txBody>
      </p:sp>
      <p:pic>
        <p:nvPicPr>
          <p:cNvPr id="4" name="Picture 3">
            <a:extLst>
              <a:ext uri="{FF2B5EF4-FFF2-40B4-BE49-F238E27FC236}">
                <a16:creationId xmlns:a16="http://schemas.microsoft.com/office/drawing/2014/main" id="{BC8F40D6-5C81-7920-7E01-E0765D867482}"/>
              </a:ext>
            </a:extLst>
          </p:cNvPr>
          <p:cNvPicPr>
            <a:picLocks noChangeAspect="1"/>
          </p:cNvPicPr>
          <p:nvPr/>
        </p:nvPicPr>
        <p:blipFill>
          <a:blip r:embed="rId3"/>
          <a:stretch>
            <a:fillRect/>
          </a:stretch>
        </p:blipFill>
        <p:spPr>
          <a:xfrm>
            <a:off x="6467122" y="2608717"/>
            <a:ext cx="5308600" cy="2743200"/>
          </a:xfrm>
          <a:prstGeom prst="rect">
            <a:avLst/>
          </a:prstGeom>
        </p:spPr>
      </p:pic>
      <p:sp>
        <p:nvSpPr>
          <p:cNvPr id="9" name="TextBox 8">
            <a:extLst>
              <a:ext uri="{FF2B5EF4-FFF2-40B4-BE49-F238E27FC236}">
                <a16:creationId xmlns:a16="http://schemas.microsoft.com/office/drawing/2014/main" id="{46D8C1A1-3C5E-39C4-875E-8550A166905A}"/>
              </a:ext>
            </a:extLst>
          </p:cNvPr>
          <p:cNvSpPr txBox="1"/>
          <p:nvPr/>
        </p:nvSpPr>
        <p:spPr>
          <a:xfrm>
            <a:off x="7512755" y="1790821"/>
            <a:ext cx="3217333" cy="523220"/>
          </a:xfrm>
          <a:prstGeom prst="rect">
            <a:avLst/>
          </a:prstGeom>
          <a:noFill/>
        </p:spPr>
        <p:txBody>
          <a:bodyPr wrap="square" rtlCol="0">
            <a:spAutoFit/>
          </a:bodyPr>
          <a:lstStyle/>
          <a:p>
            <a:pPr algn="ctr"/>
            <a:r>
              <a:rPr lang="en-US" sz="2800" dirty="0"/>
              <a:t>Chromatography</a:t>
            </a:r>
          </a:p>
        </p:txBody>
      </p:sp>
    </p:spTree>
    <p:extLst>
      <p:ext uri="{BB962C8B-B14F-4D97-AF65-F5344CB8AC3E}">
        <p14:creationId xmlns:p14="http://schemas.microsoft.com/office/powerpoint/2010/main" val="30209897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7" name="TextBox 6">
            <a:extLst>
              <a:ext uri="{FF2B5EF4-FFF2-40B4-BE49-F238E27FC236}">
                <a16:creationId xmlns:a16="http://schemas.microsoft.com/office/drawing/2014/main" id="{55A4368C-D32A-8859-C076-1CE1E6ABE79D}"/>
              </a:ext>
            </a:extLst>
          </p:cNvPr>
          <p:cNvSpPr txBox="1"/>
          <p:nvPr/>
        </p:nvSpPr>
        <p:spPr>
          <a:xfrm>
            <a:off x="623972" y="2426045"/>
            <a:ext cx="5320334" cy="3108543"/>
          </a:xfrm>
          <a:prstGeom prst="rect">
            <a:avLst/>
          </a:prstGeom>
          <a:noFill/>
        </p:spPr>
        <p:txBody>
          <a:bodyPr wrap="square">
            <a:spAutoFit/>
          </a:bodyPr>
          <a:lstStyle/>
          <a:p>
            <a:pPr marL="285750" indent="-285750">
              <a:buFont typeface="Arial" panose="020B0604020202020204" pitchFamily="34" charset="0"/>
              <a:buChar char="•"/>
            </a:pPr>
            <a:r>
              <a:rPr lang="en-US" sz="2800" dirty="0"/>
              <a:t>Standard Normal Variate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Multiplicative Scatter Correction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err="1"/>
              <a:t>Savitzky-Golay</a:t>
            </a:r>
            <a:r>
              <a:rPr lang="en-US" sz="2800" dirty="0"/>
              <a:t> Filter</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Baseline Correction</a:t>
            </a:r>
          </a:p>
        </p:txBody>
      </p:sp>
      <p:sp>
        <p:nvSpPr>
          <p:cNvPr id="9" name="TextBox 8">
            <a:extLst>
              <a:ext uri="{FF2B5EF4-FFF2-40B4-BE49-F238E27FC236}">
                <a16:creationId xmlns:a16="http://schemas.microsoft.com/office/drawing/2014/main" id="{46D8C1A1-3C5E-39C4-875E-8550A166905A}"/>
              </a:ext>
            </a:extLst>
          </p:cNvPr>
          <p:cNvSpPr txBox="1"/>
          <p:nvPr/>
        </p:nvSpPr>
        <p:spPr>
          <a:xfrm>
            <a:off x="3296357" y="1029029"/>
            <a:ext cx="5418666" cy="523220"/>
          </a:xfrm>
          <a:prstGeom prst="rect">
            <a:avLst/>
          </a:prstGeom>
          <a:noFill/>
        </p:spPr>
        <p:txBody>
          <a:bodyPr wrap="square" rtlCol="0">
            <a:spAutoFit/>
          </a:bodyPr>
          <a:lstStyle/>
          <a:p>
            <a:pPr algn="ctr"/>
            <a:r>
              <a:rPr lang="en-US" sz="2800" dirty="0"/>
              <a:t>Pre-Processing Spectral Data</a:t>
            </a:r>
          </a:p>
        </p:txBody>
      </p:sp>
      <p:pic>
        <p:nvPicPr>
          <p:cNvPr id="8" name="Picture 7">
            <a:extLst>
              <a:ext uri="{FF2B5EF4-FFF2-40B4-BE49-F238E27FC236}">
                <a16:creationId xmlns:a16="http://schemas.microsoft.com/office/drawing/2014/main" id="{A62D1C48-37E2-A732-3F5F-69BE3EAECF3C}"/>
              </a:ext>
            </a:extLst>
          </p:cNvPr>
          <p:cNvPicPr>
            <a:picLocks noChangeAspect="1"/>
          </p:cNvPicPr>
          <p:nvPr/>
        </p:nvPicPr>
        <p:blipFill>
          <a:blip r:embed="rId3"/>
          <a:stretch>
            <a:fillRect/>
          </a:stretch>
        </p:blipFill>
        <p:spPr>
          <a:xfrm>
            <a:off x="6096000" y="3279744"/>
            <a:ext cx="5848710" cy="1401143"/>
          </a:xfrm>
          <a:prstGeom prst="rect">
            <a:avLst/>
          </a:prstGeom>
        </p:spPr>
      </p:pic>
    </p:spTree>
    <p:extLst>
      <p:ext uri="{BB962C8B-B14F-4D97-AF65-F5344CB8AC3E}">
        <p14:creationId xmlns:p14="http://schemas.microsoft.com/office/powerpoint/2010/main" val="18375308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7" name="TextBox 6">
            <a:extLst>
              <a:ext uri="{FF2B5EF4-FFF2-40B4-BE49-F238E27FC236}">
                <a16:creationId xmlns:a16="http://schemas.microsoft.com/office/drawing/2014/main" id="{55A4368C-D32A-8859-C076-1CE1E6ABE79D}"/>
              </a:ext>
            </a:extLst>
          </p:cNvPr>
          <p:cNvSpPr txBox="1"/>
          <p:nvPr/>
        </p:nvSpPr>
        <p:spPr>
          <a:xfrm>
            <a:off x="623972" y="2426045"/>
            <a:ext cx="5320334" cy="2677656"/>
          </a:xfrm>
          <a:prstGeom prst="rect">
            <a:avLst/>
          </a:prstGeom>
          <a:noFill/>
        </p:spPr>
        <p:txBody>
          <a:bodyPr wrap="square">
            <a:spAutoFit/>
          </a:bodyPr>
          <a:lstStyle/>
          <a:p>
            <a:pPr marL="285750" indent="-285750">
              <a:buFont typeface="Arial" panose="020B0604020202020204" pitchFamily="34" charset="0"/>
              <a:buChar char="•"/>
            </a:pPr>
            <a:r>
              <a:rPr lang="en-US" sz="2800" dirty="0"/>
              <a:t>SNV standardizes each function with using their individual means and variances.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Alternative to Standardize which uses a global mean and variance.</a:t>
            </a:r>
          </a:p>
        </p:txBody>
      </p:sp>
      <p:sp>
        <p:nvSpPr>
          <p:cNvPr id="9" name="TextBox 8">
            <a:extLst>
              <a:ext uri="{FF2B5EF4-FFF2-40B4-BE49-F238E27FC236}">
                <a16:creationId xmlns:a16="http://schemas.microsoft.com/office/drawing/2014/main" id="{46D8C1A1-3C5E-39C4-875E-8550A166905A}"/>
              </a:ext>
            </a:extLst>
          </p:cNvPr>
          <p:cNvSpPr txBox="1"/>
          <p:nvPr/>
        </p:nvSpPr>
        <p:spPr>
          <a:xfrm>
            <a:off x="3296357" y="1029029"/>
            <a:ext cx="5418666" cy="523220"/>
          </a:xfrm>
          <a:prstGeom prst="rect">
            <a:avLst/>
          </a:prstGeom>
          <a:noFill/>
        </p:spPr>
        <p:txBody>
          <a:bodyPr wrap="square" rtlCol="0">
            <a:spAutoFit/>
          </a:bodyPr>
          <a:lstStyle/>
          <a:p>
            <a:pPr algn="ctr"/>
            <a:r>
              <a:rPr lang="en-US" sz="2800" dirty="0"/>
              <a:t>Standard Normal Variate</a:t>
            </a:r>
          </a:p>
        </p:txBody>
      </p:sp>
      <p:pic>
        <p:nvPicPr>
          <p:cNvPr id="2" name="Picture 1">
            <a:extLst>
              <a:ext uri="{FF2B5EF4-FFF2-40B4-BE49-F238E27FC236}">
                <a16:creationId xmlns:a16="http://schemas.microsoft.com/office/drawing/2014/main" id="{03F616B1-4141-3FCA-68FD-DDDCDA1A3DFC}"/>
              </a:ext>
            </a:extLst>
          </p:cNvPr>
          <p:cNvPicPr>
            <a:picLocks noChangeAspect="1"/>
          </p:cNvPicPr>
          <p:nvPr/>
        </p:nvPicPr>
        <p:blipFill>
          <a:blip r:embed="rId3"/>
          <a:stretch>
            <a:fillRect/>
          </a:stretch>
        </p:blipFill>
        <p:spPr>
          <a:xfrm>
            <a:off x="7063541" y="1839839"/>
            <a:ext cx="3706593" cy="1946628"/>
          </a:xfrm>
          <a:prstGeom prst="rect">
            <a:avLst/>
          </a:prstGeom>
        </p:spPr>
      </p:pic>
      <p:pic>
        <p:nvPicPr>
          <p:cNvPr id="3" name="Picture 2">
            <a:extLst>
              <a:ext uri="{FF2B5EF4-FFF2-40B4-BE49-F238E27FC236}">
                <a16:creationId xmlns:a16="http://schemas.microsoft.com/office/drawing/2014/main" id="{9F0652E2-4C7C-23C7-E382-E53C94D471C9}"/>
              </a:ext>
            </a:extLst>
          </p:cNvPr>
          <p:cNvPicPr>
            <a:picLocks noChangeAspect="1"/>
          </p:cNvPicPr>
          <p:nvPr/>
        </p:nvPicPr>
        <p:blipFill>
          <a:blip r:embed="rId4"/>
          <a:stretch>
            <a:fillRect/>
          </a:stretch>
        </p:blipFill>
        <p:spPr>
          <a:xfrm>
            <a:off x="7063541" y="3939822"/>
            <a:ext cx="3680897" cy="1946628"/>
          </a:xfrm>
          <a:prstGeom prst="rect">
            <a:avLst/>
          </a:prstGeom>
        </p:spPr>
      </p:pic>
      <p:sp>
        <p:nvSpPr>
          <p:cNvPr id="6" name="TextBox 5">
            <a:extLst>
              <a:ext uri="{FF2B5EF4-FFF2-40B4-BE49-F238E27FC236}">
                <a16:creationId xmlns:a16="http://schemas.microsoft.com/office/drawing/2014/main" id="{659A492A-D68C-40D4-5241-EFE8068A16A3}"/>
              </a:ext>
            </a:extLst>
          </p:cNvPr>
          <p:cNvSpPr txBox="1"/>
          <p:nvPr/>
        </p:nvSpPr>
        <p:spPr>
          <a:xfrm>
            <a:off x="8390344" y="4074057"/>
            <a:ext cx="1027289" cy="369332"/>
          </a:xfrm>
          <a:prstGeom prst="rect">
            <a:avLst/>
          </a:prstGeom>
          <a:noFill/>
        </p:spPr>
        <p:txBody>
          <a:bodyPr wrap="square">
            <a:spAutoFit/>
          </a:bodyPr>
          <a:lstStyle/>
          <a:p>
            <a:pPr algn="ctr"/>
            <a:r>
              <a:rPr lang="en-US" b="1" dirty="0"/>
              <a:t>SNV</a:t>
            </a:r>
          </a:p>
        </p:txBody>
      </p:sp>
    </p:spTree>
    <p:extLst>
      <p:ext uri="{BB962C8B-B14F-4D97-AF65-F5344CB8AC3E}">
        <p14:creationId xmlns:p14="http://schemas.microsoft.com/office/powerpoint/2010/main" val="32576205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628C65-61F7-2D7F-C2BC-7FA98EF125FD}"/>
              </a:ext>
            </a:extLst>
          </p:cNvPr>
          <p:cNvPicPr>
            <a:picLocks noChangeAspect="1"/>
          </p:cNvPicPr>
          <p:nvPr/>
        </p:nvPicPr>
        <p:blipFill>
          <a:blip r:embed="rId3"/>
          <a:stretch>
            <a:fillRect/>
          </a:stretch>
        </p:blipFill>
        <p:spPr>
          <a:xfrm>
            <a:off x="7063541" y="3939821"/>
            <a:ext cx="3715482" cy="1946628"/>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5A4368C-D32A-8859-C076-1CE1E6ABE79D}"/>
                  </a:ext>
                </a:extLst>
              </p:cNvPr>
              <p:cNvSpPr txBox="1"/>
              <p:nvPr/>
            </p:nvSpPr>
            <p:spPr>
              <a:xfrm>
                <a:off x="636190" y="2103357"/>
                <a:ext cx="5320334" cy="3672929"/>
              </a:xfrm>
              <a:prstGeom prst="rect">
                <a:avLst/>
              </a:prstGeom>
              <a:noFill/>
            </p:spPr>
            <p:txBody>
              <a:bodyPr wrap="square">
                <a:spAutoFit/>
              </a:bodyPr>
              <a:lstStyle/>
              <a:p>
                <a:pPr marL="285750" indent="-285750">
                  <a:buFont typeface="Arial" panose="020B0604020202020204" pitchFamily="34" charset="0"/>
                  <a:buChar char="•"/>
                </a:pPr>
                <a:r>
                  <a:rPr lang="en-US" sz="2800" dirty="0"/>
                  <a:t>MSC corrects light scatter for each function to the light scatter of a reference function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FDE uses the mean function as the reference</a:t>
                </a:r>
              </a:p>
              <a:p>
                <a:pPr marL="742950" lvl="1" indent="-285750">
                  <a:buFont typeface="Arial" panose="020B0604020202020204" pitchFamily="34" charset="0"/>
                  <a:buChar char="•"/>
                </a:pP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𝑦</m:t>
                        </m:r>
                      </m:e>
                      <m:sub>
                        <m:r>
                          <a:rPr lang="en-US" sz="2800" b="0" i="1" smtClean="0">
                            <a:latin typeface="Cambria Math" panose="02040503050406030204" pitchFamily="18" charset="0"/>
                          </a:rPr>
                          <m:t>𝑖</m:t>
                        </m:r>
                      </m:sub>
                    </m:sSub>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𝑗</m:t>
                            </m:r>
                          </m:sub>
                        </m:sSub>
                      </m:e>
                    </m:d>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𝛽</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𝛽</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𝜇</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𝑗</m:t>
                        </m:r>
                      </m:sub>
                    </m:sSub>
                    <m:r>
                      <a:rPr lang="en-US" sz="2800" b="0" i="1" smtClean="0">
                        <a:latin typeface="Cambria Math" panose="02040503050406030204" pitchFamily="18" charset="0"/>
                      </a:rPr>
                      <m:t>)</m:t>
                    </m:r>
                  </m:oMath>
                </a14:m>
                <a:endParaRPr lang="en-US" sz="2800" dirty="0"/>
              </a:p>
              <a:p>
                <a:pPr marL="742950" lvl="1" indent="-285750">
                  <a:buFont typeface="Arial" panose="020B0604020202020204" pitchFamily="34" charset="0"/>
                  <a:buChar char="•"/>
                </a:pPr>
                <a14:m>
                  <m:oMath xmlns:m="http://schemas.openxmlformats.org/officeDocument/2006/math">
                    <m:sSub>
                      <m:sSubPr>
                        <m:ctrlPr>
                          <a:rPr lang="en-US" sz="2800" b="0" i="1" dirty="0" smtClean="0">
                            <a:latin typeface="Cambria Math" panose="02040503050406030204" pitchFamily="18" charset="0"/>
                          </a:rPr>
                        </m:ctrlPr>
                      </m:sSub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𝑦</m:t>
                            </m:r>
                          </m:e>
                        </m:acc>
                      </m:e>
                      <m:sub>
                        <m:r>
                          <a:rPr lang="en-US" sz="2800" b="0" i="1" dirty="0" smtClean="0">
                            <a:latin typeface="Cambria Math" panose="02040503050406030204" pitchFamily="18" charset="0"/>
                          </a:rPr>
                          <m:t>𝑖</m:t>
                        </m:r>
                      </m:sub>
                    </m:sSub>
                    <m:d>
                      <m:dPr>
                        <m:ctrlPr>
                          <a:rPr lang="en-US" sz="2800" b="0" i="1" dirty="0" smtClean="0">
                            <a:latin typeface="Cambria Math" panose="02040503050406030204" pitchFamily="18" charset="0"/>
                          </a:rPr>
                        </m:ctrlPr>
                      </m:dPr>
                      <m:e>
                        <m:sSub>
                          <m:sSubPr>
                            <m:ctrlPr>
                              <a:rPr lang="en-US" sz="2800" b="0" i="1" dirty="0" smtClean="0">
                                <a:latin typeface="Cambria Math" panose="02040503050406030204" pitchFamily="18" charset="0"/>
                              </a:rPr>
                            </m:ctrlPr>
                          </m:sSubPr>
                          <m:e>
                            <m:r>
                              <a:rPr lang="en-US" sz="2800" b="0" i="1" dirty="0" smtClean="0">
                                <a:latin typeface="Cambria Math" panose="02040503050406030204" pitchFamily="18" charset="0"/>
                              </a:rPr>
                              <m:t>𝑥</m:t>
                            </m:r>
                          </m:e>
                          <m:sub>
                            <m:r>
                              <a:rPr lang="en-US" sz="2800" b="0" i="1" dirty="0" smtClean="0">
                                <a:latin typeface="Cambria Math" panose="02040503050406030204" pitchFamily="18" charset="0"/>
                              </a:rPr>
                              <m:t>𝑗</m:t>
                            </m:r>
                          </m:sub>
                        </m:sSub>
                      </m:e>
                    </m:d>
                    <m:r>
                      <a:rPr lang="en-US" sz="2800" b="0" i="1" dirty="0" smtClean="0">
                        <a:latin typeface="Cambria Math" panose="02040503050406030204" pitchFamily="18" charset="0"/>
                      </a:rPr>
                      <m:t>=</m:t>
                    </m:r>
                    <m:f>
                      <m:fPr>
                        <m:type m:val="lin"/>
                        <m:ctrlPr>
                          <a:rPr lang="en-US" sz="2800" b="0" i="1" dirty="0" smtClean="0">
                            <a:latin typeface="Cambria Math" panose="02040503050406030204" pitchFamily="18" charset="0"/>
                          </a:rPr>
                        </m:ctrlPr>
                      </m:fPr>
                      <m:num>
                        <m:r>
                          <a:rPr lang="en-US" sz="2800" b="0" i="1" dirty="0" smtClean="0">
                            <a:latin typeface="Cambria Math" panose="02040503050406030204" pitchFamily="18" charset="0"/>
                          </a:rPr>
                          <m:t>(</m:t>
                        </m:r>
                        <m:sSub>
                          <m:sSubPr>
                            <m:ctrlPr>
                              <a:rPr lang="en-US" sz="2800" b="0" i="1" dirty="0" smtClean="0">
                                <a:latin typeface="Cambria Math" panose="02040503050406030204" pitchFamily="18" charset="0"/>
                              </a:rPr>
                            </m:ctrlPr>
                          </m:sSubPr>
                          <m:e>
                            <m:r>
                              <a:rPr lang="en-US" sz="2800" b="0" i="1" dirty="0" smtClean="0">
                                <a:latin typeface="Cambria Math" panose="02040503050406030204" pitchFamily="18" charset="0"/>
                              </a:rPr>
                              <m:t>𝑦</m:t>
                            </m:r>
                          </m:e>
                          <m:sub>
                            <m:r>
                              <a:rPr lang="en-US" sz="2800" b="0" i="1" dirty="0" smtClean="0">
                                <a:latin typeface="Cambria Math" panose="02040503050406030204" pitchFamily="18" charset="0"/>
                              </a:rPr>
                              <m:t>𝑖</m:t>
                            </m:r>
                          </m:sub>
                        </m:sSub>
                        <m:d>
                          <m:dPr>
                            <m:ctrlPr>
                              <a:rPr lang="en-US" sz="2800" b="0" i="1" dirty="0" smtClean="0">
                                <a:latin typeface="Cambria Math" panose="02040503050406030204" pitchFamily="18" charset="0"/>
                              </a:rPr>
                            </m:ctrlPr>
                          </m:dPr>
                          <m:e>
                            <m:sSub>
                              <m:sSubPr>
                                <m:ctrlPr>
                                  <a:rPr lang="en-US" sz="2800" b="0" i="1" dirty="0" smtClean="0">
                                    <a:latin typeface="Cambria Math" panose="02040503050406030204" pitchFamily="18" charset="0"/>
                                  </a:rPr>
                                </m:ctrlPr>
                              </m:sSubPr>
                              <m:e>
                                <m:r>
                                  <a:rPr lang="en-US" sz="2800" b="0" i="1" dirty="0" smtClean="0">
                                    <a:latin typeface="Cambria Math" panose="02040503050406030204" pitchFamily="18" charset="0"/>
                                  </a:rPr>
                                  <m:t>𝑥</m:t>
                                </m:r>
                              </m:e>
                              <m:sub>
                                <m:r>
                                  <a:rPr lang="en-US" sz="2800" b="0" i="1" dirty="0" smtClean="0">
                                    <a:latin typeface="Cambria Math" panose="02040503050406030204" pitchFamily="18" charset="0"/>
                                  </a:rPr>
                                  <m:t>𝑗</m:t>
                                </m:r>
                              </m:sub>
                            </m:sSub>
                          </m:e>
                        </m:d>
                        <m:r>
                          <a:rPr lang="en-US" sz="2800" b="0" i="1" dirty="0" smtClean="0">
                            <a:latin typeface="Cambria Math" panose="02040503050406030204" pitchFamily="18" charset="0"/>
                          </a:rPr>
                          <m:t>−</m:t>
                        </m:r>
                        <m:sSub>
                          <m:sSubPr>
                            <m:ctrlPr>
                              <a:rPr lang="en-US" sz="2800" i="1" dirty="0">
                                <a:latin typeface="Cambria Math" panose="02040503050406030204" pitchFamily="18" charset="0"/>
                              </a:rPr>
                            </m:ctrlPr>
                          </m:sSubPr>
                          <m:e>
                            <m:acc>
                              <m:accPr>
                                <m:chr m:val="̂"/>
                                <m:ctrlPr>
                                  <a:rPr lang="en-US" sz="2800" i="1" dirty="0">
                                    <a:latin typeface="Cambria Math" panose="02040503050406030204" pitchFamily="18" charset="0"/>
                                  </a:rPr>
                                </m:ctrlPr>
                              </m:accPr>
                              <m:e>
                                <m:r>
                                  <a:rPr lang="en-US" sz="2800" i="1" dirty="0">
                                    <a:latin typeface="Cambria Math" panose="02040503050406030204" pitchFamily="18" charset="0"/>
                                  </a:rPr>
                                  <m:t>𝛽</m:t>
                                </m:r>
                              </m:e>
                            </m:acc>
                          </m:e>
                          <m:sub>
                            <m:r>
                              <a:rPr lang="en-US" sz="2800" i="1" dirty="0">
                                <a:latin typeface="Cambria Math" panose="02040503050406030204" pitchFamily="18" charset="0"/>
                              </a:rPr>
                              <m:t>0</m:t>
                            </m:r>
                          </m:sub>
                        </m:sSub>
                        <m:r>
                          <a:rPr lang="en-US" sz="2800" b="0" i="1" dirty="0" smtClean="0">
                            <a:latin typeface="Cambria Math" panose="02040503050406030204" pitchFamily="18" charset="0"/>
                          </a:rPr>
                          <m:t>)</m:t>
                        </m:r>
                      </m:num>
                      <m:den>
                        <m:sSub>
                          <m:sSubPr>
                            <m:ctrlPr>
                              <a:rPr lang="en-US" sz="2800" i="1" dirty="0">
                                <a:latin typeface="Cambria Math" panose="02040503050406030204" pitchFamily="18" charset="0"/>
                              </a:rPr>
                            </m:ctrlPr>
                          </m:sSubPr>
                          <m:e>
                            <m:acc>
                              <m:accPr>
                                <m:chr m:val="̂"/>
                                <m:ctrlPr>
                                  <a:rPr lang="en-US" sz="2800" i="1" dirty="0">
                                    <a:latin typeface="Cambria Math" panose="02040503050406030204" pitchFamily="18" charset="0"/>
                                  </a:rPr>
                                </m:ctrlPr>
                              </m:accPr>
                              <m:e>
                                <m:r>
                                  <a:rPr lang="en-US" sz="2800" i="1" dirty="0">
                                    <a:latin typeface="Cambria Math" panose="02040503050406030204" pitchFamily="18" charset="0"/>
                                  </a:rPr>
                                  <m:t>𝛽</m:t>
                                </m:r>
                              </m:e>
                            </m:acc>
                          </m:e>
                          <m:sub>
                            <m:r>
                              <a:rPr lang="en-US" sz="2800" b="0" i="1" dirty="0" smtClean="0">
                                <a:latin typeface="Cambria Math" panose="02040503050406030204" pitchFamily="18" charset="0"/>
                              </a:rPr>
                              <m:t>1</m:t>
                            </m:r>
                          </m:sub>
                        </m:sSub>
                      </m:den>
                    </m:f>
                  </m:oMath>
                </a14:m>
                <a:endParaRPr lang="en-US" sz="2800" dirty="0"/>
              </a:p>
            </p:txBody>
          </p:sp>
        </mc:Choice>
        <mc:Fallback xmlns="">
          <p:sp>
            <p:nvSpPr>
              <p:cNvPr id="7" name="TextBox 6">
                <a:extLst>
                  <a:ext uri="{FF2B5EF4-FFF2-40B4-BE49-F238E27FC236}">
                    <a16:creationId xmlns:a16="http://schemas.microsoft.com/office/drawing/2014/main" id="{55A4368C-D32A-8859-C076-1CE1E6ABE79D}"/>
                  </a:ext>
                </a:extLst>
              </p:cNvPr>
              <p:cNvSpPr txBox="1">
                <a:spLocks noRot="1" noChangeAspect="1" noMove="1" noResize="1" noEditPoints="1" noAdjustHandles="1" noChangeArrowheads="1" noChangeShapeType="1" noTextEdit="1"/>
              </p:cNvSpPr>
              <p:nvPr/>
            </p:nvSpPr>
            <p:spPr>
              <a:xfrm>
                <a:off x="636190" y="2103357"/>
                <a:ext cx="5320334" cy="3672929"/>
              </a:xfrm>
              <a:prstGeom prst="rect">
                <a:avLst/>
              </a:prstGeom>
              <a:blipFill>
                <a:blip r:embed="rId4"/>
                <a:stretch>
                  <a:fillRect l="-1905" t="-1718" r="-1190" b="-2611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6D8C1A1-3C5E-39C4-875E-8550A166905A}"/>
              </a:ext>
            </a:extLst>
          </p:cNvPr>
          <p:cNvSpPr txBox="1"/>
          <p:nvPr/>
        </p:nvSpPr>
        <p:spPr>
          <a:xfrm>
            <a:off x="3296357" y="1029029"/>
            <a:ext cx="5418666" cy="523220"/>
          </a:xfrm>
          <a:prstGeom prst="rect">
            <a:avLst/>
          </a:prstGeom>
          <a:noFill/>
        </p:spPr>
        <p:txBody>
          <a:bodyPr wrap="square" rtlCol="0">
            <a:spAutoFit/>
          </a:bodyPr>
          <a:lstStyle/>
          <a:p>
            <a:pPr algn="ctr"/>
            <a:r>
              <a:rPr lang="en-US" sz="2800" dirty="0"/>
              <a:t>Multiplicative Scatter Correction</a:t>
            </a:r>
          </a:p>
        </p:txBody>
      </p:sp>
      <p:sp>
        <p:nvSpPr>
          <p:cNvPr id="6" name="TextBox 5">
            <a:extLst>
              <a:ext uri="{FF2B5EF4-FFF2-40B4-BE49-F238E27FC236}">
                <a16:creationId xmlns:a16="http://schemas.microsoft.com/office/drawing/2014/main" id="{659A492A-D68C-40D4-5241-EFE8068A16A3}"/>
              </a:ext>
            </a:extLst>
          </p:cNvPr>
          <p:cNvSpPr txBox="1"/>
          <p:nvPr/>
        </p:nvSpPr>
        <p:spPr>
          <a:xfrm>
            <a:off x="8390344" y="4074057"/>
            <a:ext cx="1027289" cy="369332"/>
          </a:xfrm>
          <a:prstGeom prst="rect">
            <a:avLst/>
          </a:prstGeom>
          <a:noFill/>
        </p:spPr>
        <p:txBody>
          <a:bodyPr wrap="square">
            <a:spAutoFit/>
          </a:bodyPr>
          <a:lstStyle/>
          <a:p>
            <a:pPr algn="ctr"/>
            <a:r>
              <a:rPr lang="en-US" b="1" dirty="0"/>
              <a:t>MSC</a:t>
            </a:r>
          </a:p>
        </p:txBody>
      </p:sp>
      <p:pic>
        <p:nvPicPr>
          <p:cNvPr id="4" name="Picture 3">
            <a:extLst>
              <a:ext uri="{FF2B5EF4-FFF2-40B4-BE49-F238E27FC236}">
                <a16:creationId xmlns:a16="http://schemas.microsoft.com/office/drawing/2014/main" id="{6E078677-2979-DE4B-A80B-1D9EB316A1B5}"/>
              </a:ext>
            </a:extLst>
          </p:cNvPr>
          <p:cNvPicPr>
            <a:picLocks noChangeAspect="1"/>
          </p:cNvPicPr>
          <p:nvPr/>
        </p:nvPicPr>
        <p:blipFill>
          <a:blip r:embed="rId5"/>
          <a:stretch>
            <a:fillRect/>
          </a:stretch>
        </p:blipFill>
        <p:spPr>
          <a:xfrm>
            <a:off x="7063541" y="1993193"/>
            <a:ext cx="3731785" cy="1946628"/>
          </a:xfrm>
          <a:prstGeom prst="rect">
            <a:avLst/>
          </a:prstGeom>
        </p:spPr>
      </p:pic>
    </p:spTree>
    <p:extLst>
      <p:ext uri="{BB962C8B-B14F-4D97-AF65-F5344CB8AC3E}">
        <p14:creationId xmlns:p14="http://schemas.microsoft.com/office/powerpoint/2010/main" val="30180273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F11E2-FED1-8F35-C217-F3FF9DEFB97C}"/>
              </a:ext>
            </a:extLst>
          </p:cNvPr>
          <p:cNvPicPr>
            <a:picLocks noChangeAspect="1"/>
          </p:cNvPicPr>
          <p:nvPr/>
        </p:nvPicPr>
        <p:blipFill>
          <a:blip r:embed="rId3"/>
          <a:stretch>
            <a:fillRect/>
          </a:stretch>
        </p:blipFill>
        <p:spPr>
          <a:xfrm>
            <a:off x="7063541" y="3939821"/>
            <a:ext cx="3775003" cy="1946628"/>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7" name="TextBox 6">
            <a:extLst>
              <a:ext uri="{FF2B5EF4-FFF2-40B4-BE49-F238E27FC236}">
                <a16:creationId xmlns:a16="http://schemas.microsoft.com/office/drawing/2014/main" id="{55A4368C-D32A-8859-C076-1CE1E6ABE79D}"/>
              </a:ext>
            </a:extLst>
          </p:cNvPr>
          <p:cNvSpPr txBox="1"/>
          <p:nvPr/>
        </p:nvSpPr>
        <p:spPr>
          <a:xfrm>
            <a:off x="636190" y="2103357"/>
            <a:ext cx="5320334" cy="3785652"/>
          </a:xfrm>
          <a:prstGeom prst="rect">
            <a:avLst/>
          </a:prstGeom>
          <a:noFill/>
        </p:spPr>
        <p:txBody>
          <a:bodyPr wrap="square">
            <a:spAutoFit/>
          </a:bodyPr>
          <a:lstStyle/>
          <a:p>
            <a:pPr marL="285750" indent="-285750">
              <a:buFont typeface="Arial" panose="020B0604020202020204" pitchFamily="34" charset="0"/>
              <a:buChar char="•"/>
            </a:pPr>
            <a:r>
              <a:rPr lang="en-US" sz="2400" dirty="0"/>
              <a:t>The </a:t>
            </a:r>
            <a:r>
              <a:rPr lang="en-US" sz="2400" b="1" dirty="0" err="1"/>
              <a:t>Savitzky-Golay</a:t>
            </a:r>
            <a:r>
              <a:rPr lang="en-US" sz="2400" dirty="0"/>
              <a:t> filter applies smoothing before model fitting.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Fits an n-degree polynomial over a specified bandwidth</a:t>
            </a:r>
          </a:p>
          <a:p>
            <a:pPr marL="742950" lvl="1" indent="-285750">
              <a:buFont typeface="Arial" panose="020B0604020202020204" pitchFamily="34" charset="0"/>
              <a:buChar char="•"/>
            </a:pPr>
            <a:r>
              <a:rPr lang="en-US" sz="2400" dirty="0"/>
              <a:t>FDE will pick the best fitting degree and bandwidth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Requires data on a regular grid</a:t>
            </a:r>
          </a:p>
          <a:p>
            <a:pPr marL="742950" lvl="1" indent="-285750">
              <a:buFont typeface="Arial" panose="020B0604020202020204" pitchFamily="34" charset="0"/>
              <a:buChar char="•"/>
            </a:pPr>
            <a:r>
              <a:rPr lang="en-US" sz="2400" dirty="0"/>
              <a:t>FDE will create one for you</a:t>
            </a:r>
          </a:p>
        </p:txBody>
      </p:sp>
      <p:sp>
        <p:nvSpPr>
          <p:cNvPr id="9" name="TextBox 8">
            <a:extLst>
              <a:ext uri="{FF2B5EF4-FFF2-40B4-BE49-F238E27FC236}">
                <a16:creationId xmlns:a16="http://schemas.microsoft.com/office/drawing/2014/main" id="{46D8C1A1-3C5E-39C4-875E-8550A166905A}"/>
              </a:ext>
            </a:extLst>
          </p:cNvPr>
          <p:cNvSpPr txBox="1"/>
          <p:nvPr/>
        </p:nvSpPr>
        <p:spPr>
          <a:xfrm>
            <a:off x="3296357" y="1029029"/>
            <a:ext cx="5418666" cy="523220"/>
          </a:xfrm>
          <a:prstGeom prst="rect">
            <a:avLst/>
          </a:prstGeom>
          <a:noFill/>
        </p:spPr>
        <p:txBody>
          <a:bodyPr wrap="square" rtlCol="0">
            <a:spAutoFit/>
          </a:bodyPr>
          <a:lstStyle/>
          <a:p>
            <a:pPr algn="ctr"/>
            <a:r>
              <a:rPr lang="en-US" sz="2800" dirty="0" err="1"/>
              <a:t>Savitzky-Golay</a:t>
            </a:r>
            <a:r>
              <a:rPr lang="en-US" sz="2800" dirty="0"/>
              <a:t> Filter</a:t>
            </a:r>
          </a:p>
        </p:txBody>
      </p:sp>
      <p:sp>
        <p:nvSpPr>
          <p:cNvPr id="6" name="TextBox 5">
            <a:extLst>
              <a:ext uri="{FF2B5EF4-FFF2-40B4-BE49-F238E27FC236}">
                <a16:creationId xmlns:a16="http://schemas.microsoft.com/office/drawing/2014/main" id="{659A492A-D68C-40D4-5241-EFE8068A16A3}"/>
              </a:ext>
            </a:extLst>
          </p:cNvPr>
          <p:cNvSpPr txBox="1"/>
          <p:nvPr/>
        </p:nvSpPr>
        <p:spPr>
          <a:xfrm>
            <a:off x="8390344" y="4074057"/>
            <a:ext cx="1027289" cy="369332"/>
          </a:xfrm>
          <a:prstGeom prst="rect">
            <a:avLst/>
          </a:prstGeom>
          <a:noFill/>
        </p:spPr>
        <p:txBody>
          <a:bodyPr wrap="square">
            <a:spAutoFit/>
          </a:bodyPr>
          <a:lstStyle/>
          <a:p>
            <a:pPr algn="ctr"/>
            <a:r>
              <a:rPr lang="en-US" b="1" dirty="0"/>
              <a:t>S-G</a:t>
            </a:r>
          </a:p>
        </p:txBody>
      </p:sp>
      <p:pic>
        <p:nvPicPr>
          <p:cNvPr id="2" name="Picture 1">
            <a:extLst>
              <a:ext uri="{FF2B5EF4-FFF2-40B4-BE49-F238E27FC236}">
                <a16:creationId xmlns:a16="http://schemas.microsoft.com/office/drawing/2014/main" id="{FF31B871-CDA7-088F-3CF0-D1D3DF073F01}"/>
              </a:ext>
            </a:extLst>
          </p:cNvPr>
          <p:cNvPicPr>
            <a:picLocks noChangeAspect="1"/>
          </p:cNvPicPr>
          <p:nvPr/>
        </p:nvPicPr>
        <p:blipFill>
          <a:blip r:embed="rId4"/>
          <a:stretch>
            <a:fillRect/>
          </a:stretch>
        </p:blipFill>
        <p:spPr>
          <a:xfrm>
            <a:off x="7063541" y="1993193"/>
            <a:ext cx="3740755" cy="1946628"/>
          </a:xfrm>
          <a:prstGeom prst="rect">
            <a:avLst/>
          </a:prstGeom>
        </p:spPr>
      </p:pic>
    </p:spTree>
    <p:extLst>
      <p:ext uri="{BB962C8B-B14F-4D97-AF65-F5344CB8AC3E}">
        <p14:creationId xmlns:p14="http://schemas.microsoft.com/office/powerpoint/2010/main" val="32477720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A67CC3-9CB1-652F-F9E4-53D23EA15677}"/>
              </a:ext>
            </a:extLst>
          </p:cNvPr>
          <p:cNvPicPr>
            <a:picLocks noChangeAspect="1"/>
          </p:cNvPicPr>
          <p:nvPr/>
        </p:nvPicPr>
        <p:blipFill>
          <a:blip r:embed="rId3"/>
          <a:stretch>
            <a:fillRect/>
          </a:stretch>
        </p:blipFill>
        <p:spPr>
          <a:xfrm>
            <a:off x="7063541" y="3990539"/>
            <a:ext cx="3740757" cy="1946629"/>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7" name="TextBox 6">
            <a:extLst>
              <a:ext uri="{FF2B5EF4-FFF2-40B4-BE49-F238E27FC236}">
                <a16:creationId xmlns:a16="http://schemas.microsoft.com/office/drawing/2014/main" id="{55A4368C-D32A-8859-C076-1CE1E6ABE79D}"/>
              </a:ext>
            </a:extLst>
          </p:cNvPr>
          <p:cNvSpPr txBox="1"/>
          <p:nvPr/>
        </p:nvSpPr>
        <p:spPr>
          <a:xfrm>
            <a:off x="636190" y="2103357"/>
            <a:ext cx="5320334" cy="3785652"/>
          </a:xfrm>
          <a:prstGeom prst="rect">
            <a:avLst/>
          </a:prstGeom>
          <a:noFill/>
        </p:spPr>
        <p:txBody>
          <a:bodyPr wrap="square">
            <a:spAutoFit/>
          </a:bodyPr>
          <a:lstStyle/>
          <a:p>
            <a:pPr marL="285750" indent="-285750">
              <a:buFont typeface="Arial" panose="020B0604020202020204" pitchFamily="34" charset="0"/>
              <a:buChar char="•"/>
            </a:pPr>
            <a:r>
              <a:rPr lang="en-US" sz="2400" dirty="0"/>
              <a:t>The </a:t>
            </a:r>
            <a:r>
              <a:rPr lang="en-US" sz="2400" b="1" dirty="0" err="1"/>
              <a:t>Savitzky-Golay</a:t>
            </a:r>
            <a:r>
              <a:rPr lang="en-US" sz="2400" dirty="0"/>
              <a:t> filter applies smoothing before model fitting.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Fits an n-degree polynomial over a specified bandwidth</a:t>
            </a:r>
          </a:p>
          <a:p>
            <a:pPr marL="742950" lvl="1" indent="-285750">
              <a:buFont typeface="Arial" panose="020B0604020202020204" pitchFamily="34" charset="0"/>
              <a:buChar char="•"/>
            </a:pPr>
            <a:r>
              <a:rPr lang="en-US" sz="2400" dirty="0"/>
              <a:t>FDE will pick the best fitting degree and bandwidth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Requires data on a regular grid</a:t>
            </a:r>
          </a:p>
          <a:p>
            <a:pPr marL="742950" lvl="1" indent="-285750">
              <a:buFont typeface="Arial" panose="020B0604020202020204" pitchFamily="34" charset="0"/>
              <a:buChar char="•"/>
            </a:pPr>
            <a:r>
              <a:rPr lang="en-US" sz="2400" dirty="0"/>
              <a:t>FDE will create one for you</a:t>
            </a:r>
          </a:p>
        </p:txBody>
      </p:sp>
      <p:sp>
        <p:nvSpPr>
          <p:cNvPr id="9" name="TextBox 8">
            <a:extLst>
              <a:ext uri="{FF2B5EF4-FFF2-40B4-BE49-F238E27FC236}">
                <a16:creationId xmlns:a16="http://schemas.microsoft.com/office/drawing/2014/main" id="{46D8C1A1-3C5E-39C4-875E-8550A166905A}"/>
              </a:ext>
            </a:extLst>
          </p:cNvPr>
          <p:cNvSpPr txBox="1"/>
          <p:nvPr/>
        </p:nvSpPr>
        <p:spPr>
          <a:xfrm>
            <a:off x="3296357" y="1029029"/>
            <a:ext cx="5418666" cy="523220"/>
          </a:xfrm>
          <a:prstGeom prst="rect">
            <a:avLst/>
          </a:prstGeom>
          <a:noFill/>
        </p:spPr>
        <p:txBody>
          <a:bodyPr wrap="square" rtlCol="0">
            <a:spAutoFit/>
          </a:bodyPr>
          <a:lstStyle/>
          <a:p>
            <a:pPr algn="ctr"/>
            <a:r>
              <a:rPr lang="en-US" sz="2800" dirty="0" err="1"/>
              <a:t>Savitzky-Golay</a:t>
            </a:r>
            <a:r>
              <a:rPr lang="en-US" sz="2800" dirty="0"/>
              <a:t> Filter</a:t>
            </a:r>
          </a:p>
        </p:txBody>
      </p:sp>
      <p:sp>
        <p:nvSpPr>
          <p:cNvPr id="6" name="TextBox 5">
            <a:extLst>
              <a:ext uri="{FF2B5EF4-FFF2-40B4-BE49-F238E27FC236}">
                <a16:creationId xmlns:a16="http://schemas.microsoft.com/office/drawing/2014/main" id="{659A492A-D68C-40D4-5241-EFE8068A16A3}"/>
              </a:ext>
            </a:extLst>
          </p:cNvPr>
          <p:cNvSpPr txBox="1"/>
          <p:nvPr/>
        </p:nvSpPr>
        <p:spPr>
          <a:xfrm>
            <a:off x="7063541" y="3990539"/>
            <a:ext cx="3740757" cy="369332"/>
          </a:xfrm>
          <a:prstGeom prst="rect">
            <a:avLst/>
          </a:prstGeom>
          <a:noFill/>
        </p:spPr>
        <p:txBody>
          <a:bodyPr wrap="square">
            <a:spAutoFit/>
          </a:bodyPr>
          <a:lstStyle/>
          <a:p>
            <a:pPr algn="ctr"/>
            <a:r>
              <a:rPr lang="en-US" b="1" dirty="0"/>
              <a:t>2</a:t>
            </a:r>
            <a:r>
              <a:rPr lang="en-US" b="1" baseline="30000" dirty="0"/>
              <a:t>nd</a:t>
            </a:r>
            <a:r>
              <a:rPr lang="en-US" b="1" dirty="0"/>
              <a:t> Derivative</a:t>
            </a:r>
          </a:p>
        </p:txBody>
      </p:sp>
      <p:pic>
        <p:nvPicPr>
          <p:cNvPr id="4" name="Picture 3">
            <a:extLst>
              <a:ext uri="{FF2B5EF4-FFF2-40B4-BE49-F238E27FC236}">
                <a16:creationId xmlns:a16="http://schemas.microsoft.com/office/drawing/2014/main" id="{2DC8B463-1D8B-4144-5212-FC62E7476E5A}"/>
              </a:ext>
            </a:extLst>
          </p:cNvPr>
          <p:cNvPicPr>
            <a:picLocks noChangeAspect="1"/>
          </p:cNvPicPr>
          <p:nvPr/>
        </p:nvPicPr>
        <p:blipFill>
          <a:blip r:embed="rId4"/>
          <a:stretch>
            <a:fillRect/>
          </a:stretch>
        </p:blipFill>
        <p:spPr>
          <a:xfrm>
            <a:off x="7063541" y="2043910"/>
            <a:ext cx="3749063" cy="1946629"/>
          </a:xfrm>
          <a:prstGeom prst="rect">
            <a:avLst/>
          </a:prstGeom>
        </p:spPr>
      </p:pic>
      <p:sp>
        <p:nvSpPr>
          <p:cNvPr id="10" name="TextBox 9">
            <a:extLst>
              <a:ext uri="{FF2B5EF4-FFF2-40B4-BE49-F238E27FC236}">
                <a16:creationId xmlns:a16="http://schemas.microsoft.com/office/drawing/2014/main" id="{C1D6110E-10DF-D89D-69E2-20215C410BA1}"/>
              </a:ext>
            </a:extLst>
          </p:cNvPr>
          <p:cNvSpPr txBox="1"/>
          <p:nvPr/>
        </p:nvSpPr>
        <p:spPr>
          <a:xfrm>
            <a:off x="7046459" y="2043910"/>
            <a:ext cx="3740757" cy="369332"/>
          </a:xfrm>
          <a:prstGeom prst="rect">
            <a:avLst/>
          </a:prstGeom>
          <a:noFill/>
        </p:spPr>
        <p:txBody>
          <a:bodyPr wrap="square">
            <a:spAutoFit/>
          </a:bodyPr>
          <a:lstStyle/>
          <a:p>
            <a:pPr algn="ctr"/>
            <a:r>
              <a:rPr lang="en-US" b="1" dirty="0"/>
              <a:t>1</a:t>
            </a:r>
            <a:r>
              <a:rPr lang="en-US" b="1" baseline="30000" dirty="0"/>
              <a:t>st</a:t>
            </a:r>
            <a:r>
              <a:rPr lang="en-US" b="1" dirty="0"/>
              <a:t> Derivative</a:t>
            </a:r>
          </a:p>
        </p:txBody>
      </p:sp>
    </p:spTree>
    <p:extLst>
      <p:ext uri="{BB962C8B-B14F-4D97-AF65-F5344CB8AC3E}">
        <p14:creationId xmlns:p14="http://schemas.microsoft.com/office/powerpoint/2010/main" val="35392632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7" name="TextBox 6">
            <a:extLst>
              <a:ext uri="{FF2B5EF4-FFF2-40B4-BE49-F238E27FC236}">
                <a16:creationId xmlns:a16="http://schemas.microsoft.com/office/drawing/2014/main" id="{55A4368C-D32A-8859-C076-1CE1E6ABE79D}"/>
              </a:ext>
            </a:extLst>
          </p:cNvPr>
          <p:cNvSpPr txBox="1"/>
          <p:nvPr/>
        </p:nvSpPr>
        <p:spPr>
          <a:xfrm>
            <a:off x="636190" y="2103357"/>
            <a:ext cx="5320334" cy="3046988"/>
          </a:xfrm>
          <a:prstGeom prst="rect">
            <a:avLst/>
          </a:prstGeom>
          <a:noFill/>
        </p:spPr>
        <p:txBody>
          <a:bodyPr wrap="square">
            <a:spAutoFit/>
          </a:bodyPr>
          <a:lstStyle/>
          <a:p>
            <a:pPr marL="285750" indent="-285750">
              <a:buFont typeface="Arial" panose="020B0604020202020204" pitchFamily="34" charset="0"/>
              <a:buChar char="•"/>
            </a:pPr>
            <a:r>
              <a:rPr lang="en-US" sz="2400" b="1" dirty="0"/>
              <a:t>Baseline Correction</a:t>
            </a:r>
            <a:r>
              <a:rPr lang="en-US" sz="2400" dirty="0"/>
              <a:t> allows you to subtract a baseline from each function.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Baseline Regions</a:t>
            </a:r>
            <a:r>
              <a:rPr lang="en-US" sz="2400" dirty="0"/>
              <a:t> are excluded from the baseline model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Anchor Points</a:t>
            </a:r>
            <a:r>
              <a:rPr lang="en-US" sz="2400" dirty="0"/>
              <a:t> are included in the baseline model</a:t>
            </a:r>
          </a:p>
        </p:txBody>
      </p:sp>
      <p:sp>
        <p:nvSpPr>
          <p:cNvPr id="9" name="TextBox 8">
            <a:extLst>
              <a:ext uri="{FF2B5EF4-FFF2-40B4-BE49-F238E27FC236}">
                <a16:creationId xmlns:a16="http://schemas.microsoft.com/office/drawing/2014/main" id="{46D8C1A1-3C5E-39C4-875E-8550A166905A}"/>
              </a:ext>
            </a:extLst>
          </p:cNvPr>
          <p:cNvSpPr txBox="1"/>
          <p:nvPr/>
        </p:nvSpPr>
        <p:spPr>
          <a:xfrm>
            <a:off x="3296357" y="1029029"/>
            <a:ext cx="5418666" cy="523220"/>
          </a:xfrm>
          <a:prstGeom prst="rect">
            <a:avLst/>
          </a:prstGeom>
          <a:noFill/>
        </p:spPr>
        <p:txBody>
          <a:bodyPr wrap="square" rtlCol="0">
            <a:spAutoFit/>
          </a:bodyPr>
          <a:lstStyle/>
          <a:p>
            <a:pPr algn="ctr"/>
            <a:r>
              <a:rPr lang="en-US" sz="2800" dirty="0"/>
              <a:t>Baseline Correction</a:t>
            </a:r>
          </a:p>
        </p:txBody>
      </p:sp>
      <p:pic>
        <p:nvPicPr>
          <p:cNvPr id="2" name="Picture 1">
            <a:extLst>
              <a:ext uri="{FF2B5EF4-FFF2-40B4-BE49-F238E27FC236}">
                <a16:creationId xmlns:a16="http://schemas.microsoft.com/office/drawing/2014/main" id="{DF4875B8-BEE3-F1EF-C341-E93B626F50FC}"/>
              </a:ext>
            </a:extLst>
          </p:cNvPr>
          <p:cNvPicPr>
            <a:picLocks noChangeAspect="1"/>
          </p:cNvPicPr>
          <p:nvPr/>
        </p:nvPicPr>
        <p:blipFill>
          <a:blip r:embed="rId3"/>
          <a:stretch>
            <a:fillRect/>
          </a:stretch>
        </p:blipFill>
        <p:spPr>
          <a:xfrm>
            <a:off x="6461260" y="1905506"/>
            <a:ext cx="5453570" cy="3046988"/>
          </a:xfrm>
          <a:prstGeom prst="rect">
            <a:avLst/>
          </a:prstGeom>
        </p:spPr>
      </p:pic>
    </p:spTree>
    <p:extLst>
      <p:ext uri="{BB962C8B-B14F-4D97-AF65-F5344CB8AC3E}">
        <p14:creationId xmlns:p14="http://schemas.microsoft.com/office/powerpoint/2010/main" val="42791412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9" name="TextBox 8">
            <a:extLst>
              <a:ext uri="{FF2B5EF4-FFF2-40B4-BE49-F238E27FC236}">
                <a16:creationId xmlns:a16="http://schemas.microsoft.com/office/drawing/2014/main" id="{46D8C1A1-3C5E-39C4-875E-8550A166905A}"/>
              </a:ext>
            </a:extLst>
          </p:cNvPr>
          <p:cNvSpPr txBox="1"/>
          <p:nvPr/>
        </p:nvSpPr>
        <p:spPr>
          <a:xfrm>
            <a:off x="0" y="1029029"/>
            <a:ext cx="12192000" cy="523220"/>
          </a:xfrm>
          <a:prstGeom prst="rect">
            <a:avLst/>
          </a:prstGeom>
          <a:noFill/>
        </p:spPr>
        <p:txBody>
          <a:bodyPr wrap="square" rtlCol="0">
            <a:spAutoFit/>
          </a:bodyPr>
          <a:lstStyle/>
          <a:p>
            <a:pPr algn="ctr"/>
            <a:r>
              <a:rPr lang="en-US" sz="2800" dirty="0"/>
              <a:t>Modeling Spectral Data with Wavelets</a:t>
            </a:r>
          </a:p>
        </p:txBody>
      </p:sp>
      <p:sp>
        <p:nvSpPr>
          <p:cNvPr id="21" name="TextBox 20">
            <a:extLst>
              <a:ext uri="{FF2B5EF4-FFF2-40B4-BE49-F238E27FC236}">
                <a16:creationId xmlns:a16="http://schemas.microsoft.com/office/drawing/2014/main" id="{FD427066-E2C5-BD74-5DB0-1F9E6516DAB6}"/>
              </a:ext>
            </a:extLst>
          </p:cNvPr>
          <p:cNvSpPr txBox="1"/>
          <p:nvPr/>
        </p:nvSpPr>
        <p:spPr>
          <a:xfrm>
            <a:off x="9683171" y="2590822"/>
            <a:ext cx="1257300" cy="400110"/>
          </a:xfrm>
          <a:prstGeom prst="rect">
            <a:avLst/>
          </a:prstGeom>
          <a:noFill/>
        </p:spPr>
        <p:txBody>
          <a:bodyPr wrap="square">
            <a:spAutoFit/>
          </a:bodyPr>
          <a:lstStyle/>
          <a:p>
            <a:pPr algn="ctr"/>
            <a:r>
              <a:rPr lang="en-US" sz="2000" b="1" dirty="0"/>
              <a:t>Wavelets</a:t>
            </a:r>
          </a:p>
        </p:txBody>
      </p:sp>
      <p:pic>
        <p:nvPicPr>
          <p:cNvPr id="22" name="Picture 21">
            <a:extLst>
              <a:ext uri="{FF2B5EF4-FFF2-40B4-BE49-F238E27FC236}">
                <a16:creationId xmlns:a16="http://schemas.microsoft.com/office/drawing/2014/main" id="{7D69C134-C0AE-5872-F7B6-D9981CA4C809}"/>
              </a:ext>
            </a:extLst>
          </p:cNvPr>
          <p:cNvPicPr>
            <a:picLocks noChangeAspect="1"/>
          </p:cNvPicPr>
          <p:nvPr/>
        </p:nvPicPr>
        <p:blipFill>
          <a:blip r:embed="rId3"/>
          <a:stretch>
            <a:fillRect/>
          </a:stretch>
        </p:blipFill>
        <p:spPr>
          <a:xfrm>
            <a:off x="9213246" y="3156785"/>
            <a:ext cx="2197150" cy="2174957"/>
          </a:xfrm>
          <a:prstGeom prst="rect">
            <a:avLst/>
          </a:prstGeom>
        </p:spPr>
      </p:pic>
      <p:pic>
        <p:nvPicPr>
          <p:cNvPr id="23" name="Picture 22">
            <a:extLst>
              <a:ext uri="{FF2B5EF4-FFF2-40B4-BE49-F238E27FC236}">
                <a16:creationId xmlns:a16="http://schemas.microsoft.com/office/drawing/2014/main" id="{D1A81E12-A365-5EF1-43DD-B34A18F0231C}"/>
              </a:ext>
            </a:extLst>
          </p:cNvPr>
          <p:cNvPicPr>
            <a:picLocks noChangeAspect="1"/>
          </p:cNvPicPr>
          <p:nvPr/>
        </p:nvPicPr>
        <p:blipFill>
          <a:blip r:embed="rId4"/>
          <a:stretch>
            <a:fillRect/>
          </a:stretch>
        </p:blipFill>
        <p:spPr>
          <a:xfrm>
            <a:off x="758372" y="3156345"/>
            <a:ext cx="2219345" cy="2175397"/>
          </a:xfrm>
          <a:prstGeom prst="rect">
            <a:avLst/>
          </a:prstGeom>
        </p:spPr>
      </p:pic>
      <p:sp>
        <p:nvSpPr>
          <p:cNvPr id="25" name="TextBox 24">
            <a:extLst>
              <a:ext uri="{FF2B5EF4-FFF2-40B4-BE49-F238E27FC236}">
                <a16:creationId xmlns:a16="http://schemas.microsoft.com/office/drawing/2014/main" id="{545550B1-E5BF-E700-464E-2A3FD947476F}"/>
              </a:ext>
            </a:extLst>
          </p:cNvPr>
          <p:cNvSpPr txBox="1"/>
          <p:nvPr/>
        </p:nvSpPr>
        <p:spPr>
          <a:xfrm>
            <a:off x="1050479" y="2596488"/>
            <a:ext cx="1635130" cy="400110"/>
          </a:xfrm>
          <a:prstGeom prst="rect">
            <a:avLst/>
          </a:prstGeom>
          <a:noFill/>
        </p:spPr>
        <p:txBody>
          <a:bodyPr wrap="square">
            <a:spAutoFit/>
          </a:bodyPr>
          <a:lstStyle/>
          <a:p>
            <a:pPr algn="ctr"/>
            <a:r>
              <a:rPr lang="en-US" sz="2000" b="1" dirty="0"/>
              <a:t>B-Splines</a:t>
            </a:r>
          </a:p>
        </p:txBody>
      </p:sp>
      <p:pic>
        <p:nvPicPr>
          <p:cNvPr id="28" name="Picture 27">
            <a:extLst>
              <a:ext uri="{FF2B5EF4-FFF2-40B4-BE49-F238E27FC236}">
                <a16:creationId xmlns:a16="http://schemas.microsoft.com/office/drawing/2014/main" id="{9BBA2B84-2868-82CF-2990-D87288220903}"/>
              </a:ext>
            </a:extLst>
          </p:cNvPr>
          <p:cNvPicPr>
            <a:picLocks noChangeAspect="1"/>
          </p:cNvPicPr>
          <p:nvPr/>
        </p:nvPicPr>
        <p:blipFill>
          <a:blip r:embed="rId5"/>
          <a:stretch>
            <a:fillRect/>
          </a:stretch>
        </p:blipFill>
        <p:spPr>
          <a:xfrm>
            <a:off x="3576284" y="3156347"/>
            <a:ext cx="2242677" cy="2175397"/>
          </a:xfrm>
          <a:prstGeom prst="rect">
            <a:avLst/>
          </a:prstGeom>
        </p:spPr>
      </p:pic>
      <p:sp>
        <p:nvSpPr>
          <p:cNvPr id="29" name="TextBox 28">
            <a:extLst>
              <a:ext uri="{FF2B5EF4-FFF2-40B4-BE49-F238E27FC236}">
                <a16:creationId xmlns:a16="http://schemas.microsoft.com/office/drawing/2014/main" id="{60F39C17-FC62-4271-213B-6B64C17AEA21}"/>
              </a:ext>
            </a:extLst>
          </p:cNvPr>
          <p:cNvSpPr txBox="1"/>
          <p:nvPr/>
        </p:nvSpPr>
        <p:spPr>
          <a:xfrm>
            <a:off x="3822913" y="2590822"/>
            <a:ext cx="1749417" cy="400110"/>
          </a:xfrm>
          <a:prstGeom prst="rect">
            <a:avLst/>
          </a:prstGeom>
          <a:noFill/>
        </p:spPr>
        <p:txBody>
          <a:bodyPr wrap="square">
            <a:spAutoFit/>
          </a:bodyPr>
          <a:lstStyle/>
          <a:p>
            <a:pPr algn="ctr"/>
            <a:r>
              <a:rPr lang="en-US" sz="2000" b="1" dirty="0"/>
              <a:t>P-Splines</a:t>
            </a:r>
          </a:p>
        </p:txBody>
      </p:sp>
      <p:pic>
        <p:nvPicPr>
          <p:cNvPr id="30" name="Picture 29">
            <a:extLst>
              <a:ext uri="{FF2B5EF4-FFF2-40B4-BE49-F238E27FC236}">
                <a16:creationId xmlns:a16="http://schemas.microsoft.com/office/drawing/2014/main" id="{6FB04A34-6CD2-1D4D-3F62-9A91E6985724}"/>
              </a:ext>
            </a:extLst>
          </p:cNvPr>
          <p:cNvPicPr>
            <a:picLocks noChangeAspect="1"/>
          </p:cNvPicPr>
          <p:nvPr/>
        </p:nvPicPr>
        <p:blipFill>
          <a:blip r:embed="rId6"/>
          <a:stretch>
            <a:fillRect/>
          </a:stretch>
        </p:blipFill>
        <p:spPr>
          <a:xfrm>
            <a:off x="6417528" y="3156346"/>
            <a:ext cx="2197151" cy="2175397"/>
          </a:xfrm>
          <a:prstGeom prst="rect">
            <a:avLst/>
          </a:prstGeom>
        </p:spPr>
      </p:pic>
      <p:sp>
        <p:nvSpPr>
          <p:cNvPr id="31" name="TextBox 30">
            <a:extLst>
              <a:ext uri="{FF2B5EF4-FFF2-40B4-BE49-F238E27FC236}">
                <a16:creationId xmlns:a16="http://schemas.microsoft.com/office/drawing/2014/main" id="{41F3CF32-1A7F-7651-A867-846B1C6C3E1C}"/>
              </a:ext>
            </a:extLst>
          </p:cNvPr>
          <p:cNvSpPr txBox="1"/>
          <p:nvPr/>
        </p:nvSpPr>
        <p:spPr>
          <a:xfrm>
            <a:off x="6805961" y="2590822"/>
            <a:ext cx="1420283" cy="400110"/>
          </a:xfrm>
          <a:prstGeom prst="rect">
            <a:avLst/>
          </a:prstGeom>
          <a:noFill/>
        </p:spPr>
        <p:txBody>
          <a:bodyPr wrap="square">
            <a:spAutoFit/>
          </a:bodyPr>
          <a:lstStyle/>
          <a:p>
            <a:pPr algn="ctr"/>
            <a:r>
              <a:rPr lang="en-US" sz="2000" b="1" dirty="0"/>
              <a:t>Direct FPCA</a:t>
            </a:r>
          </a:p>
        </p:txBody>
      </p:sp>
    </p:spTree>
    <p:extLst>
      <p:ext uri="{BB962C8B-B14F-4D97-AF65-F5344CB8AC3E}">
        <p14:creationId xmlns:p14="http://schemas.microsoft.com/office/powerpoint/2010/main" val="18820119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9" name="TextBox 8">
            <a:extLst>
              <a:ext uri="{FF2B5EF4-FFF2-40B4-BE49-F238E27FC236}">
                <a16:creationId xmlns:a16="http://schemas.microsoft.com/office/drawing/2014/main" id="{46D8C1A1-3C5E-39C4-875E-8550A166905A}"/>
              </a:ext>
            </a:extLst>
          </p:cNvPr>
          <p:cNvSpPr txBox="1"/>
          <p:nvPr/>
        </p:nvSpPr>
        <p:spPr>
          <a:xfrm>
            <a:off x="0" y="1029029"/>
            <a:ext cx="12192000" cy="523220"/>
          </a:xfrm>
          <a:prstGeom prst="rect">
            <a:avLst/>
          </a:prstGeom>
          <a:noFill/>
        </p:spPr>
        <p:txBody>
          <a:bodyPr wrap="square" rtlCol="0">
            <a:spAutoFit/>
          </a:bodyPr>
          <a:lstStyle/>
          <a:p>
            <a:pPr algn="ctr"/>
            <a:r>
              <a:rPr lang="en-US" sz="2800" dirty="0"/>
              <a:t>Modeling Spectral Data with Wavelets</a:t>
            </a:r>
          </a:p>
        </p:txBody>
      </p:sp>
      <p:pic>
        <p:nvPicPr>
          <p:cNvPr id="6" name="Picture 5">
            <a:extLst>
              <a:ext uri="{FF2B5EF4-FFF2-40B4-BE49-F238E27FC236}">
                <a16:creationId xmlns:a16="http://schemas.microsoft.com/office/drawing/2014/main" id="{ACBDE3F4-70E0-F49A-8586-3DA31402ACB9}"/>
              </a:ext>
            </a:extLst>
          </p:cNvPr>
          <p:cNvPicPr>
            <a:picLocks noChangeAspect="1"/>
          </p:cNvPicPr>
          <p:nvPr/>
        </p:nvPicPr>
        <p:blipFill>
          <a:blip r:embed="rId3"/>
          <a:stretch>
            <a:fillRect/>
          </a:stretch>
        </p:blipFill>
        <p:spPr>
          <a:xfrm>
            <a:off x="726017" y="1730022"/>
            <a:ext cx="2750961" cy="1954351"/>
          </a:xfrm>
          <a:prstGeom prst="rect">
            <a:avLst/>
          </a:prstGeom>
        </p:spPr>
      </p:pic>
      <p:pic>
        <p:nvPicPr>
          <p:cNvPr id="8" name="Picture 7">
            <a:extLst>
              <a:ext uri="{FF2B5EF4-FFF2-40B4-BE49-F238E27FC236}">
                <a16:creationId xmlns:a16="http://schemas.microsoft.com/office/drawing/2014/main" id="{FC113E40-D9E1-5B89-7141-A24E2833E8C5}"/>
              </a:ext>
            </a:extLst>
          </p:cNvPr>
          <p:cNvPicPr>
            <a:picLocks noChangeAspect="1"/>
          </p:cNvPicPr>
          <p:nvPr/>
        </p:nvPicPr>
        <p:blipFill>
          <a:blip r:embed="rId4"/>
          <a:stretch>
            <a:fillRect/>
          </a:stretch>
        </p:blipFill>
        <p:spPr>
          <a:xfrm>
            <a:off x="4670073" y="1742722"/>
            <a:ext cx="2750960" cy="1871471"/>
          </a:xfrm>
          <a:prstGeom prst="rect">
            <a:avLst/>
          </a:prstGeom>
        </p:spPr>
      </p:pic>
      <p:pic>
        <p:nvPicPr>
          <p:cNvPr id="10" name="Picture 9">
            <a:extLst>
              <a:ext uri="{FF2B5EF4-FFF2-40B4-BE49-F238E27FC236}">
                <a16:creationId xmlns:a16="http://schemas.microsoft.com/office/drawing/2014/main" id="{6218228F-DBE7-6F92-0C30-0CB5521A4A60}"/>
              </a:ext>
            </a:extLst>
          </p:cNvPr>
          <p:cNvPicPr>
            <a:picLocks noChangeAspect="1"/>
          </p:cNvPicPr>
          <p:nvPr/>
        </p:nvPicPr>
        <p:blipFill>
          <a:blip r:embed="rId5"/>
          <a:stretch>
            <a:fillRect/>
          </a:stretch>
        </p:blipFill>
        <p:spPr>
          <a:xfrm>
            <a:off x="8715023" y="1717322"/>
            <a:ext cx="2750960" cy="2011572"/>
          </a:xfrm>
          <a:prstGeom prst="rect">
            <a:avLst/>
          </a:prstGeom>
        </p:spPr>
      </p:pic>
      <p:pic>
        <p:nvPicPr>
          <p:cNvPr id="11" name="Picture 10">
            <a:extLst>
              <a:ext uri="{FF2B5EF4-FFF2-40B4-BE49-F238E27FC236}">
                <a16:creationId xmlns:a16="http://schemas.microsoft.com/office/drawing/2014/main" id="{6E2F1638-5F70-1D0C-8024-4EDA7296DA84}"/>
              </a:ext>
            </a:extLst>
          </p:cNvPr>
          <p:cNvPicPr>
            <a:picLocks noChangeAspect="1"/>
          </p:cNvPicPr>
          <p:nvPr/>
        </p:nvPicPr>
        <p:blipFill>
          <a:blip r:embed="rId6"/>
          <a:stretch>
            <a:fillRect/>
          </a:stretch>
        </p:blipFill>
        <p:spPr>
          <a:xfrm>
            <a:off x="700617" y="4197948"/>
            <a:ext cx="2757220" cy="1954351"/>
          </a:xfrm>
          <a:prstGeom prst="rect">
            <a:avLst/>
          </a:prstGeom>
        </p:spPr>
      </p:pic>
      <p:pic>
        <p:nvPicPr>
          <p:cNvPr id="12" name="Picture 11">
            <a:extLst>
              <a:ext uri="{FF2B5EF4-FFF2-40B4-BE49-F238E27FC236}">
                <a16:creationId xmlns:a16="http://schemas.microsoft.com/office/drawing/2014/main" id="{AA8A71BD-F820-C540-D08F-619AAC216D5A}"/>
              </a:ext>
            </a:extLst>
          </p:cNvPr>
          <p:cNvPicPr>
            <a:picLocks noChangeAspect="1"/>
          </p:cNvPicPr>
          <p:nvPr/>
        </p:nvPicPr>
        <p:blipFill>
          <a:blip r:embed="rId7"/>
          <a:stretch>
            <a:fillRect/>
          </a:stretch>
        </p:blipFill>
        <p:spPr>
          <a:xfrm>
            <a:off x="8715023" y="4313659"/>
            <a:ext cx="2785760" cy="1954351"/>
          </a:xfrm>
          <a:prstGeom prst="rect">
            <a:avLst/>
          </a:prstGeom>
        </p:spPr>
      </p:pic>
      <p:sp>
        <p:nvSpPr>
          <p:cNvPr id="13" name="TextBox 12">
            <a:extLst>
              <a:ext uri="{FF2B5EF4-FFF2-40B4-BE49-F238E27FC236}">
                <a16:creationId xmlns:a16="http://schemas.microsoft.com/office/drawing/2014/main" id="{ED9F095E-9A66-B7D4-F858-419ABBD03D29}"/>
              </a:ext>
            </a:extLst>
          </p:cNvPr>
          <p:cNvSpPr txBox="1"/>
          <p:nvPr/>
        </p:nvSpPr>
        <p:spPr>
          <a:xfrm>
            <a:off x="4279434" y="5581018"/>
            <a:ext cx="3642151" cy="369332"/>
          </a:xfrm>
          <a:prstGeom prst="rect">
            <a:avLst/>
          </a:prstGeom>
          <a:noFill/>
        </p:spPr>
        <p:txBody>
          <a:bodyPr wrap="none" rtlCol="0">
            <a:spAutoFit/>
          </a:bodyPr>
          <a:lstStyle/>
          <a:p>
            <a:r>
              <a:rPr lang="en-US" b="1" dirty="0"/>
              <a:t>Source</a:t>
            </a:r>
            <a:r>
              <a:rPr lang="en-US" dirty="0"/>
              <a:t>: http://</a:t>
            </a:r>
            <a:r>
              <a:rPr lang="en-US" dirty="0" err="1"/>
              <a:t>wavelets.pybytes.com</a:t>
            </a:r>
            <a:endParaRPr lang="en-US" dirty="0"/>
          </a:p>
        </p:txBody>
      </p:sp>
      <p:sp>
        <p:nvSpPr>
          <p:cNvPr id="15" name="TextBox 14">
            <a:extLst>
              <a:ext uri="{FF2B5EF4-FFF2-40B4-BE49-F238E27FC236}">
                <a16:creationId xmlns:a16="http://schemas.microsoft.com/office/drawing/2014/main" id="{57361F2A-AD94-17A4-5A9D-DF82579BAD5D}"/>
              </a:ext>
            </a:extLst>
          </p:cNvPr>
          <p:cNvSpPr txBox="1"/>
          <p:nvPr/>
        </p:nvSpPr>
        <p:spPr>
          <a:xfrm>
            <a:off x="726017" y="3677480"/>
            <a:ext cx="2750961" cy="369332"/>
          </a:xfrm>
          <a:prstGeom prst="rect">
            <a:avLst/>
          </a:prstGeom>
          <a:noFill/>
        </p:spPr>
        <p:txBody>
          <a:bodyPr wrap="square">
            <a:spAutoFit/>
          </a:bodyPr>
          <a:lstStyle/>
          <a:p>
            <a:pPr algn="ctr"/>
            <a:r>
              <a:rPr lang="en-US" b="1" dirty="0" err="1"/>
              <a:t>Haar</a:t>
            </a:r>
            <a:endParaRPr lang="en-US" b="1" dirty="0"/>
          </a:p>
        </p:txBody>
      </p:sp>
      <p:sp>
        <p:nvSpPr>
          <p:cNvPr id="16" name="TextBox 15">
            <a:extLst>
              <a:ext uri="{FF2B5EF4-FFF2-40B4-BE49-F238E27FC236}">
                <a16:creationId xmlns:a16="http://schemas.microsoft.com/office/drawing/2014/main" id="{73A930A5-EB4D-5C51-4948-DC98EE950561}"/>
              </a:ext>
            </a:extLst>
          </p:cNvPr>
          <p:cNvSpPr txBox="1"/>
          <p:nvPr/>
        </p:nvSpPr>
        <p:spPr>
          <a:xfrm>
            <a:off x="697749" y="6145406"/>
            <a:ext cx="2750961" cy="369332"/>
          </a:xfrm>
          <a:prstGeom prst="rect">
            <a:avLst/>
          </a:prstGeom>
          <a:noFill/>
        </p:spPr>
        <p:txBody>
          <a:bodyPr wrap="square">
            <a:spAutoFit/>
          </a:bodyPr>
          <a:lstStyle/>
          <a:p>
            <a:pPr algn="ctr"/>
            <a:r>
              <a:rPr lang="en-US" b="1" dirty="0"/>
              <a:t>Daubechies</a:t>
            </a:r>
          </a:p>
        </p:txBody>
      </p:sp>
      <p:sp>
        <p:nvSpPr>
          <p:cNvPr id="17" name="TextBox 16">
            <a:extLst>
              <a:ext uri="{FF2B5EF4-FFF2-40B4-BE49-F238E27FC236}">
                <a16:creationId xmlns:a16="http://schemas.microsoft.com/office/drawing/2014/main" id="{9506679A-BEC1-4014-ACC1-CC408D374B37}"/>
              </a:ext>
            </a:extLst>
          </p:cNvPr>
          <p:cNvSpPr txBox="1"/>
          <p:nvPr/>
        </p:nvSpPr>
        <p:spPr>
          <a:xfrm>
            <a:off x="4716585" y="3703740"/>
            <a:ext cx="2750961" cy="369332"/>
          </a:xfrm>
          <a:prstGeom prst="rect">
            <a:avLst/>
          </a:prstGeom>
          <a:noFill/>
        </p:spPr>
        <p:txBody>
          <a:bodyPr wrap="square">
            <a:spAutoFit/>
          </a:bodyPr>
          <a:lstStyle/>
          <a:p>
            <a:pPr algn="ctr"/>
            <a:r>
              <a:rPr lang="en-US" b="1" dirty="0"/>
              <a:t>Biorthogonal</a:t>
            </a:r>
          </a:p>
        </p:txBody>
      </p:sp>
      <p:sp>
        <p:nvSpPr>
          <p:cNvPr id="18" name="TextBox 17">
            <a:extLst>
              <a:ext uri="{FF2B5EF4-FFF2-40B4-BE49-F238E27FC236}">
                <a16:creationId xmlns:a16="http://schemas.microsoft.com/office/drawing/2014/main" id="{16A47FAB-FD6E-99B1-679E-3671FED89141}"/>
              </a:ext>
            </a:extLst>
          </p:cNvPr>
          <p:cNvSpPr txBox="1"/>
          <p:nvPr/>
        </p:nvSpPr>
        <p:spPr>
          <a:xfrm>
            <a:off x="8715023" y="3737188"/>
            <a:ext cx="2750961" cy="369332"/>
          </a:xfrm>
          <a:prstGeom prst="rect">
            <a:avLst/>
          </a:prstGeom>
          <a:noFill/>
        </p:spPr>
        <p:txBody>
          <a:bodyPr wrap="square">
            <a:spAutoFit/>
          </a:bodyPr>
          <a:lstStyle/>
          <a:p>
            <a:pPr algn="ctr"/>
            <a:r>
              <a:rPr lang="en-US" b="1" dirty="0" err="1"/>
              <a:t>Coiflet</a:t>
            </a:r>
            <a:endParaRPr lang="en-US" b="1" dirty="0"/>
          </a:p>
        </p:txBody>
      </p:sp>
      <p:sp>
        <p:nvSpPr>
          <p:cNvPr id="19" name="TextBox 18">
            <a:extLst>
              <a:ext uri="{FF2B5EF4-FFF2-40B4-BE49-F238E27FC236}">
                <a16:creationId xmlns:a16="http://schemas.microsoft.com/office/drawing/2014/main" id="{C7892329-50DB-9ABA-B97D-C2E3921B882F}"/>
              </a:ext>
            </a:extLst>
          </p:cNvPr>
          <p:cNvSpPr txBox="1"/>
          <p:nvPr/>
        </p:nvSpPr>
        <p:spPr>
          <a:xfrm>
            <a:off x="8749822" y="6268010"/>
            <a:ext cx="2750961" cy="369332"/>
          </a:xfrm>
          <a:prstGeom prst="rect">
            <a:avLst/>
          </a:prstGeom>
          <a:noFill/>
        </p:spPr>
        <p:txBody>
          <a:bodyPr wrap="square">
            <a:spAutoFit/>
          </a:bodyPr>
          <a:lstStyle/>
          <a:p>
            <a:pPr algn="ctr"/>
            <a:r>
              <a:rPr lang="en-US" b="1" dirty="0" err="1"/>
              <a:t>Symlet</a:t>
            </a:r>
            <a:endParaRPr lang="en-US" b="1" dirty="0"/>
          </a:p>
        </p:txBody>
      </p:sp>
    </p:spTree>
    <p:extLst>
      <p:ext uri="{BB962C8B-B14F-4D97-AF65-F5344CB8AC3E}">
        <p14:creationId xmlns:p14="http://schemas.microsoft.com/office/powerpoint/2010/main" val="1635393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8" name="Picture 7">
            <a:extLst>
              <a:ext uri="{FF2B5EF4-FFF2-40B4-BE49-F238E27FC236}">
                <a16:creationId xmlns:a16="http://schemas.microsoft.com/office/drawing/2014/main" id="{39F35465-31E0-42CC-B88A-FE8425B3BF36}"/>
              </a:ext>
            </a:extLst>
          </p:cNvPr>
          <p:cNvPicPr>
            <a:picLocks noChangeAspect="1"/>
          </p:cNvPicPr>
          <p:nvPr/>
        </p:nvPicPr>
        <p:blipFill>
          <a:blip r:embed="rId3"/>
          <a:stretch>
            <a:fillRect/>
          </a:stretch>
        </p:blipFill>
        <p:spPr>
          <a:xfrm>
            <a:off x="2707144" y="1595288"/>
            <a:ext cx="6777711" cy="4155272"/>
          </a:xfrm>
          <a:prstGeom prst="rect">
            <a:avLst/>
          </a:prstGeom>
        </p:spPr>
      </p:pic>
    </p:spTree>
    <p:extLst>
      <p:ext uri="{BB962C8B-B14F-4D97-AF65-F5344CB8AC3E}">
        <p14:creationId xmlns:p14="http://schemas.microsoft.com/office/powerpoint/2010/main" val="37049032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9" name="TextBox 8">
            <a:extLst>
              <a:ext uri="{FF2B5EF4-FFF2-40B4-BE49-F238E27FC236}">
                <a16:creationId xmlns:a16="http://schemas.microsoft.com/office/drawing/2014/main" id="{46D8C1A1-3C5E-39C4-875E-8550A166905A}"/>
              </a:ext>
            </a:extLst>
          </p:cNvPr>
          <p:cNvSpPr txBox="1"/>
          <p:nvPr/>
        </p:nvSpPr>
        <p:spPr>
          <a:xfrm>
            <a:off x="-3935" y="972192"/>
            <a:ext cx="12192000" cy="523220"/>
          </a:xfrm>
          <a:prstGeom prst="rect">
            <a:avLst/>
          </a:prstGeom>
          <a:noFill/>
        </p:spPr>
        <p:txBody>
          <a:bodyPr wrap="square" rtlCol="0">
            <a:spAutoFit/>
          </a:bodyPr>
          <a:lstStyle/>
          <a:p>
            <a:pPr algn="ctr"/>
            <a:r>
              <a:rPr lang="en-US" sz="2800" dirty="0"/>
              <a:t>Wavelets in FDE</a:t>
            </a:r>
          </a:p>
        </p:txBody>
      </p:sp>
      <p:sp>
        <p:nvSpPr>
          <p:cNvPr id="2" name="TextBox 1">
            <a:extLst>
              <a:ext uri="{FF2B5EF4-FFF2-40B4-BE49-F238E27FC236}">
                <a16:creationId xmlns:a16="http://schemas.microsoft.com/office/drawing/2014/main" id="{F303BA5A-A761-E976-769C-16D544841EB9}"/>
              </a:ext>
            </a:extLst>
          </p:cNvPr>
          <p:cNvSpPr txBox="1"/>
          <p:nvPr/>
        </p:nvSpPr>
        <p:spPr>
          <a:xfrm>
            <a:off x="636190" y="2103357"/>
            <a:ext cx="5320334" cy="3046988"/>
          </a:xfrm>
          <a:prstGeom prst="rect">
            <a:avLst/>
          </a:prstGeom>
          <a:noFill/>
        </p:spPr>
        <p:txBody>
          <a:bodyPr wrap="square">
            <a:spAutoFit/>
          </a:bodyPr>
          <a:lstStyle/>
          <a:p>
            <a:pPr marL="285750" indent="-285750">
              <a:buFont typeface="Arial" panose="020B0604020202020204" pitchFamily="34" charset="0"/>
              <a:buChar char="•"/>
            </a:pPr>
            <a:r>
              <a:rPr lang="en-US" sz="2400" b="1" dirty="0"/>
              <a:t>Wavelet types</a:t>
            </a:r>
            <a:r>
              <a:rPr lang="en-US" sz="2400" dirty="0"/>
              <a:t>: </a:t>
            </a:r>
            <a:r>
              <a:rPr lang="en-US" sz="2400" dirty="0" err="1"/>
              <a:t>Haar</a:t>
            </a:r>
            <a:r>
              <a:rPr lang="en-US" sz="2400" dirty="0"/>
              <a:t>, Biorthogonal, </a:t>
            </a:r>
            <a:r>
              <a:rPr lang="en-US" sz="2400" dirty="0" err="1"/>
              <a:t>Coiflet</a:t>
            </a:r>
            <a:r>
              <a:rPr lang="en-US" sz="2400" dirty="0"/>
              <a:t>, Daubechies, and </a:t>
            </a:r>
            <a:r>
              <a:rPr lang="en-US" sz="2400" dirty="0" err="1"/>
              <a:t>Symlet</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Lasso n-basis functions to get a sparse representation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Requires data on a regular grid</a:t>
            </a:r>
          </a:p>
          <a:p>
            <a:pPr marL="742950" lvl="1" indent="-285750">
              <a:buFont typeface="Arial" panose="020B0604020202020204" pitchFamily="34" charset="0"/>
              <a:buChar char="•"/>
            </a:pPr>
            <a:r>
              <a:rPr lang="en-US" sz="2400" dirty="0"/>
              <a:t>FDE will create one for you!</a:t>
            </a:r>
          </a:p>
        </p:txBody>
      </p:sp>
      <p:pic>
        <p:nvPicPr>
          <p:cNvPr id="3" name="Picture 2">
            <a:extLst>
              <a:ext uri="{FF2B5EF4-FFF2-40B4-BE49-F238E27FC236}">
                <a16:creationId xmlns:a16="http://schemas.microsoft.com/office/drawing/2014/main" id="{EFDD1198-5997-40A4-3AAA-4224B88FC8E1}"/>
              </a:ext>
            </a:extLst>
          </p:cNvPr>
          <p:cNvPicPr>
            <a:picLocks noChangeAspect="1"/>
          </p:cNvPicPr>
          <p:nvPr/>
        </p:nvPicPr>
        <p:blipFill>
          <a:blip r:embed="rId3"/>
          <a:stretch>
            <a:fillRect/>
          </a:stretch>
        </p:blipFill>
        <p:spPr>
          <a:xfrm>
            <a:off x="7614355" y="1799542"/>
            <a:ext cx="2895653" cy="2399255"/>
          </a:xfrm>
          <a:prstGeom prst="rect">
            <a:avLst/>
          </a:prstGeom>
        </p:spPr>
      </p:pic>
      <p:pic>
        <p:nvPicPr>
          <p:cNvPr id="4" name="Picture 3">
            <a:extLst>
              <a:ext uri="{FF2B5EF4-FFF2-40B4-BE49-F238E27FC236}">
                <a16:creationId xmlns:a16="http://schemas.microsoft.com/office/drawing/2014/main" id="{42A23959-7417-892B-0BF0-9608912864FC}"/>
              </a:ext>
            </a:extLst>
          </p:cNvPr>
          <p:cNvPicPr>
            <a:picLocks noChangeAspect="1"/>
          </p:cNvPicPr>
          <p:nvPr/>
        </p:nvPicPr>
        <p:blipFill>
          <a:blip r:embed="rId4"/>
          <a:stretch>
            <a:fillRect/>
          </a:stretch>
        </p:blipFill>
        <p:spPr>
          <a:xfrm>
            <a:off x="7614355" y="4502928"/>
            <a:ext cx="2959100" cy="1739900"/>
          </a:xfrm>
          <a:prstGeom prst="rect">
            <a:avLst/>
          </a:prstGeom>
        </p:spPr>
      </p:pic>
    </p:spTree>
    <p:extLst>
      <p:ext uri="{BB962C8B-B14F-4D97-AF65-F5344CB8AC3E}">
        <p14:creationId xmlns:p14="http://schemas.microsoft.com/office/powerpoint/2010/main" val="37941907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9" name="TextBox 8">
            <a:extLst>
              <a:ext uri="{FF2B5EF4-FFF2-40B4-BE49-F238E27FC236}">
                <a16:creationId xmlns:a16="http://schemas.microsoft.com/office/drawing/2014/main" id="{46D8C1A1-3C5E-39C4-875E-8550A166905A}"/>
              </a:ext>
            </a:extLst>
          </p:cNvPr>
          <p:cNvSpPr txBox="1"/>
          <p:nvPr/>
        </p:nvSpPr>
        <p:spPr>
          <a:xfrm>
            <a:off x="-3935" y="972192"/>
            <a:ext cx="12192000" cy="523220"/>
          </a:xfrm>
          <a:prstGeom prst="rect">
            <a:avLst/>
          </a:prstGeom>
          <a:noFill/>
        </p:spPr>
        <p:txBody>
          <a:bodyPr wrap="square" rtlCol="0">
            <a:spAutoFit/>
          </a:bodyPr>
          <a:lstStyle/>
          <a:p>
            <a:pPr algn="ctr"/>
            <a:r>
              <a:rPr lang="en-US" sz="2800" dirty="0"/>
              <a:t>Wavelet Coefficient Plot</a:t>
            </a:r>
          </a:p>
        </p:txBody>
      </p:sp>
      <p:sp>
        <p:nvSpPr>
          <p:cNvPr id="7" name="TextBox 6">
            <a:extLst>
              <a:ext uri="{FF2B5EF4-FFF2-40B4-BE49-F238E27FC236}">
                <a16:creationId xmlns:a16="http://schemas.microsoft.com/office/drawing/2014/main" id="{0F9FAC47-4C61-4226-9A63-3E9948B372B7}"/>
              </a:ext>
            </a:extLst>
          </p:cNvPr>
          <p:cNvSpPr txBox="1"/>
          <p:nvPr/>
        </p:nvSpPr>
        <p:spPr>
          <a:xfrm>
            <a:off x="1" y="5731049"/>
            <a:ext cx="12188064" cy="369332"/>
          </a:xfrm>
          <a:prstGeom prst="rect">
            <a:avLst/>
          </a:prstGeom>
          <a:noFill/>
        </p:spPr>
        <p:txBody>
          <a:bodyPr wrap="square">
            <a:spAutoFit/>
          </a:bodyPr>
          <a:lstStyle/>
          <a:p>
            <a:pPr algn="ctr"/>
            <a:r>
              <a:rPr lang="en-US" b="1" dirty="0"/>
              <a:t>Wavelets model different resolutions of the data</a:t>
            </a:r>
          </a:p>
        </p:txBody>
      </p:sp>
      <p:grpSp>
        <p:nvGrpSpPr>
          <p:cNvPr id="14" name="Group 13">
            <a:extLst>
              <a:ext uri="{FF2B5EF4-FFF2-40B4-BE49-F238E27FC236}">
                <a16:creationId xmlns:a16="http://schemas.microsoft.com/office/drawing/2014/main" id="{4FEA7782-DF33-B273-77EA-EE74822C2AE1}"/>
              </a:ext>
            </a:extLst>
          </p:cNvPr>
          <p:cNvGrpSpPr/>
          <p:nvPr/>
        </p:nvGrpSpPr>
        <p:grpSpPr>
          <a:xfrm>
            <a:off x="1389269" y="2754623"/>
            <a:ext cx="2103908" cy="1484851"/>
            <a:chOff x="1423135" y="2628425"/>
            <a:chExt cx="2103908" cy="1484851"/>
          </a:xfrm>
        </p:grpSpPr>
        <p:sp>
          <p:nvSpPr>
            <p:cNvPr id="10" name="TextBox 9">
              <a:extLst>
                <a:ext uri="{FF2B5EF4-FFF2-40B4-BE49-F238E27FC236}">
                  <a16:creationId xmlns:a16="http://schemas.microsoft.com/office/drawing/2014/main" id="{86D82A74-BCAB-C20F-D699-E76E08A9130A}"/>
                </a:ext>
              </a:extLst>
            </p:cNvPr>
            <p:cNvSpPr txBox="1"/>
            <p:nvPr/>
          </p:nvSpPr>
          <p:spPr>
            <a:xfrm>
              <a:off x="1423135" y="2628425"/>
              <a:ext cx="2103908" cy="461665"/>
            </a:xfrm>
            <a:prstGeom prst="rect">
              <a:avLst/>
            </a:prstGeom>
            <a:noFill/>
          </p:spPr>
          <p:txBody>
            <a:bodyPr wrap="square">
              <a:spAutoFit/>
            </a:bodyPr>
            <a:lstStyle/>
            <a:p>
              <a:pPr algn="r"/>
              <a:r>
                <a:rPr lang="en-US" sz="2400" b="1" dirty="0"/>
                <a:t>Low frequency</a:t>
              </a:r>
            </a:p>
          </p:txBody>
        </p:sp>
        <p:sp>
          <p:nvSpPr>
            <p:cNvPr id="12" name="TextBox 11">
              <a:extLst>
                <a:ext uri="{FF2B5EF4-FFF2-40B4-BE49-F238E27FC236}">
                  <a16:creationId xmlns:a16="http://schemas.microsoft.com/office/drawing/2014/main" id="{4CEEABD9-7D0A-85FB-A8A1-19C0785B7ACE}"/>
                </a:ext>
              </a:extLst>
            </p:cNvPr>
            <p:cNvSpPr txBox="1"/>
            <p:nvPr/>
          </p:nvSpPr>
          <p:spPr>
            <a:xfrm>
              <a:off x="1423135" y="3651611"/>
              <a:ext cx="2103908" cy="461665"/>
            </a:xfrm>
            <a:prstGeom prst="rect">
              <a:avLst/>
            </a:prstGeom>
            <a:noFill/>
          </p:spPr>
          <p:txBody>
            <a:bodyPr wrap="square">
              <a:spAutoFit/>
            </a:bodyPr>
            <a:lstStyle/>
            <a:p>
              <a:pPr algn="r"/>
              <a:r>
                <a:rPr lang="en-US" sz="2400" b="1" dirty="0"/>
                <a:t>High frequency</a:t>
              </a:r>
            </a:p>
          </p:txBody>
        </p:sp>
      </p:grpSp>
      <p:pic>
        <p:nvPicPr>
          <p:cNvPr id="13" name="Picture 12">
            <a:extLst>
              <a:ext uri="{FF2B5EF4-FFF2-40B4-BE49-F238E27FC236}">
                <a16:creationId xmlns:a16="http://schemas.microsoft.com/office/drawing/2014/main" id="{3CB7027A-C9F7-E95E-E550-51CA07B40599}"/>
              </a:ext>
            </a:extLst>
          </p:cNvPr>
          <p:cNvPicPr>
            <a:picLocks noChangeAspect="1"/>
          </p:cNvPicPr>
          <p:nvPr/>
        </p:nvPicPr>
        <p:blipFill>
          <a:blip r:embed="rId3"/>
          <a:stretch>
            <a:fillRect/>
          </a:stretch>
        </p:blipFill>
        <p:spPr>
          <a:xfrm>
            <a:off x="4545130" y="1726165"/>
            <a:ext cx="7418568" cy="3541768"/>
          </a:xfrm>
          <a:prstGeom prst="rect">
            <a:avLst/>
          </a:prstGeom>
        </p:spPr>
      </p:pic>
    </p:spTree>
    <p:extLst>
      <p:ext uri="{BB962C8B-B14F-4D97-AF65-F5344CB8AC3E}">
        <p14:creationId xmlns:p14="http://schemas.microsoft.com/office/powerpoint/2010/main" val="31700952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9" name="TextBox 8">
            <a:extLst>
              <a:ext uri="{FF2B5EF4-FFF2-40B4-BE49-F238E27FC236}">
                <a16:creationId xmlns:a16="http://schemas.microsoft.com/office/drawing/2014/main" id="{46D8C1A1-3C5E-39C4-875E-8550A166905A}"/>
              </a:ext>
            </a:extLst>
          </p:cNvPr>
          <p:cNvSpPr txBox="1"/>
          <p:nvPr/>
        </p:nvSpPr>
        <p:spPr>
          <a:xfrm>
            <a:off x="-3935" y="972192"/>
            <a:ext cx="12192000" cy="523220"/>
          </a:xfrm>
          <a:prstGeom prst="rect">
            <a:avLst/>
          </a:prstGeom>
          <a:noFill/>
        </p:spPr>
        <p:txBody>
          <a:bodyPr wrap="square" rtlCol="0">
            <a:spAutoFit/>
          </a:bodyPr>
          <a:lstStyle/>
          <a:p>
            <a:pPr algn="ctr"/>
            <a:r>
              <a:rPr lang="en-US" sz="2800" dirty="0"/>
              <a:t>Wavelets DOE</a:t>
            </a:r>
          </a:p>
        </p:txBody>
      </p:sp>
      <p:sp>
        <p:nvSpPr>
          <p:cNvPr id="2" name="TextBox 1">
            <a:extLst>
              <a:ext uri="{FF2B5EF4-FFF2-40B4-BE49-F238E27FC236}">
                <a16:creationId xmlns:a16="http://schemas.microsoft.com/office/drawing/2014/main" id="{F303BA5A-A761-E976-769C-16D544841EB9}"/>
              </a:ext>
            </a:extLst>
          </p:cNvPr>
          <p:cNvSpPr txBox="1"/>
          <p:nvPr/>
        </p:nvSpPr>
        <p:spPr>
          <a:xfrm>
            <a:off x="636190" y="2103357"/>
            <a:ext cx="5320334" cy="3046988"/>
          </a:xfrm>
          <a:prstGeom prst="rect">
            <a:avLst/>
          </a:prstGeom>
          <a:noFill/>
        </p:spPr>
        <p:txBody>
          <a:bodyPr wrap="square">
            <a:spAutoFit/>
          </a:bodyPr>
          <a:lstStyle/>
          <a:p>
            <a:pPr marL="285750" indent="-285750">
              <a:buFont typeface="Arial" panose="020B0604020202020204" pitchFamily="34" charset="0"/>
              <a:buChar char="•"/>
            </a:pPr>
            <a:r>
              <a:rPr lang="en-US" sz="2400" dirty="0"/>
              <a:t>Build models for DOE factors directly on Wavelet coefficients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Coefficients connect directly to specific features of the data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Energy table is a function of the relative magnitude of the coefficients</a:t>
            </a:r>
          </a:p>
        </p:txBody>
      </p:sp>
      <p:pic>
        <p:nvPicPr>
          <p:cNvPr id="6" name="Picture 5">
            <a:extLst>
              <a:ext uri="{FF2B5EF4-FFF2-40B4-BE49-F238E27FC236}">
                <a16:creationId xmlns:a16="http://schemas.microsoft.com/office/drawing/2014/main" id="{5DAC05D3-4B4C-8DAF-46BD-0AADD51BA943}"/>
              </a:ext>
            </a:extLst>
          </p:cNvPr>
          <p:cNvPicPr>
            <a:picLocks noChangeAspect="1"/>
          </p:cNvPicPr>
          <p:nvPr/>
        </p:nvPicPr>
        <p:blipFill>
          <a:blip r:embed="rId3"/>
          <a:stretch>
            <a:fillRect/>
          </a:stretch>
        </p:blipFill>
        <p:spPr>
          <a:xfrm>
            <a:off x="6475589" y="1726165"/>
            <a:ext cx="5269648" cy="4375856"/>
          </a:xfrm>
          <a:prstGeom prst="rect">
            <a:avLst/>
          </a:prstGeom>
        </p:spPr>
      </p:pic>
    </p:spTree>
    <p:extLst>
      <p:ext uri="{BB962C8B-B14F-4D97-AF65-F5344CB8AC3E}">
        <p14:creationId xmlns:p14="http://schemas.microsoft.com/office/powerpoint/2010/main" val="14738666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010E-807B-76D3-5E0E-D30DC2BA3127}"/>
              </a:ext>
            </a:extLst>
          </p:cNvPr>
          <p:cNvSpPr>
            <a:spLocks noGrp="1"/>
          </p:cNvSpPr>
          <p:nvPr>
            <p:ph type="ctrTitle"/>
          </p:nvPr>
        </p:nvSpPr>
        <p:spPr/>
        <p:txBody>
          <a:bodyPr>
            <a:normAutofit/>
          </a:bodyPr>
          <a:lstStyle/>
          <a:p>
            <a:r>
              <a:rPr lang="en-GB" dirty="0"/>
              <a:t>Exercise 3</a:t>
            </a:r>
          </a:p>
        </p:txBody>
      </p:sp>
      <p:sp>
        <p:nvSpPr>
          <p:cNvPr id="8" name="Subtitle 7">
            <a:extLst>
              <a:ext uri="{FF2B5EF4-FFF2-40B4-BE49-F238E27FC236}">
                <a16:creationId xmlns:a16="http://schemas.microsoft.com/office/drawing/2014/main" id="{77EC80A3-9282-21D8-081E-2744F05A246F}"/>
              </a:ext>
            </a:extLst>
          </p:cNvPr>
          <p:cNvSpPr>
            <a:spLocks noGrp="1"/>
          </p:cNvSpPr>
          <p:nvPr>
            <p:ph type="subTitle" idx="1"/>
          </p:nvPr>
        </p:nvSpPr>
        <p:spPr/>
        <p:txBody>
          <a:bodyPr/>
          <a:lstStyle/>
          <a:p>
            <a:r>
              <a:rPr lang="en-GB" dirty="0"/>
              <a:t>HPLC FDE Example</a:t>
            </a:r>
          </a:p>
        </p:txBody>
      </p:sp>
      <p:sp>
        <p:nvSpPr>
          <p:cNvPr id="4" name="Freeform 16">
            <a:extLst>
              <a:ext uri="{FF2B5EF4-FFF2-40B4-BE49-F238E27FC236}">
                <a16:creationId xmlns:a16="http://schemas.microsoft.com/office/drawing/2014/main" id="{50B2E719-BCDA-DD8B-CAA5-D7A4796EF6E7}"/>
              </a:ext>
            </a:extLst>
          </p:cNvPr>
          <p:cNvSpPr>
            <a:spLocks noChangeAspect="1" noEditPoints="1"/>
          </p:cNvSpPr>
          <p:nvPr/>
        </p:nvSpPr>
        <p:spPr bwMode="auto">
          <a:xfrm>
            <a:off x="2385670" y="1121782"/>
            <a:ext cx="7420659" cy="4613855"/>
          </a:xfrm>
          <a:custGeom>
            <a:avLst/>
            <a:gdLst>
              <a:gd name="T0" fmla="*/ 837 w 4164"/>
              <a:gd name="T1" fmla="*/ 433 h 2589"/>
              <a:gd name="T2" fmla="*/ 825 w 4164"/>
              <a:gd name="T3" fmla="*/ 1810 h 2589"/>
              <a:gd name="T4" fmla="*/ 849 w 4164"/>
              <a:gd name="T5" fmla="*/ 1844 h 2589"/>
              <a:gd name="T6" fmla="*/ 3232 w 4164"/>
              <a:gd name="T7" fmla="*/ 1844 h 2589"/>
              <a:gd name="T8" fmla="*/ 3254 w 4164"/>
              <a:gd name="T9" fmla="*/ 1810 h 2589"/>
              <a:gd name="T10" fmla="*/ 3243 w 4164"/>
              <a:gd name="T11" fmla="*/ 433 h 2589"/>
              <a:gd name="T12" fmla="*/ 863 w 4164"/>
              <a:gd name="T13" fmla="*/ 421 h 2589"/>
              <a:gd name="T14" fmla="*/ 3247 w 4164"/>
              <a:gd name="T15" fmla="*/ 310 h 2589"/>
              <a:gd name="T16" fmla="*/ 3324 w 4164"/>
              <a:gd name="T17" fmla="*/ 352 h 2589"/>
              <a:gd name="T18" fmla="*/ 3365 w 4164"/>
              <a:gd name="T19" fmla="*/ 428 h 2589"/>
              <a:gd name="T20" fmla="*/ 3365 w 4164"/>
              <a:gd name="T21" fmla="*/ 1840 h 2589"/>
              <a:gd name="T22" fmla="*/ 3324 w 4164"/>
              <a:gd name="T23" fmla="*/ 1917 h 2589"/>
              <a:gd name="T24" fmla="*/ 3247 w 4164"/>
              <a:gd name="T25" fmla="*/ 1958 h 2589"/>
              <a:gd name="T26" fmla="*/ 833 w 4164"/>
              <a:gd name="T27" fmla="*/ 1958 h 2589"/>
              <a:gd name="T28" fmla="*/ 756 w 4164"/>
              <a:gd name="T29" fmla="*/ 1917 h 2589"/>
              <a:gd name="T30" fmla="*/ 714 w 4164"/>
              <a:gd name="T31" fmla="*/ 1840 h 2589"/>
              <a:gd name="T32" fmla="*/ 714 w 4164"/>
              <a:gd name="T33" fmla="*/ 428 h 2589"/>
              <a:gd name="T34" fmla="*/ 756 w 4164"/>
              <a:gd name="T35" fmla="*/ 352 h 2589"/>
              <a:gd name="T36" fmla="*/ 833 w 4164"/>
              <a:gd name="T37" fmla="*/ 310 h 2589"/>
              <a:gd name="T38" fmla="*/ 676 w 4164"/>
              <a:gd name="T39" fmla="*/ 117 h 2589"/>
              <a:gd name="T40" fmla="*/ 604 w 4164"/>
              <a:gd name="T41" fmla="*/ 162 h 2589"/>
              <a:gd name="T42" fmla="*/ 575 w 4164"/>
              <a:gd name="T43" fmla="*/ 244 h 2589"/>
              <a:gd name="T44" fmla="*/ 589 w 4164"/>
              <a:gd name="T45" fmla="*/ 2142 h 2589"/>
              <a:gd name="T46" fmla="*/ 649 w 4164"/>
              <a:gd name="T47" fmla="*/ 2203 h 2589"/>
              <a:gd name="T48" fmla="*/ 1605 w 4164"/>
              <a:gd name="T49" fmla="*/ 2215 h 2589"/>
              <a:gd name="T50" fmla="*/ 1650 w 4164"/>
              <a:gd name="T51" fmla="*/ 2239 h 2589"/>
              <a:gd name="T52" fmla="*/ 1662 w 4164"/>
              <a:gd name="T53" fmla="*/ 2275 h 2589"/>
              <a:gd name="T54" fmla="*/ 1662 w 4164"/>
              <a:gd name="T55" fmla="*/ 2282 h 2589"/>
              <a:gd name="T56" fmla="*/ 1639 w 4164"/>
              <a:gd name="T57" fmla="*/ 2329 h 2589"/>
              <a:gd name="T58" fmla="*/ 191 w 4164"/>
              <a:gd name="T59" fmla="*/ 2340 h 2589"/>
              <a:gd name="T60" fmla="*/ 3971 w 4164"/>
              <a:gd name="T61" fmla="*/ 2340 h 2589"/>
              <a:gd name="T62" fmla="*/ 2522 w 4164"/>
              <a:gd name="T63" fmla="*/ 2328 h 2589"/>
              <a:gd name="T64" fmla="*/ 2498 w 4164"/>
              <a:gd name="T65" fmla="*/ 2286 h 2589"/>
              <a:gd name="T66" fmla="*/ 2508 w 4164"/>
              <a:gd name="T67" fmla="*/ 2239 h 2589"/>
              <a:gd name="T68" fmla="*/ 2554 w 4164"/>
              <a:gd name="T69" fmla="*/ 2215 h 2589"/>
              <a:gd name="T70" fmla="*/ 3442 w 4164"/>
              <a:gd name="T71" fmla="*/ 2203 h 2589"/>
              <a:gd name="T72" fmla="*/ 3502 w 4164"/>
              <a:gd name="T73" fmla="*/ 2142 h 2589"/>
              <a:gd name="T74" fmla="*/ 3515 w 4164"/>
              <a:gd name="T75" fmla="*/ 244 h 2589"/>
              <a:gd name="T76" fmla="*/ 3486 w 4164"/>
              <a:gd name="T77" fmla="*/ 162 h 2589"/>
              <a:gd name="T78" fmla="*/ 3414 w 4164"/>
              <a:gd name="T79" fmla="*/ 117 h 2589"/>
              <a:gd name="T80" fmla="*/ 707 w 4164"/>
              <a:gd name="T81" fmla="*/ 0 h 2589"/>
              <a:gd name="T82" fmla="*/ 3470 w 4164"/>
              <a:gd name="T83" fmla="*/ 15 h 2589"/>
              <a:gd name="T84" fmla="*/ 3572 w 4164"/>
              <a:gd name="T85" fmla="*/ 87 h 2589"/>
              <a:gd name="T86" fmla="*/ 3625 w 4164"/>
              <a:gd name="T87" fmla="*/ 200 h 2589"/>
              <a:gd name="T88" fmla="*/ 3626 w 4164"/>
              <a:gd name="T89" fmla="*/ 2123 h 2589"/>
              <a:gd name="T90" fmla="*/ 3585 w 4164"/>
              <a:gd name="T91" fmla="*/ 2225 h 2589"/>
              <a:gd name="T92" fmla="*/ 4139 w 4164"/>
              <a:gd name="T93" fmla="*/ 2235 h 2589"/>
              <a:gd name="T94" fmla="*/ 4164 w 4164"/>
              <a:gd name="T95" fmla="*/ 2277 h 2589"/>
              <a:gd name="T96" fmla="*/ 4148 w 4164"/>
              <a:gd name="T97" fmla="*/ 2323 h 2589"/>
              <a:gd name="T98" fmla="*/ 3879 w 4164"/>
              <a:gd name="T99" fmla="*/ 2586 h 2589"/>
              <a:gd name="T100" fmla="*/ 278 w 4164"/>
              <a:gd name="T101" fmla="*/ 2586 h 2589"/>
              <a:gd name="T102" fmla="*/ 15 w 4164"/>
              <a:gd name="T103" fmla="*/ 2323 h 2589"/>
              <a:gd name="T104" fmla="*/ 0 w 4164"/>
              <a:gd name="T105" fmla="*/ 2276 h 2589"/>
              <a:gd name="T106" fmla="*/ 25 w 4164"/>
              <a:gd name="T107" fmla="*/ 2234 h 2589"/>
              <a:gd name="T108" fmla="*/ 506 w 4164"/>
              <a:gd name="T109" fmla="*/ 2225 h 2589"/>
              <a:gd name="T110" fmla="*/ 464 w 4164"/>
              <a:gd name="T111" fmla="*/ 2123 h 2589"/>
              <a:gd name="T112" fmla="*/ 466 w 4164"/>
              <a:gd name="T113" fmla="*/ 200 h 2589"/>
              <a:gd name="T114" fmla="*/ 519 w 4164"/>
              <a:gd name="T115" fmla="*/ 87 h 2589"/>
              <a:gd name="T116" fmla="*/ 621 w 4164"/>
              <a:gd name="T117" fmla="*/ 15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64" h="2589">
                <a:moveTo>
                  <a:pt x="863" y="421"/>
                </a:moveTo>
                <a:lnTo>
                  <a:pt x="849" y="425"/>
                </a:lnTo>
                <a:lnTo>
                  <a:pt x="837" y="433"/>
                </a:lnTo>
                <a:lnTo>
                  <a:pt x="829" y="444"/>
                </a:lnTo>
                <a:lnTo>
                  <a:pt x="825" y="459"/>
                </a:lnTo>
                <a:lnTo>
                  <a:pt x="825" y="1810"/>
                </a:lnTo>
                <a:lnTo>
                  <a:pt x="829" y="1824"/>
                </a:lnTo>
                <a:lnTo>
                  <a:pt x="837" y="1835"/>
                </a:lnTo>
                <a:lnTo>
                  <a:pt x="849" y="1844"/>
                </a:lnTo>
                <a:lnTo>
                  <a:pt x="863" y="1847"/>
                </a:lnTo>
                <a:lnTo>
                  <a:pt x="3216" y="1847"/>
                </a:lnTo>
                <a:lnTo>
                  <a:pt x="3232" y="1844"/>
                </a:lnTo>
                <a:lnTo>
                  <a:pt x="3243" y="1835"/>
                </a:lnTo>
                <a:lnTo>
                  <a:pt x="3250" y="1824"/>
                </a:lnTo>
                <a:lnTo>
                  <a:pt x="3254" y="1810"/>
                </a:lnTo>
                <a:lnTo>
                  <a:pt x="3254" y="459"/>
                </a:lnTo>
                <a:lnTo>
                  <a:pt x="3250" y="444"/>
                </a:lnTo>
                <a:lnTo>
                  <a:pt x="3243" y="433"/>
                </a:lnTo>
                <a:lnTo>
                  <a:pt x="3232" y="425"/>
                </a:lnTo>
                <a:lnTo>
                  <a:pt x="3216" y="421"/>
                </a:lnTo>
                <a:lnTo>
                  <a:pt x="863" y="421"/>
                </a:lnTo>
                <a:close/>
                <a:moveTo>
                  <a:pt x="863" y="306"/>
                </a:moveTo>
                <a:lnTo>
                  <a:pt x="3216" y="306"/>
                </a:lnTo>
                <a:lnTo>
                  <a:pt x="3247" y="310"/>
                </a:lnTo>
                <a:lnTo>
                  <a:pt x="3276" y="319"/>
                </a:lnTo>
                <a:lnTo>
                  <a:pt x="3301" y="333"/>
                </a:lnTo>
                <a:lnTo>
                  <a:pt x="3324" y="352"/>
                </a:lnTo>
                <a:lnTo>
                  <a:pt x="3343" y="373"/>
                </a:lnTo>
                <a:lnTo>
                  <a:pt x="3356" y="400"/>
                </a:lnTo>
                <a:lnTo>
                  <a:pt x="3365" y="428"/>
                </a:lnTo>
                <a:lnTo>
                  <a:pt x="3368" y="459"/>
                </a:lnTo>
                <a:lnTo>
                  <a:pt x="3368" y="1810"/>
                </a:lnTo>
                <a:lnTo>
                  <a:pt x="3365" y="1840"/>
                </a:lnTo>
                <a:lnTo>
                  <a:pt x="3356" y="1868"/>
                </a:lnTo>
                <a:lnTo>
                  <a:pt x="3343" y="1895"/>
                </a:lnTo>
                <a:lnTo>
                  <a:pt x="3324" y="1917"/>
                </a:lnTo>
                <a:lnTo>
                  <a:pt x="3301" y="1935"/>
                </a:lnTo>
                <a:lnTo>
                  <a:pt x="3276" y="1949"/>
                </a:lnTo>
                <a:lnTo>
                  <a:pt x="3247" y="1958"/>
                </a:lnTo>
                <a:lnTo>
                  <a:pt x="3216" y="1962"/>
                </a:lnTo>
                <a:lnTo>
                  <a:pt x="863" y="1962"/>
                </a:lnTo>
                <a:lnTo>
                  <a:pt x="833" y="1958"/>
                </a:lnTo>
                <a:lnTo>
                  <a:pt x="804" y="1949"/>
                </a:lnTo>
                <a:lnTo>
                  <a:pt x="779" y="1935"/>
                </a:lnTo>
                <a:lnTo>
                  <a:pt x="756" y="1917"/>
                </a:lnTo>
                <a:lnTo>
                  <a:pt x="737" y="1895"/>
                </a:lnTo>
                <a:lnTo>
                  <a:pt x="723" y="1868"/>
                </a:lnTo>
                <a:lnTo>
                  <a:pt x="714" y="1840"/>
                </a:lnTo>
                <a:lnTo>
                  <a:pt x="712" y="1810"/>
                </a:lnTo>
                <a:lnTo>
                  <a:pt x="712" y="459"/>
                </a:lnTo>
                <a:lnTo>
                  <a:pt x="714" y="428"/>
                </a:lnTo>
                <a:lnTo>
                  <a:pt x="723" y="400"/>
                </a:lnTo>
                <a:lnTo>
                  <a:pt x="737" y="373"/>
                </a:lnTo>
                <a:lnTo>
                  <a:pt x="756" y="352"/>
                </a:lnTo>
                <a:lnTo>
                  <a:pt x="779" y="333"/>
                </a:lnTo>
                <a:lnTo>
                  <a:pt x="804" y="319"/>
                </a:lnTo>
                <a:lnTo>
                  <a:pt x="833" y="310"/>
                </a:lnTo>
                <a:lnTo>
                  <a:pt x="863" y="306"/>
                </a:lnTo>
                <a:close/>
                <a:moveTo>
                  <a:pt x="707" y="114"/>
                </a:moveTo>
                <a:lnTo>
                  <a:pt x="676" y="117"/>
                </a:lnTo>
                <a:lnTo>
                  <a:pt x="649" y="127"/>
                </a:lnTo>
                <a:lnTo>
                  <a:pt x="625" y="142"/>
                </a:lnTo>
                <a:lnTo>
                  <a:pt x="604" y="162"/>
                </a:lnTo>
                <a:lnTo>
                  <a:pt x="589" y="188"/>
                </a:lnTo>
                <a:lnTo>
                  <a:pt x="579" y="214"/>
                </a:lnTo>
                <a:lnTo>
                  <a:pt x="575" y="244"/>
                </a:lnTo>
                <a:lnTo>
                  <a:pt x="575" y="2085"/>
                </a:lnTo>
                <a:lnTo>
                  <a:pt x="579" y="2114"/>
                </a:lnTo>
                <a:lnTo>
                  <a:pt x="589" y="2142"/>
                </a:lnTo>
                <a:lnTo>
                  <a:pt x="604" y="2166"/>
                </a:lnTo>
                <a:lnTo>
                  <a:pt x="625" y="2188"/>
                </a:lnTo>
                <a:lnTo>
                  <a:pt x="649" y="2203"/>
                </a:lnTo>
                <a:lnTo>
                  <a:pt x="676" y="2213"/>
                </a:lnTo>
                <a:lnTo>
                  <a:pt x="707" y="2215"/>
                </a:lnTo>
                <a:lnTo>
                  <a:pt x="1605" y="2215"/>
                </a:lnTo>
                <a:lnTo>
                  <a:pt x="1623" y="2219"/>
                </a:lnTo>
                <a:lnTo>
                  <a:pt x="1639" y="2227"/>
                </a:lnTo>
                <a:lnTo>
                  <a:pt x="1650" y="2239"/>
                </a:lnTo>
                <a:lnTo>
                  <a:pt x="1659" y="2254"/>
                </a:lnTo>
                <a:lnTo>
                  <a:pt x="1662" y="2273"/>
                </a:lnTo>
                <a:lnTo>
                  <a:pt x="1662" y="2275"/>
                </a:lnTo>
                <a:lnTo>
                  <a:pt x="1661" y="2277"/>
                </a:lnTo>
                <a:lnTo>
                  <a:pt x="1662" y="2280"/>
                </a:lnTo>
                <a:lnTo>
                  <a:pt x="1662" y="2282"/>
                </a:lnTo>
                <a:lnTo>
                  <a:pt x="1659" y="2301"/>
                </a:lnTo>
                <a:lnTo>
                  <a:pt x="1652" y="2316"/>
                </a:lnTo>
                <a:lnTo>
                  <a:pt x="1639" y="2329"/>
                </a:lnTo>
                <a:lnTo>
                  <a:pt x="1623" y="2336"/>
                </a:lnTo>
                <a:lnTo>
                  <a:pt x="1605" y="2340"/>
                </a:lnTo>
                <a:lnTo>
                  <a:pt x="191" y="2340"/>
                </a:lnTo>
                <a:lnTo>
                  <a:pt x="317" y="2474"/>
                </a:lnTo>
                <a:lnTo>
                  <a:pt x="3840" y="2474"/>
                </a:lnTo>
                <a:lnTo>
                  <a:pt x="3971" y="2340"/>
                </a:lnTo>
                <a:lnTo>
                  <a:pt x="2558" y="2340"/>
                </a:lnTo>
                <a:lnTo>
                  <a:pt x="2539" y="2336"/>
                </a:lnTo>
                <a:lnTo>
                  <a:pt x="2522" y="2328"/>
                </a:lnTo>
                <a:lnTo>
                  <a:pt x="2511" y="2315"/>
                </a:lnTo>
                <a:lnTo>
                  <a:pt x="2503" y="2297"/>
                </a:lnTo>
                <a:lnTo>
                  <a:pt x="2498" y="2286"/>
                </a:lnTo>
                <a:lnTo>
                  <a:pt x="2497" y="2273"/>
                </a:lnTo>
                <a:lnTo>
                  <a:pt x="2500" y="2254"/>
                </a:lnTo>
                <a:lnTo>
                  <a:pt x="2508" y="2239"/>
                </a:lnTo>
                <a:lnTo>
                  <a:pt x="2520" y="2227"/>
                </a:lnTo>
                <a:lnTo>
                  <a:pt x="2536" y="2219"/>
                </a:lnTo>
                <a:lnTo>
                  <a:pt x="2554" y="2215"/>
                </a:lnTo>
                <a:lnTo>
                  <a:pt x="3384" y="2215"/>
                </a:lnTo>
                <a:lnTo>
                  <a:pt x="3414" y="2213"/>
                </a:lnTo>
                <a:lnTo>
                  <a:pt x="3442" y="2203"/>
                </a:lnTo>
                <a:lnTo>
                  <a:pt x="3466" y="2188"/>
                </a:lnTo>
                <a:lnTo>
                  <a:pt x="3486" y="2166"/>
                </a:lnTo>
                <a:lnTo>
                  <a:pt x="3502" y="2142"/>
                </a:lnTo>
                <a:lnTo>
                  <a:pt x="3512" y="2114"/>
                </a:lnTo>
                <a:lnTo>
                  <a:pt x="3515" y="2085"/>
                </a:lnTo>
                <a:lnTo>
                  <a:pt x="3515" y="244"/>
                </a:lnTo>
                <a:lnTo>
                  <a:pt x="3512" y="214"/>
                </a:lnTo>
                <a:lnTo>
                  <a:pt x="3502" y="188"/>
                </a:lnTo>
                <a:lnTo>
                  <a:pt x="3486" y="162"/>
                </a:lnTo>
                <a:lnTo>
                  <a:pt x="3466" y="142"/>
                </a:lnTo>
                <a:lnTo>
                  <a:pt x="3442" y="127"/>
                </a:lnTo>
                <a:lnTo>
                  <a:pt x="3414" y="117"/>
                </a:lnTo>
                <a:lnTo>
                  <a:pt x="3384" y="114"/>
                </a:lnTo>
                <a:lnTo>
                  <a:pt x="707" y="114"/>
                </a:lnTo>
                <a:close/>
                <a:moveTo>
                  <a:pt x="707" y="0"/>
                </a:moveTo>
                <a:lnTo>
                  <a:pt x="3384" y="0"/>
                </a:lnTo>
                <a:lnTo>
                  <a:pt x="3428" y="3"/>
                </a:lnTo>
                <a:lnTo>
                  <a:pt x="3470" y="15"/>
                </a:lnTo>
                <a:lnTo>
                  <a:pt x="3508" y="32"/>
                </a:lnTo>
                <a:lnTo>
                  <a:pt x="3542" y="58"/>
                </a:lnTo>
                <a:lnTo>
                  <a:pt x="3572" y="87"/>
                </a:lnTo>
                <a:lnTo>
                  <a:pt x="3596" y="121"/>
                </a:lnTo>
                <a:lnTo>
                  <a:pt x="3614" y="159"/>
                </a:lnTo>
                <a:lnTo>
                  <a:pt x="3625" y="200"/>
                </a:lnTo>
                <a:lnTo>
                  <a:pt x="3629" y="244"/>
                </a:lnTo>
                <a:lnTo>
                  <a:pt x="3629" y="2085"/>
                </a:lnTo>
                <a:lnTo>
                  <a:pt x="3626" y="2123"/>
                </a:lnTo>
                <a:lnTo>
                  <a:pt x="3618" y="2160"/>
                </a:lnTo>
                <a:lnTo>
                  <a:pt x="3604" y="2194"/>
                </a:lnTo>
                <a:lnTo>
                  <a:pt x="3585" y="2225"/>
                </a:lnTo>
                <a:lnTo>
                  <a:pt x="4107" y="2225"/>
                </a:lnTo>
                <a:lnTo>
                  <a:pt x="4124" y="2228"/>
                </a:lnTo>
                <a:lnTo>
                  <a:pt x="4139" y="2235"/>
                </a:lnTo>
                <a:lnTo>
                  <a:pt x="4150" y="2246"/>
                </a:lnTo>
                <a:lnTo>
                  <a:pt x="4159" y="2261"/>
                </a:lnTo>
                <a:lnTo>
                  <a:pt x="4164" y="2277"/>
                </a:lnTo>
                <a:lnTo>
                  <a:pt x="4163" y="2294"/>
                </a:lnTo>
                <a:lnTo>
                  <a:pt x="4158" y="2309"/>
                </a:lnTo>
                <a:lnTo>
                  <a:pt x="4148" y="2323"/>
                </a:lnTo>
                <a:lnTo>
                  <a:pt x="3905" y="2571"/>
                </a:lnTo>
                <a:lnTo>
                  <a:pt x="3893" y="2580"/>
                </a:lnTo>
                <a:lnTo>
                  <a:pt x="3879" y="2586"/>
                </a:lnTo>
                <a:lnTo>
                  <a:pt x="3865" y="2589"/>
                </a:lnTo>
                <a:lnTo>
                  <a:pt x="293" y="2589"/>
                </a:lnTo>
                <a:lnTo>
                  <a:pt x="278" y="2586"/>
                </a:lnTo>
                <a:lnTo>
                  <a:pt x="262" y="2580"/>
                </a:lnTo>
                <a:lnTo>
                  <a:pt x="251" y="2570"/>
                </a:lnTo>
                <a:lnTo>
                  <a:pt x="15" y="2323"/>
                </a:lnTo>
                <a:lnTo>
                  <a:pt x="6" y="2309"/>
                </a:lnTo>
                <a:lnTo>
                  <a:pt x="1" y="2292"/>
                </a:lnTo>
                <a:lnTo>
                  <a:pt x="0" y="2276"/>
                </a:lnTo>
                <a:lnTo>
                  <a:pt x="5" y="2259"/>
                </a:lnTo>
                <a:lnTo>
                  <a:pt x="14" y="2246"/>
                </a:lnTo>
                <a:lnTo>
                  <a:pt x="25" y="2234"/>
                </a:lnTo>
                <a:lnTo>
                  <a:pt x="40" y="2228"/>
                </a:lnTo>
                <a:lnTo>
                  <a:pt x="57" y="2225"/>
                </a:lnTo>
                <a:lnTo>
                  <a:pt x="506" y="2225"/>
                </a:lnTo>
                <a:lnTo>
                  <a:pt x="487" y="2194"/>
                </a:lnTo>
                <a:lnTo>
                  <a:pt x="473" y="2160"/>
                </a:lnTo>
                <a:lnTo>
                  <a:pt x="464" y="2123"/>
                </a:lnTo>
                <a:lnTo>
                  <a:pt x="462" y="2085"/>
                </a:lnTo>
                <a:lnTo>
                  <a:pt x="462" y="244"/>
                </a:lnTo>
                <a:lnTo>
                  <a:pt x="466" y="200"/>
                </a:lnTo>
                <a:lnTo>
                  <a:pt x="477" y="159"/>
                </a:lnTo>
                <a:lnTo>
                  <a:pt x="495" y="121"/>
                </a:lnTo>
                <a:lnTo>
                  <a:pt x="519" y="87"/>
                </a:lnTo>
                <a:lnTo>
                  <a:pt x="549" y="58"/>
                </a:lnTo>
                <a:lnTo>
                  <a:pt x="583" y="32"/>
                </a:lnTo>
                <a:lnTo>
                  <a:pt x="621" y="15"/>
                </a:lnTo>
                <a:lnTo>
                  <a:pt x="662" y="3"/>
                </a:lnTo>
                <a:lnTo>
                  <a:pt x="70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79137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0584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05A1-29A9-6FBA-533D-9E2A0DE7BAD1}"/>
              </a:ext>
            </a:extLst>
          </p:cNvPr>
          <p:cNvSpPr>
            <a:spLocks noGrp="1"/>
          </p:cNvSpPr>
          <p:nvPr>
            <p:ph type="title"/>
          </p:nvPr>
        </p:nvSpPr>
        <p:spPr/>
        <p:txBody>
          <a:bodyPr/>
          <a:lstStyle/>
          <a:p>
            <a:r>
              <a:rPr lang="en-GB" dirty="0"/>
              <a:t>Has this been useful?</a:t>
            </a:r>
          </a:p>
        </p:txBody>
      </p:sp>
      <p:sp>
        <p:nvSpPr>
          <p:cNvPr id="3" name="Content Placeholder 2">
            <a:extLst>
              <a:ext uri="{FF2B5EF4-FFF2-40B4-BE49-F238E27FC236}">
                <a16:creationId xmlns:a16="http://schemas.microsoft.com/office/drawing/2014/main" id="{719034CE-2B47-4962-0DD2-A585843569B7}"/>
              </a:ext>
            </a:extLst>
          </p:cNvPr>
          <p:cNvSpPr>
            <a:spLocks noGrp="1"/>
          </p:cNvSpPr>
          <p:nvPr>
            <p:ph idx="1"/>
          </p:nvPr>
        </p:nvSpPr>
        <p:spPr/>
        <p:txBody>
          <a:bodyPr/>
          <a:lstStyle/>
          <a:p>
            <a:r>
              <a:rPr lang="en-GB" dirty="0"/>
              <a:t>What functional data do you have?</a:t>
            </a:r>
          </a:p>
          <a:p>
            <a:r>
              <a:rPr lang="en-GB" dirty="0"/>
              <a:t>What are the problems with using your functional data?</a:t>
            </a:r>
          </a:p>
          <a:p>
            <a:r>
              <a:rPr lang="en-GB" dirty="0"/>
              <a:t>Can you describe problems that you might solve with functional data analysis?</a:t>
            </a:r>
          </a:p>
          <a:p>
            <a:r>
              <a:rPr lang="en-GB" dirty="0"/>
              <a:t>What would be the benefit for you and your colleagues?</a:t>
            </a:r>
          </a:p>
        </p:txBody>
      </p:sp>
    </p:spTree>
    <p:extLst>
      <p:ext uri="{BB962C8B-B14F-4D97-AF65-F5344CB8AC3E}">
        <p14:creationId xmlns:p14="http://schemas.microsoft.com/office/powerpoint/2010/main" val="391781374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E1D86E-80B1-C50F-FF12-5B5F732F1347}"/>
              </a:ext>
            </a:extLst>
          </p:cNvPr>
          <p:cNvPicPr>
            <a:picLocks noChangeAspect="1"/>
          </p:cNvPicPr>
          <p:nvPr/>
        </p:nvPicPr>
        <p:blipFill>
          <a:blip r:embed="rId3"/>
          <a:stretch>
            <a:fillRect/>
          </a:stretch>
        </p:blipFill>
        <p:spPr>
          <a:xfrm>
            <a:off x="315796" y="0"/>
            <a:ext cx="11560408" cy="6858000"/>
          </a:xfrm>
          <a:prstGeom prst="rect">
            <a:avLst/>
          </a:prstGeom>
        </p:spPr>
      </p:pic>
      <p:sp>
        <p:nvSpPr>
          <p:cNvPr id="3" name="TextBox 2">
            <a:extLst>
              <a:ext uri="{FF2B5EF4-FFF2-40B4-BE49-F238E27FC236}">
                <a16:creationId xmlns:a16="http://schemas.microsoft.com/office/drawing/2014/main" id="{6EA82BBB-8A36-7796-6863-E8FBF8C91C20}"/>
              </a:ext>
            </a:extLst>
          </p:cNvPr>
          <p:cNvSpPr txBox="1"/>
          <p:nvPr/>
        </p:nvSpPr>
        <p:spPr>
          <a:xfrm>
            <a:off x="8741093" y="251460"/>
            <a:ext cx="3135111" cy="369332"/>
          </a:xfrm>
          <a:prstGeom prst="rect">
            <a:avLst/>
          </a:prstGeom>
          <a:noFill/>
        </p:spPr>
        <p:txBody>
          <a:bodyPr wrap="square">
            <a:spAutoFit/>
          </a:bodyPr>
          <a:lstStyle/>
          <a:p>
            <a:r>
              <a:rPr lang="en-GB" b="1" dirty="0">
                <a:hlinkClick r:id="rId4"/>
              </a:rPr>
              <a:t>Link: DOE Club | JMP</a:t>
            </a:r>
            <a:endParaRPr lang="en-GB" b="1" dirty="0"/>
          </a:p>
        </p:txBody>
      </p:sp>
    </p:spTree>
    <p:extLst>
      <p:ext uri="{BB962C8B-B14F-4D97-AF65-F5344CB8AC3E}">
        <p14:creationId xmlns:p14="http://schemas.microsoft.com/office/powerpoint/2010/main" val="31854365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5DE06-56E2-4698-1219-0793A60395FD}"/>
              </a:ext>
            </a:extLst>
          </p:cNvPr>
          <p:cNvPicPr>
            <a:picLocks noChangeAspect="1"/>
          </p:cNvPicPr>
          <p:nvPr/>
        </p:nvPicPr>
        <p:blipFill>
          <a:blip r:embed="rId2"/>
          <a:stretch>
            <a:fillRect/>
          </a:stretch>
        </p:blipFill>
        <p:spPr>
          <a:xfrm>
            <a:off x="0" y="676780"/>
            <a:ext cx="12192000" cy="5504440"/>
          </a:xfrm>
          <a:prstGeom prst="rect">
            <a:avLst/>
          </a:prstGeom>
        </p:spPr>
      </p:pic>
      <p:sp>
        <p:nvSpPr>
          <p:cNvPr id="5" name="TextBox 4">
            <a:extLst>
              <a:ext uri="{FF2B5EF4-FFF2-40B4-BE49-F238E27FC236}">
                <a16:creationId xmlns:a16="http://schemas.microsoft.com/office/drawing/2014/main" id="{15A1BFF2-2A61-F032-1C76-DBE8D849D99A}"/>
              </a:ext>
            </a:extLst>
          </p:cNvPr>
          <p:cNvSpPr txBox="1"/>
          <p:nvPr/>
        </p:nvSpPr>
        <p:spPr>
          <a:xfrm>
            <a:off x="3047048" y="6181220"/>
            <a:ext cx="6097904" cy="369332"/>
          </a:xfrm>
          <a:prstGeom prst="rect">
            <a:avLst/>
          </a:prstGeom>
          <a:noFill/>
        </p:spPr>
        <p:txBody>
          <a:bodyPr wrap="square">
            <a:spAutoFit/>
          </a:bodyPr>
          <a:lstStyle/>
          <a:p>
            <a:r>
              <a:rPr lang="en-US" dirty="0">
                <a:hlinkClick r:id="rId3"/>
              </a:rPr>
              <a:t>Statistical Thinking (STIPS) - Free Online Statistics Course | JMP</a:t>
            </a:r>
            <a:endParaRPr lang="en-GB" dirty="0"/>
          </a:p>
        </p:txBody>
      </p:sp>
    </p:spTree>
    <p:extLst>
      <p:ext uri="{BB962C8B-B14F-4D97-AF65-F5344CB8AC3E}">
        <p14:creationId xmlns:p14="http://schemas.microsoft.com/office/powerpoint/2010/main" val="93437973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A56799-D66A-9676-542F-2FFCA0494C56}"/>
              </a:ext>
            </a:extLst>
          </p:cNvPr>
          <p:cNvSpPr txBox="1"/>
          <p:nvPr/>
        </p:nvSpPr>
        <p:spPr>
          <a:xfrm>
            <a:off x="5876254" y="4638794"/>
            <a:ext cx="5938163" cy="369332"/>
          </a:xfrm>
          <a:prstGeom prst="rect">
            <a:avLst/>
          </a:prstGeom>
          <a:noFill/>
        </p:spPr>
        <p:txBody>
          <a:bodyPr wrap="square">
            <a:spAutoFit/>
          </a:bodyPr>
          <a:lstStyle/>
          <a:p>
            <a:r>
              <a:rPr lang="en-GB" b="1" dirty="0">
                <a:hlinkClick r:id="rId2"/>
              </a:rPr>
              <a:t>#DOEbyPhilKay | LinkedIn</a:t>
            </a:r>
            <a:endParaRPr lang="en-GB" b="1" dirty="0"/>
          </a:p>
        </p:txBody>
      </p:sp>
      <p:pic>
        <p:nvPicPr>
          <p:cNvPr id="7" name="Picture 6">
            <a:extLst>
              <a:ext uri="{FF2B5EF4-FFF2-40B4-BE49-F238E27FC236}">
                <a16:creationId xmlns:a16="http://schemas.microsoft.com/office/drawing/2014/main" id="{37C1CC78-734F-7D8C-F5A6-0DF04AB3A314}"/>
              </a:ext>
            </a:extLst>
          </p:cNvPr>
          <p:cNvPicPr>
            <a:picLocks noChangeAspect="1"/>
          </p:cNvPicPr>
          <p:nvPr/>
        </p:nvPicPr>
        <p:blipFill>
          <a:blip r:embed="rId3"/>
          <a:stretch>
            <a:fillRect/>
          </a:stretch>
        </p:blipFill>
        <p:spPr>
          <a:xfrm>
            <a:off x="640080" y="0"/>
            <a:ext cx="5236175" cy="6858000"/>
          </a:xfrm>
          <a:prstGeom prst="rect">
            <a:avLst/>
          </a:prstGeom>
        </p:spPr>
      </p:pic>
      <p:pic>
        <p:nvPicPr>
          <p:cNvPr id="5" name="Picture 4">
            <a:extLst>
              <a:ext uri="{FF2B5EF4-FFF2-40B4-BE49-F238E27FC236}">
                <a16:creationId xmlns:a16="http://schemas.microsoft.com/office/drawing/2014/main" id="{FD39DB84-A15A-A0B3-F259-CA1D3C3CC53D}"/>
              </a:ext>
            </a:extLst>
          </p:cNvPr>
          <p:cNvPicPr>
            <a:picLocks noChangeAspect="1"/>
          </p:cNvPicPr>
          <p:nvPr/>
        </p:nvPicPr>
        <p:blipFill>
          <a:blip r:embed="rId4"/>
          <a:stretch>
            <a:fillRect/>
          </a:stretch>
        </p:blipFill>
        <p:spPr>
          <a:xfrm>
            <a:off x="5716511" y="2723726"/>
            <a:ext cx="6097905" cy="1410547"/>
          </a:xfrm>
          <a:prstGeom prst="rect">
            <a:avLst/>
          </a:prstGeom>
        </p:spPr>
      </p:pic>
    </p:spTree>
    <p:extLst>
      <p:ext uri="{BB962C8B-B14F-4D97-AF65-F5344CB8AC3E}">
        <p14:creationId xmlns:p14="http://schemas.microsoft.com/office/powerpoint/2010/main" val="3692563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28" name="Picture 27">
            <a:extLst>
              <a:ext uri="{FF2B5EF4-FFF2-40B4-BE49-F238E27FC236}">
                <a16:creationId xmlns:a16="http://schemas.microsoft.com/office/drawing/2014/main" id="{DFC0DD30-4D5B-4486-AB31-7917E72B2388}"/>
              </a:ext>
            </a:extLst>
          </p:cNvPr>
          <p:cNvPicPr>
            <a:picLocks noChangeAspect="1"/>
          </p:cNvPicPr>
          <p:nvPr/>
        </p:nvPicPr>
        <p:blipFill>
          <a:blip r:embed="rId3"/>
          <a:stretch>
            <a:fillRect/>
          </a:stretch>
        </p:blipFill>
        <p:spPr>
          <a:xfrm>
            <a:off x="6698501" y="3876078"/>
            <a:ext cx="4593276" cy="2735701"/>
          </a:xfrm>
          <a:prstGeom prst="rect">
            <a:avLst/>
          </a:prstGeom>
        </p:spPr>
      </p:pic>
      <p:pic>
        <p:nvPicPr>
          <p:cNvPr id="30" name="Picture 29">
            <a:extLst>
              <a:ext uri="{FF2B5EF4-FFF2-40B4-BE49-F238E27FC236}">
                <a16:creationId xmlns:a16="http://schemas.microsoft.com/office/drawing/2014/main" id="{9F3B9189-5E5C-4AF3-A570-2DF5521D832C}"/>
              </a:ext>
            </a:extLst>
          </p:cNvPr>
          <p:cNvPicPr>
            <a:picLocks noChangeAspect="1"/>
          </p:cNvPicPr>
          <p:nvPr/>
        </p:nvPicPr>
        <p:blipFill>
          <a:blip r:embed="rId4"/>
          <a:stretch>
            <a:fillRect/>
          </a:stretch>
        </p:blipFill>
        <p:spPr>
          <a:xfrm>
            <a:off x="771490" y="3876078"/>
            <a:ext cx="4593275" cy="2735700"/>
          </a:xfrm>
          <a:prstGeom prst="rect">
            <a:avLst/>
          </a:prstGeom>
        </p:spPr>
      </p:pic>
      <p:pic>
        <p:nvPicPr>
          <p:cNvPr id="32" name="Picture 31">
            <a:extLst>
              <a:ext uri="{FF2B5EF4-FFF2-40B4-BE49-F238E27FC236}">
                <a16:creationId xmlns:a16="http://schemas.microsoft.com/office/drawing/2014/main" id="{083CCAF0-C05E-4ADA-BBDB-32C8AF5DA049}"/>
              </a:ext>
            </a:extLst>
          </p:cNvPr>
          <p:cNvPicPr>
            <a:picLocks noChangeAspect="1"/>
          </p:cNvPicPr>
          <p:nvPr/>
        </p:nvPicPr>
        <p:blipFill>
          <a:blip r:embed="rId5"/>
          <a:stretch>
            <a:fillRect/>
          </a:stretch>
        </p:blipFill>
        <p:spPr>
          <a:xfrm>
            <a:off x="6698501" y="940909"/>
            <a:ext cx="4593275" cy="2735700"/>
          </a:xfrm>
          <a:prstGeom prst="rect">
            <a:avLst/>
          </a:prstGeom>
        </p:spPr>
      </p:pic>
      <p:pic>
        <p:nvPicPr>
          <p:cNvPr id="34" name="Picture 33">
            <a:extLst>
              <a:ext uri="{FF2B5EF4-FFF2-40B4-BE49-F238E27FC236}">
                <a16:creationId xmlns:a16="http://schemas.microsoft.com/office/drawing/2014/main" id="{4CF1DF09-6331-43A8-BE2C-18FFB5E5FBF8}"/>
              </a:ext>
            </a:extLst>
          </p:cNvPr>
          <p:cNvPicPr>
            <a:picLocks noChangeAspect="1"/>
          </p:cNvPicPr>
          <p:nvPr/>
        </p:nvPicPr>
        <p:blipFill>
          <a:blip r:embed="rId6"/>
          <a:stretch>
            <a:fillRect/>
          </a:stretch>
        </p:blipFill>
        <p:spPr>
          <a:xfrm>
            <a:off x="771491" y="940908"/>
            <a:ext cx="4593274" cy="2735700"/>
          </a:xfrm>
          <a:prstGeom prst="rect">
            <a:avLst/>
          </a:prstGeom>
        </p:spPr>
      </p:pic>
    </p:spTree>
    <p:extLst>
      <p:ext uri="{BB962C8B-B14F-4D97-AF65-F5344CB8AC3E}">
        <p14:creationId xmlns:p14="http://schemas.microsoft.com/office/powerpoint/2010/main" val="117726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3" name="Picture 2">
            <a:extLst>
              <a:ext uri="{FF2B5EF4-FFF2-40B4-BE49-F238E27FC236}">
                <a16:creationId xmlns:a16="http://schemas.microsoft.com/office/drawing/2014/main" id="{603F78FC-93FF-45EB-A143-FC1256593C15}"/>
              </a:ext>
            </a:extLst>
          </p:cNvPr>
          <p:cNvPicPr>
            <a:picLocks noChangeAspect="1"/>
          </p:cNvPicPr>
          <p:nvPr/>
        </p:nvPicPr>
        <p:blipFill>
          <a:blip r:embed="rId3"/>
          <a:stretch>
            <a:fillRect/>
          </a:stretch>
        </p:blipFill>
        <p:spPr>
          <a:xfrm>
            <a:off x="798276" y="1133785"/>
            <a:ext cx="4685714" cy="2466667"/>
          </a:xfrm>
          <a:prstGeom prst="rect">
            <a:avLst/>
          </a:prstGeom>
        </p:spPr>
      </p:pic>
      <p:pic>
        <p:nvPicPr>
          <p:cNvPr id="9" name="Picture 8">
            <a:extLst>
              <a:ext uri="{FF2B5EF4-FFF2-40B4-BE49-F238E27FC236}">
                <a16:creationId xmlns:a16="http://schemas.microsoft.com/office/drawing/2014/main" id="{70252237-766E-4BBB-8BA7-9E200C5EBBD3}"/>
              </a:ext>
            </a:extLst>
          </p:cNvPr>
          <p:cNvPicPr>
            <a:picLocks noChangeAspect="1"/>
          </p:cNvPicPr>
          <p:nvPr/>
        </p:nvPicPr>
        <p:blipFill>
          <a:blip r:embed="rId4"/>
          <a:stretch>
            <a:fillRect/>
          </a:stretch>
        </p:blipFill>
        <p:spPr>
          <a:xfrm>
            <a:off x="6017883" y="1100657"/>
            <a:ext cx="4685714" cy="2466667"/>
          </a:xfrm>
          <a:prstGeom prst="rect">
            <a:avLst/>
          </a:prstGeom>
        </p:spPr>
      </p:pic>
      <p:pic>
        <p:nvPicPr>
          <p:cNvPr id="14" name="Picture 13">
            <a:extLst>
              <a:ext uri="{FF2B5EF4-FFF2-40B4-BE49-F238E27FC236}">
                <a16:creationId xmlns:a16="http://schemas.microsoft.com/office/drawing/2014/main" id="{6876405D-8B58-4715-B80C-9D054D6A8ECB}"/>
              </a:ext>
            </a:extLst>
          </p:cNvPr>
          <p:cNvPicPr>
            <a:picLocks noChangeAspect="1"/>
          </p:cNvPicPr>
          <p:nvPr/>
        </p:nvPicPr>
        <p:blipFill>
          <a:blip r:embed="rId5"/>
          <a:stretch>
            <a:fillRect/>
          </a:stretch>
        </p:blipFill>
        <p:spPr>
          <a:xfrm>
            <a:off x="725271" y="3926542"/>
            <a:ext cx="4685714" cy="2466667"/>
          </a:xfrm>
          <a:prstGeom prst="rect">
            <a:avLst/>
          </a:prstGeom>
        </p:spPr>
      </p:pic>
      <p:pic>
        <p:nvPicPr>
          <p:cNvPr id="16" name="Picture 15">
            <a:extLst>
              <a:ext uri="{FF2B5EF4-FFF2-40B4-BE49-F238E27FC236}">
                <a16:creationId xmlns:a16="http://schemas.microsoft.com/office/drawing/2014/main" id="{DAA969E6-D2F7-4A3C-A203-33ECBE105D36}"/>
              </a:ext>
            </a:extLst>
          </p:cNvPr>
          <p:cNvPicPr>
            <a:picLocks noChangeAspect="1"/>
          </p:cNvPicPr>
          <p:nvPr/>
        </p:nvPicPr>
        <p:blipFill>
          <a:blip r:embed="rId6"/>
          <a:stretch>
            <a:fillRect/>
          </a:stretch>
        </p:blipFill>
        <p:spPr>
          <a:xfrm>
            <a:off x="5925705" y="3926541"/>
            <a:ext cx="4685714" cy="2466667"/>
          </a:xfrm>
          <a:prstGeom prst="rect">
            <a:avLst/>
          </a:prstGeom>
        </p:spPr>
      </p:pic>
    </p:spTree>
    <p:extLst>
      <p:ext uri="{BB962C8B-B14F-4D97-AF65-F5344CB8AC3E}">
        <p14:creationId xmlns:p14="http://schemas.microsoft.com/office/powerpoint/2010/main" val="4055406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382232" y="-7744"/>
            <a:ext cx="9285767" cy="4001095"/>
          </a:xfrm>
          <a:prstGeom prst="rect">
            <a:avLst/>
          </a:prstGeom>
          <a:noFill/>
        </p:spPr>
        <p:txBody>
          <a:bodyPr wrap="square" rtlCol="0">
            <a:spAutoFit/>
          </a:bodyPr>
          <a:lstStyle/>
          <a:p>
            <a:endParaRPr lang="en-US" dirty="0"/>
          </a:p>
          <a:p>
            <a:pPr lvl="1"/>
            <a:endParaRPr lang="en-US" sz="2800" dirty="0"/>
          </a:p>
          <a:p>
            <a:endParaRPr lang="en-US" sz="2800" dirty="0"/>
          </a:p>
          <a:p>
            <a:pPr algn="ctr"/>
            <a:r>
              <a:rPr lang="en-US" sz="4000" i="1" dirty="0"/>
              <a:t>Why</a:t>
            </a:r>
            <a:r>
              <a:rPr lang="en-US" sz="4000" dirty="0"/>
              <a:t> should I learn functional data analysis?</a:t>
            </a:r>
          </a:p>
          <a:p>
            <a:pPr lvl="1"/>
            <a:endParaRPr lang="en-US" sz="2800" dirty="0"/>
          </a:p>
          <a:p>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7C088484-B340-4ECD-8677-15515541AA40}"/>
              </a:ext>
            </a:extLst>
          </p:cNvPr>
          <p:cNvSpPr txBox="1"/>
          <p:nvPr/>
        </p:nvSpPr>
        <p:spPr>
          <a:xfrm>
            <a:off x="312057" y="1318022"/>
            <a:ext cx="11567886" cy="3816429"/>
          </a:xfrm>
          <a:prstGeom prst="rect">
            <a:avLst/>
          </a:prstGeom>
          <a:noFill/>
        </p:spPr>
        <p:txBody>
          <a:bodyPr wrap="square" rtlCol="0">
            <a:spAutoFit/>
          </a:bodyPr>
          <a:lstStyle/>
          <a:p>
            <a:endParaRPr lang="en-US" dirty="0"/>
          </a:p>
          <a:p>
            <a:pPr lvl="1"/>
            <a:endParaRPr lang="en-US" sz="2800" dirty="0"/>
          </a:p>
          <a:p>
            <a:endParaRPr lang="en-US" sz="2800" dirty="0"/>
          </a:p>
          <a:p>
            <a:pPr marL="285750" indent="-285750">
              <a:buFont typeface="Arial" panose="020B0604020202020204" pitchFamily="34" charset="0"/>
              <a:buChar char="•"/>
            </a:pPr>
            <a:r>
              <a:rPr lang="en-US" sz="2800" b="1" i="1" dirty="0"/>
              <a:t>Easy to interpret</a:t>
            </a:r>
            <a:r>
              <a:rPr lang="en-US" sz="2800" dirty="0"/>
              <a:t>, shapes of the curves/spectra are the primary object </a:t>
            </a:r>
          </a:p>
          <a:p>
            <a:endParaRPr lang="en-US" sz="2800" dirty="0"/>
          </a:p>
          <a:p>
            <a:pPr marL="285750" indent="-285750">
              <a:buFont typeface="Arial" panose="020B0604020202020204" pitchFamily="34" charset="0"/>
              <a:buChar char="•"/>
            </a:pPr>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357271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CF452-19A3-5DB4-5704-3AD5539AE557}"/>
              </a:ext>
            </a:extLst>
          </p:cNvPr>
          <p:cNvSpPr>
            <a:spLocks noGrp="1"/>
          </p:cNvSpPr>
          <p:nvPr>
            <p:ph type="title"/>
          </p:nvPr>
        </p:nvSpPr>
        <p:spPr/>
        <p:txBody>
          <a:bodyPr/>
          <a:lstStyle/>
          <a:p>
            <a:r>
              <a:rPr lang="en-GB" dirty="0"/>
              <a:t>Modelling Curve Data</a:t>
            </a:r>
          </a:p>
        </p:txBody>
      </p:sp>
      <p:sp>
        <p:nvSpPr>
          <p:cNvPr id="4" name="Content Placeholder 3">
            <a:extLst>
              <a:ext uri="{FF2B5EF4-FFF2-40B4-BE49-F238E27FC236}">
                <a16:creationId xmlns:a16="http://schemas.microsoft.com/office/drawing/2014/main" id="{3EC6D68F-485E-81DF-6A19-8BB9600F4AA0}"/>
              </a:ext>
            </a:extLst>
          </p:cNvPr>
          <p:cNvSpPr>
            <a:spLocks noGrp="1"/>
          </p:cNvSpPr>
          <p:nvPr>
            <p:ph idx="1"/>
          </p:nvPr>
        </p:nvSpPr>
        <p:spPr/>
        <p:txBody>
          <a:bodyPr>
            <a:normAutofit fontScale="70000" lnSpcReduction="20000"/>
          </a:bodyPr>
          <a:lstStyle/>
          <a:p>
            <a:pPr marL="0" indent="0">
              <a:buNone/>
            </a:pPr>
            <a:r>
              <a:rPr lang="en-US" dirty="0"/>
              <a:t>In product and process design there are many situations where you want to optimize something that is best thought of as a curve. There are many examples: stability/degradation curves, the many varieties of spectral data, shear/viscosity curves, and force/distance curves, to name a few. When this data is used as part of a designed experiment or a machine learning application, most software requires the practitioner to ‘extract features’ from the data prior to modelling. Using metrics like the mean, peak height, or a threshold crossing point leads to models that are more difficult to interpret and are less accurate than models that treat spectral/curve data as first-class citizens in their own right.</a:t>
            </a:r>
          </a:p>
          <a:p>
            <a:pPr marL="0" indent="0">
              <a:buNone/>
            </a:pPr>
            <a:endParaRPr lang="en-US" dirty="0"/>
          </a:p>
          <a:p>
            <a:pPr marL="0" indent="0">
              <a:buNone/>
            </a:pPr>
            <a:r>
              <a:rPr lang="en-US" dirty="0"/>
              <a:t>JMP Pro makes it easy to directly model your curve or spectral data in designed experiments and machine learning applications. This hands-on workshop with JMP Chief Data Scientist, Chris Gotwalt, will be a unique opportunity to learn about functional data analysis in JMP Pro. All participants will get free access to pre-install JMP Pro 17 and are invited to bring their Windows or Mac computers to try the latest capabilities, such was wavelet analysis, that make it easier than ever to analyze spectral data from NMR, mass spectroscopy, chromatography, and many other types of analysis common in the chemical, pharmaceutical, and biotech industries. Pre-knowledge in statistics, functional data or JMP are not required. </a:t>
            </a:r>
            <a:endParaRPr lang="en-GB" dirty="0"/>
          </a:p>
        </p:txBody>
      </p:sp>
    </p:spTree>
    <p:extLst>
      <p:ext uri="{BB962C8B-B14F-4D97-AF65-F5344CB8AC3E}">
        <p14:creationId xmlns:p14="http://schemas.microsoft.com/office/powerpoint/2010/main" val="108408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382232" y="-7744"/>
            <a:ext cx="9285767" cy="4001095"/>
          </a:xfrm>
          <a:prstGeom prst="rect">
            <a:avLst/>
          </a:prstGeom>
          <a:noFill/>
        </p:spPr>
        <p:txBody>
          <a:bodyPr wrap="square" rtlCol="0">
            <a:spAutoFit/>
          </a:bodyPr>
          <a:lstStyle/>
          <a:p>
            <a:endParaRPr lang="en-US" dirty="0"/>
          </a:p>
          <a:p>
            <a:pPr lvl="1"/>
            <a:endParaRPr lang="en-US" sz="2800" dirty="0"/>
          </a:p>
          <a:p>
            <a:endParaRPr lang="en-US" sz="2800" dirty="0"/>
          </a:p>
          <a:p>
            <a:pPr algn="ctr"/>
            <a:r>
              <a:rPr lang="en-US" sz="4000" i="1" dirty="0"/>
              <a:t>Why</a:t>
            </a:r>
            <a:r>
              <a:rPr lang="en-US" sz="4000" dirty="0"/>
              <a:t> should I learn functional data analysis?</a:t>
            </a:r>
          </a:p>
          <a:p>
            <a:pPr lvl="1"/>
            <a:endParaRPr lang="en-US" sz="2800" dirty="0"/>
          </a:p>
          <a:p>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0ADF0E4E-3745-43C3-95DF-9D26DBF79555}"/>
              </a:ext>
            </a:extLst>
          </p:cNvPr>
          <p:cNvSpPr txBox="1"/>
          <p:nvPr/>
        </p:nvSpPr>
        <p:spPr>
          <a:xfrm>
            <a:off x="312057" y="1318022"/>
            <a:ext cx="11567886" cy="5109091"/>
          </a:xfrm>
          <a:prstGeom prst="rect">
            <a:avLst/>
          </a:prstGeom>
          <a:noFill/>
        </p:spPr>
        <p:txBody>
          <a:bodyPr wrap="square" rtlCol="0">
            <a:spAutoFit/>
          </a:bodyPr>
          <a:lstStyle/>
          <a:p>
            <a:endParaRPr lang="en-US" dirty="0"/>
          </a:p>
          <a:p>
            <a:pPr lvl="1"/>
            <a:endParaRPr lang="en-US" sz="2800" dirty="0"/>
          </a:p>
          <a:p>
            <a:endParaRPr lang="en-US" sz="2800" dirty="0"/>
          </a:p>
          <a:p>
            <a:pPr marL="285750" indent="-285750">
              <a:buFont typeface="Arial" panose="020B0604020202020204" pitchFamily="34" charset="0"/>
              <a:buChar char="•"/>
            </a:pPr>
            <a:r>
              <a:rPr lang="en-US" sz="2800" b="1" i="1" dirty="0"/>
              <a:t>Easy to interpret</a:t>
            </a:r>
            <a:r>
              <a:rPr lang="en-US" sz="2800" dirty="0"/>
              <a:t>, shapes of the curves/spectra are the primary object </a:t>
            </a:r>
          </a:p>
          <a:p>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1" i="1" dirty="0"/>
              <a:t>More accurate results </a:t>
            </a:r>
            <a:r>
              <a:rPr lang="en-US" sz="2800" dirty="0"/>
              <a:t>using the data more efficiently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69953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382232" y="-7744"/>
            <a:ext cx="9285767" cy="4001095"/>
          </a:xfrm>
          <a:prstGeom prst="rect">
            <a:avLst/>
          </a:prstGeom>
          <a:noFill/>
        </p:spPr>
        <p:txBody>
          <a:bodyPr wrap="square" rtlCol="0">
            <a:spAutoFit/>
          </a:bodyPr>
          <a:lstStyle/>
          <a:p>
            <a:endParaRPr lang="en-US" dirty="0"/>
          </a:p>
          <a:p>
            <a:pPr lvl="1"/>
            <a:endParaRPr lang="en-US" sz="2800" dirty="0"/>
          </a:p>
          <a:p>
            <a:endParaRPr lang="en-US" sz="2800" dirty="0"/>
          </a:p>
          <a:p>
            <a:pPr algn="ctr"/>
            <a:r>
              <a:rPr lang="en-US" sz="4000" i="1" dirty="0"/>
              <a:t>Why</a:t>
            </a:r>
            <a:r>
              <a:rPr lang="en-US" sz="4000" dirty="0"/>
              <a:t> should I learn functional data analysis?</a:t>
            </a:r>
          </a:p>
          <a:p>
            <a:pPr lvl="1"/>
            <a:endParaRPr lang="en-US" sz="2800" dirty="0"/>
          </a:p>
          <a:p>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9" name="TextBox 8">
            <a:extLst>
              <a:ext uri="{FF2B5EF4-FFF2-40B4-BE49-F238E27FC236}">
                <a16:creationId xmlns:a16="http://schemas.microsoft.com/office/drawing/2014/main" id="{3E8799D1-2351-4440-B98F-B6DFBAE26539}"/>
              </a:ext>
            </a:extLst>
          </p:cNvPr>
          <p:cNvSpPr txBox="1"/>
          <p:nvPr/>
        </p:nvSpPr>
        <p:spPr>
          <a:xfrm>
            <a:off x="312057" y="1318022"/>
            <a:ext cx="11567886" cy="5539978"/>
          </a:xfrm>
          <a:prstGeom prst="rect">
            <a:avLst/>
          </a:prstGeom>
          <a:noFill/>
        </p:spPr>
        <p:txBody>
          <a:bodyPr wrap="square" rtlCol="0">
            <a:spAutoFit/>
          </a:bodyPr>
          <a:lstStyle/>
          <a:p>
            <a:endParaRPr lang="en-US" dirty="0"/>
          </a:p>
          <a:p>
            <a:pPr lvl="1"/>
            <a:endParaRPr lang="en-US" sz="2800" dirty="0"/>
          </a:p>
          <a:p>
            <a:endParaRPr lang="en-US" sz="2800" dirty="0"/>
          </a:p>
          <a:p>
            <a:pPr marL="285750" indent="-285750">
              <a:buFont typeface="Arial" panose="020B0604020202020204" pitchFamily="34" charset="0"/>
              <a:buChar char="•"/>
            </a:pPr>
            <a:r>
              <a:rPr lang="en-US" sz="2800" b="1" i="1" dirty="0"/>
              <a:t>Easy to interpret</a:t>
            </a:r>
            <a:r>
              <a:rPr lang="en-US" sz="2800" dirty="0"/>
              <a:t>, shapes of the curves/spectra are the primary object </a:t>
            </a:r>
          </a:p>
          <a:p>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1" i="1" dirty="0"/>
              <a:t>More accurate results </a:t>
            </a:r>
            <a:r>
              <a:rPr lang="en-US" sz="2800" dirty="0"/>
              <a:t>using the data more efficiently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1" i="1" dirty="0"/>
              <a:t>Easy and accessible </a:t>
            </a:r>
            <a:r>
              <a:rPr lang="en-US" sz="2800" dirty="0"/>
              <a:t>to a wide array of scientists and engineers</a:t>
            </a:r>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952157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275772" y="735579"/>
            <a:ext cx="11567886" cy="3539430"/>
          </a:xfrm>
          <a:prstGeom prst="rect">
            <a:avLst/>
          </a:prstGeom>
          <a:noFill/>
        </p:spPr>
        <p:txBody>
          <a:bodyPr wrap="square" rtlCol="0">
            <a:spAutoFit/>
          </a:bodyPr>
          <a:lstStyle/>
          <a:p>
            <a:pPr lvl="1"/>
            <a:endParaRPr lang="en-US" sz="2800" dirty="0"/>
          </a:p>
          <a:p>
            <a:pPr marL="457200" indent="-457200">
              <a:buFont typeface="Arial" panose="020B0604020202020204" pitchFamily="34" charset="0"/>
              <a:buChar char="•"/>
            </a:pPr>
            <a:r>
              <a:rPr lang="en-US" sz="2800" dirty="0"/>
              <a:t>How can I make something behave according to a particular profile?</a:t>
            </a:r>
          </a:p>
          <a:p>
            <a:pPr lvl="1"/>
            <a:endParaRPr lang="en-US" sz="2800" dirty="0"/>
          </a:p>
          <a:p>
            <a:pPr lvl="1"/>
            <a:endParaRPr lang="en-US" sz="2800" dirty="0"/>
          </a:p>
          <a:p>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750553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275772" y="735579"/>
            <a:ext cx="11567886" cy="4401205"/>
          </a:xfrm>
          <a:prstGeom prst="rect">
            <a:avLst/>
          </a:prstGeom>
          <a:noFill/>
        </p:spPr>
        <p:txBody>
          <a:bodyPr wrap="square" rtlCol="0">
            <a:spAutoFit/>
          </a:bodyPr>
          <a:lstStyle/>
          <a:p>
            <a:pPr lvl="1"/>
            <a:endParaRPr lang="en-US" sz="2800" dirty="0"/>
          </a:p>
          <a:p>
            <a:pPr marL="457200" indent="-457200">
              <a:buFont typeface="Arial" panose="020B0604020202020204" pitchFamily="34" charset="0"/>
              <a:buChar char="•"/>
            </a:pPr>
            <a:r>
              <a:rPr lang="en-US" sz="2800" dirty="0"/>
              <a:t>How can I make something behave according to a particular profile?</a:t>
            </a:r>
          </a:p>
          <a:p>
            <a:pPr lvl="1"/>
            <a:endParaRPr lang="en-US" sz="2800" dirty="0"/>
          </a:p>
          <a:p>
            <a:pPr lvl="1"/>
            <a:r>
              <a:rPr lang="en-US" sz="2800" b="1" dirty="0"/>
              <a:t>Functional DOE analysis</a:t>
            </a:r>
            <a:r>
              <a:rPr lang="en-US" sz="2800" dirty="0"/>
              <a:t>: (</a:t>
            </a:r>
            <a:r>
              <a:rPr lang="en-US" sz="2800" i="1" dirty="0" err="1"/>
              <a:t>FunDoE</a:t>
            </a:r>
            <a:r>
              <a:rPr lang="en-US" sz="2800" i="1" dirty="0"/>
              <a:t>)</a:t>
            </a:r>
            <a:r>
              <a:rPr lang="en-US" sz="2800" dirty="0"/>
              <a:t> DoE factors predict a response function</a:t>
            </a:r>
          </a:p>
          <a:p>
            <a:pPr lvl="1"/>
            <a:endParaRPr lang="en-US" sz="2800" dirty="0"/>
          </a:p>
          <a:p>
            <a:pPr lvl="1"/>
            <a:endParaRPr lang="en-US" sz="2800" dirty="0"/>
          </a:p>
          <a:p>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364351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275772" y="735579"/>
            <a:ext cx="11567886" cy="5262979"/>
          </a:xfrm>
          <a:prstGeom prst="rect">
            <a:avLst/>
          </a:prstGeom>
          <a:noFill/>
        </p:spPr>
        <p:txBody>
          <a:bodyPr wrap="square" rtlCol="0">
            <a:spAutoFit/>
          </a:bodyPr>
          <a:lstStyle/>
          <a:p>
            <a:pPr lvl="1"/>
            <a:endParaRPr lang="en-US" sz="2800" dirty="0"/>
          </a:p>
          <a:p>
            <a:pPr marL="457200" indent="-457200">
              <a:buFont typeface="Arial" panose="020B0604020202020204" pitchFamily="34" charset="0"/>
              <a:buChar char="•"/>
            </a:pPr>
            <a:r>
              <a:rPr lang="en-US" sz="2800" dirty="0"/>
              <a:t>How can I make something behave according to a particular profile?</a:t>
            </a:r>
          </a:p>
          <a:p>
            <a:pPr lvl="1"/>
            <a:endParaRPr lang="en-US" sz="2800" dirty="0"/>
          </a:p>
          <a:p>
            <a:pPr lvl="1"/>
            <a:r>
              <a:rPr lang="en-US" sz="2800" b="1" dirty="0"/>
              <a:t>Functional DOE analysis</a:t>
            </a:r>
            <a:r>
              <a:rPr lang="en-US" sz="2800" dirty="0"/>
              <a:t>: (</a:t>
            </a:r>
            <a:r>
              <a:rPr lang="en-US" sz="2800" i="1" dirty="0" err="1"/>
              <a:t>FunDoE</a:t>
            </a:r>
            <a:r>
              <a:rPr lang="en-US" sz="2800" i="1" dirty="0"/>
              <a:t>)</a:t>
            </a:r>
            <a:r>
              <a:rPr lang="en-US" sz="2800" dirty="0"/>
              <a:t> DoE factors predict a response function</a:t>
            </a:r>
          </a:p>
          <a:p>
            <a:pPr lvl="1"/>
            <a:endParaRPr lang="en-US" sz="2800" dirty="0"/>
          </a:p>
          <a:p>
            <a:pPr lvl="1"/>
            <a:endParaRPr lang="en-US" sz="2800" dirty="0"/>
          </a:p>
          <a:p>
            <a:pPr lvl="1"/>
            <a:endParaRPr lang="en-US" sz="2800" dirty="0"/>
          </a:p>
          <a:p>
            <a:pPr marL="285750" indent="-285750">
              <a:buFont typeface="Arial" panose="020B0604020202020204" pitchFamily="34" charset="0"/>
              <a:buChar char="•"/>
            </a:pPr>
            <a:r>
              <a:rPr lang="en-US" sz="2800" dirty="0"/>
              <a:t>How can I predict something using functional data?</a:t>
            </a:r>
          </a:p>
          <a:p>
            <a:pPr marL="285750" indent="-285750">
              <a:buFont typeface="Arial" panose="020B0604020202020204" pitchFamily="34" charset="0"/>
              <a:buChar char="•"/>
            </a:pPr>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24549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275772" y="735579"/>
            <a:ext cx="11567886" cy="5693866"/>
          </a:xfrm>
          <a:prstGeom prst="rect">
            <a:avLst/>
          </a:prstGeom>
          <a:noFill/>
        </p:spPr>
        <p:txBody>
          <a:bodyPr wrap="square" rtlCol="0">
            <a:spAutoFit/>
          </a:bodyPr>
          <a:lstStyle/>
          <a:p>
            <a:pPr lvl="1"/>
            <a:endParaRPr lang="en-US" sz="2800" dirty="0"/>
          </a:p>
          <a:p>
            <a:pPr marL="457200" indent="-457200">
              <a:buFont typeface="Arial" panose="020B0604020202020204" pitchFamily="34" charset="0"/>
              <a:buChar char="•"/>
            </a:pPr>
            <a:r>
              <a:rPr lang="en-US" sz="2800" dirty="0"/>
              <a:t>How can I make something behave according to a particular profile?</a:t>
            </a:r>
          </a:p>
          <a:p>
            <a:pPr lvl="1"/>
            <a:endParaRPr lang="en-US" sz="2800" dirty="0"/>
          </a:p>
          <a:p>
            <a:pPr lvl="1"/>
            <a:r>
              <a:rPr lang="en-US" sz="2800" b="1" dirty="0"/>
              <a:t>Functional DOE analysis</a:t>
            </a:r>
            <a:r>
              <a:rPr lang="en-US" sz="2800" dirty="0"/>
              <a:t>: (</a:t>
            </a:r>
            <a:r>
              <a:rPr lang="en-US" sz="2800" i="1" dirty="0" err="1"/>
              <a:t>FunDoE</a:t>
            </a:r>
            <a:r>
              <a:rPr lang="en-US" sz="2800" i="1" dirty="0"/>
              <a:t>)</a:t>
            </a:r>
            <a:r>
              <a:rPr lang="en-US" sz="2800" dirty="0"/>
              <a:t> DoE factors predict a response function</a:t>
            </a:r>
          </a:p>
          <a:p>
            <a:pPr lvl="1"/>
            <a:endParaRPr lang="en-US" sz="2800" dirty="0"/>
          </a:p>
          <a:p>
            <a:pPr lvl="1"/>
            <a:endParaRPr lang="en-US" sz="2800" dirty="0"/>
          </a:p>
          <a:p>
            <a:pPr lvl="1"/>
            <a:endParaRPr lang="en-US" sz="2800" dirty="0"/>
          </a:p>
          <a:p>
            <a:pPr marL="285750" indent="-285750">
              <a:buFont typeface="Arial" panose="020B0604020202020204" pitchFamily="34" charset="0"/>
              <a:buChar char="•"/>
            </a:pPr>
            <a:r>
              <a:rPr lang="en-US" sz="2800" dirty="0"/>
              <a:t>How can I predict something using functional data?</a:t>
            </a:r>
          </a:p>
          <a:p>
            <a:pPr marL="285750" indent="-285750">
              <a:buFont typeface="Arial" panose="020B0604020202020204" pitchFamily="34" charset="0"/>
              <a:buChar char="•"/>
            </a:pPr>
            <a:endParaRPr lang="en-US" sz="2800" dirty="0"/>
          </a:p>
          <a:p>
            <a:r>
              <a:rPr lang="en-US" sz="2800" dirty="0"/>
              <a:t>	</a:t>
            </a:r>
            <a:r>
              <a:rPr lang="en-US" sz="2800" b="1" dirty="0"/>
              <a:t>Functional machine learning</a:t>
            </a:r>
            <a:r>
              <a:rPr lang="en-US" sz="2800" dirty="0"/>
              <a:t>: (</a:t>
            </a:r>
            <a:r>
              <a:rPr lang="en-US" sz="2800" dirty="0" err="1"/>
              <a:t>FunML</a:t>
            </a:r>
            <a:r>
              <a:rPr lang="en-US" sz="2800" dirty="0"/>
              <a:t>) Functions as model inputs</a:t>
            </a:r>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57818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E7EE-4809-220D-DE40-65BA9EEF099D}"/>
              </a:ext>
            </a:extLst>
          </p:cNvPr>
          <p:cNvSpPr>
            <a:spLocks noGrp="1"/>
          </p:cNvSpPr>
          <p:nvPr>
            <p:ph type="title"/>
          </p:nvPr>
        </p:nvSpPr>
        <p:spPr/>
        <p:txBody>
          <a:bodyPr/>
          <a:lstStyle/>
          <a:p>
            <a:r>
              <a:rPr lang="en-GB" dirty="0"/>
              <a:t>How does functional data analysis work?</a:t>
            </a:r>
          </a:p>
        </p:txBody>
      </p:sp>
      <p:sp>
        <p:nvSpPr>
          <p:cNvPr id="3" name="Text Placeholder 2">
            <a:extLst>
              <a:ext uri="{FF2B5EF4-FFF2-40B4-BE49-F238E27FC236}">
                <a16:creationId xmlns:a16="http://schemas.microsoft.com/office/drawing/2014/main" id="{ED98F702-3E3C-3272-5951-275C64F59CB9}"/>
              </a:ext>
            </a:extLst>
          </p:cNvPr>
          <p:cNvSpPr>
            <a:spLocks noGrp="1"/>
          </p:cNvSpPr>
          <p:nvPr>
            <p:ph type="body" idx="1"/>
          </p:nvPr>
        </p:nvSpPr>
        <p:spPr/>
        <p:txBody>
          <a:bodyPr/>
          <a:lstStyle/>
          <a:p>
            <a:r>
              <a:rPr lang="en-GB" dirty="0"/>
              <a:t>What are functional principal components?</a:t>
            </a:r>
          </a:p>
        </p:txBody>
      </p:sp>
    </p:spTree>
    <p:extLst>
      <p:ext uri="{BB962C8B-B14F-4D97-AF65-F5344CB8AC3E}">
        <p14:creationId xmlns:p14="http://schemas.microsoft.com/office/powerpoint/2010/main" val="913353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26450" y="735579"/>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13" name="Picture 12">
            <a:extLst>
              <a:ext uri="{FF2B5EF4-FFF2-40B4-BE49-F238E27FC236}">
                <a16:creationId xmlns:a16="http://schemas.microsoft.com/office/drawing/2014/main" id="{736C3CA2-3FD4-493B-83EC-8ABE32377656}"/>
              </a:ext>
            </a:extLst>
          </p:cNvPr>
          <p:cNvPicPr>
            <a:picLocks noChangeAspect="1"/>
          </p:cNvPicPr>
          <p:nvPr/>
        </p:nvPicPr>
        <p:blipFill>
          <a:blip r:embed="rId3"/>
          <a:stretch>
            <a:fillRect/>
          </a:stretch>
        </p:blipFill>
        <p:spPr>
          <a:xfrm>
            <a:off x="1231754" y="992459"/>
            <a:ext cx="9521458" cy="5291383"/>
          </a:xfrm>
          <a:prstGeom prst="rect">
            <a:avLst/>
          </a:prstGeom>
        </p:spPr>
      </p:pic>
    </p:spTree>
    <p:extLst>
      <p:ext uri="{BB962C8B-B14F-4D97-AF65-F5344CB8AC3E}">
        <p14:creationId xmlns:p14="http://schemas.microsoft.com/office/powerpoint/2010/main" val="3573773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26450" y="735579"/>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055A1A18-C62D-4010-96A9-586033DE8244}"/>
              </a:ext>
            </a:extLst>
          </p:cNvPr>
          <p:cNvPicPr>
            <a:picLocks noChangeAspect="1"/>
          </p:cNvPicPr>
          <p:nvPr/>
        </p:nvPicPr>
        <p:blipFill>
          <a:blip r:embed="rId3"/>
          <a:stretch>
            <a:fillRect/>
          </a:stretch>
        </p:blipFill>
        <p:spPr>
          <a:xfrm>
            <a:off x="2742263" y="735579"/>
            <a:ext cx="6787753" cy="5718347"/>
          </a:xfrm>
          <a:prstGeom prst="rect">
            <a:avLst/>
          </a:prstGeom>
        </p:spPr>
      </p:pic>
    </p:spTree>
    <p:extLst>
      <p:ext uri="{BB962C8B-B14F-4D97-AF65-F5344CB8AC3E}">
        <p14:creationId xmlns:p14="http://schemas.microsoft.com/office/powerpoint/2010/main" val="588280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26450" y="735579"/>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055A1A18-C62D-4010-96A9-586033DE8244}"/>
              </a:ext>
            </a:extLst>
          </p:cNvPr>
          <p:cNvPicPr>
            <a:picLocks noChangeAspect="1"/>
          </p:cNvPicPr>
          <p:nvPr/>
        </p:nvPicPr>
        <p:blipFill>
          <a:blip r:embed="rId3"/>
          <a:stretch>
            <a:fillRect/>
          </a:stretch>
        </p:blipFill>
        <p:spPr>
          <a:xfrm>
            <a:off x="2742263" y="735579"/>
            <a:ext cx="6787753" cy="5718347"/>
          </a:xfrm>
          <a:prstGeom prst="rect">
            <a:avLst/>
          </a:prstGeom>
        </p:spPr>
      </p:pic>
      <p:pic>
        <p:nvPicPr>
          <p:cNvPr id="10" name="Picture 9">
            <a:extLst>
              <a:ext uri="{FF2B5EF4-FFF2-40B4-BE49-F238E27FC236}">
                <a16:creationId xmlns:a16="http://schemas.microsoft.com/office/drawing/2014/main" id="{0E6C3561-0728-482B-8DC1-2D7C10348F1C}"/>
              </a:ext>
            </a:extLst>
          </p:cNvPr>
          <p:cNvPicPr>
            <a:picLocks noChangeAspect="1"/>
          </p:cNvPicPr>
          <p:nvPr/>
        </p:nvPicPr>
        <p:blipFill>
          <a:blip r:embed="rId4"/>
          <a:stretch>
            <a:fillRect/>
          </a:stretch>
        </p:blipFill>
        <p:spPr>
          <a:xfrm>
            <a:off x="2742263" y="735579"/>
            <a:ext cx="6787753" cy="5718347"/>
          </a:xfrm>
          <a:prstGeom prst="rect">
            <a:avLst/>
          </a:prstGeom>
        </p:spPr>
      </p:pic>
    </p:spTree>
    <p:extLst>
      <p:ext uri="{BB962C8B-B14F-4D97-AF65-F5344CB8AC3E}">
        <p14:creationId xmlns:p14="http://schemas.microsoft.com/office/powerpoint/2010/main" val="2949850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478970" y="1127464"/>
            <a:ext cx="11103429" cy="4247317"/>
          </a:xfrm>
          <a:prstGeom prst="rect">
            <a:avLst/>
          </a:prstGeom>
          <a:noFill/>
        </p:spPr>
        <p:txBody>
          <a:bodyPr wrap="square" rtlCol="0">
            <a:spAutoFit/>
          </a:bodyPr>
          <a:lstStyle/>
          <a:p>
            <a:endParaRPr lang="en-US" dirty="0"/>
          </a:p>
          <a:p>
            <a:r>
              <a:rPr lang="en-US" sz="2800" dirty="0"/>
              <a:t>A lot of data is inherently </a:t>
            </a:r>
            <a:r>
              <a:rPr lang="en-US" sz="2800" i="1" dirty="0"/>
              <a:t>functional</a:t>
            </a:r>
            <a:r>
              <a:rPr lang="en-US" sz="2800" dirty="0"/>
              <a:t> in form:</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Time series data</a:t>
            </a:r>
          </a:p>
          <a:p>
            <a:pPr marL="742950" lvl="1" indent="-285750">
              <a:buFont typeface="Arial" panose="020B0604020202020204" pitchFamily="34" charset="0"/>
              <a:buChar char="•"/>
            </a:pPr>
            <a:r>
              <a:rPr lang="en-US" sz="2800" dirty="0"/>
              <a:t>Sensor streams from manufacturing processes</a:t>
            </a:r>
          </a:p>
          <a:p>
            <a:pPr marL="742950" lvl="1" indent="-285750">
              <a:buFont typeface="Arial" panose="020B0604020202020204" pitchFamily="34" charset="0"/>
              <a:buChar char="•"/>
            </a:pPr>
            <a:r>
              <a:rPr lang="en-US" sz="2800" dirty="0"/>
              <a:t>Spectra</a:t>
            </a:r>
          </a:p>
          <a:p>
            <a:pPr marL="742950" lvl="1" indent="-285750">
              <a:buFont typeface="Arial" panose="020B0604020202020204" pitchFamily="34" charset="0"/>
              <a:buChar char="•"/>
            </a:pPr>
            <a:r>
              <a:rPr lang="en-US" sz="2800" dirty="0"/>
              <a:t>Measurements taken over a range of temperatures</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r>
              <a:rPr lang="en-US" sz="2800" dirty="0"/>
              <a:t>JMP Pro makes it easy to solve many kinds of problems with functional data</a:t>
            </a:r>
          </a:p>
        </p:txBody>
      </p:sp>
    </p:spTree>
    <p:extLst>
      <p:ext uri="{BB962C8B-B14F-4D97-AF65-F5344CB8AC3E}">
        <p14:creationId xmlns:p14="http://schemas.microsoft.com/office/powerpoint/2010/main" val="3888330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26450" y="735579"/>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4" name="Picture 3">
            <a:extLst>
              <a:ext uri="{FF2B5EF4-FFF2-40B4-BE49-F238E27FC236}">
                <a16:creationId xmlns:a16="http://schemas.microsoft.com/office/drawing/2014/main" id="{32229E34-F891-4238-B881-4C7CA83FC581}"/>
              </a:ext>
            </a:extLst>
          </p:cNvPr>
          <p:cNvPicPr>
            <a:picLocks noChangeAspect="1"/>
          </p:cNvPicPr>
          <p:nvPr/>
        </p:nvPicPr>
        <p:blipFill>
          <a:blip r:embed="rId3"/>
          <a:stretch>
            <a:fillRect/>
          </a:stretch>
        </p:blipFill>
        <p:spPr>
          <a:xfrm>
            <a:off x="2379612" y="3367921"/>
            <a:ext cx="8288388" cy="2421763"/>
          </a:xfrm>
          <a:prstGeom prst="rect">
            <a:avLst/>
          </a:prstGeom>
        </p:spPr>
      </p:pic>
      <p:pic>
        <p:nvPicPr>
          <p:cNvPr id="11" name="Picture 10">
            <a:extLst>
              <a:ext uri="{FF2B5EF4-FFF2-40B4-BE49-F238E27FC236}">
                <a16:creationId xmlns:a16="http://schemas.microsoft.com/office/drawing/2014/main" id="{6BDAF362-5BE0-410C-AD17-04A459A15AF1}"/>
              </a:ext>
            </a:extLst>
          </p:cNvPr>
          <p:cNvPicPr>
            <a:picLocks noChangeAspect="1"/>
          </p:cNvPicPr>
          <p:nvPr/>
        </p:nvPicPr>
        <p:blipFill>
          <a:blip r:embed="rId4"/>
          <a:stretch>
            <a:fillRect/>
          </a:stretch>
        </p:blipFill>
        <p:spPr>
          <a:xfrm>
            <a:off x="3020904" y="1179160"/>
            <a:ext cx="6150191" cy="1649300"/>
          </a:xfrm>
          <a:prstGeom prst="rect">
            <a:avLst/>
          </a:prstGeom>
        </p:spPr>
      </p:pic>
      <p:grpSp>
        <p:nvGrpSpPr>
          <p:cNvPr id="17" name="Group 16">
            <a:extLst>
              <a:ext uri="{FF2B5EF4-FFF2-40B4-BE49-F238E27FC236}">
                <a16:creationId xmlns:a16="http://schemas.microsoft.com/office/drawing/2014/main" id="{E1989653-B0AD-4599-9C94-062C2DC31AB8}"/>
              </a:ext>
            </a:extLst>
          </p:cNvPr>
          <p:cNvGrpSpPr/>
          <p:nvPr/>
        </p:nvGrpSpPr>
        <p:grpSpPr>
          <a:xfrm>
            <a:off x="2409101" y="3704600"/>
            <a:ext cx="8258899" cy="2129248"/>
            <a:chOff x="2409101" y="3704600"/>
            <a:chExt cx="8258899" cy="2129248"/>
          </a:xfrm>
        </p:grpSpPr>
        <p:pic>
          <p:nvPicPr>
            <p:cNvPr id="14" name="Picture 13">
              <a:extLst>
                <a:ext uri="{FF2B5EF4-FFF2-40B4-BE49-F238E27FC236}">
                  <a16:creationId xmlns:a16="http://schemas.microsoft.com/office/drawing/2014/main" id="{F82EC00A-D391-49BE-A9EF-93979C82CCA7}"/>
                </a:ext>
              </a:extLst>
            </p:cNvPr>
            <p:cNvPicPr>
              <a:picLocks noChangeAspect="1"/>
            </p:cNvPicPr>
            <p:nvPr/>
          </p:nvPicPr>
          <p:blipFill>
            <a:blip r:embed="rId5"/>
            <a:stretch>
              <a:fillRect/>
            </a:stretch>
          </p:blipFill>
          <p:spPr>
            <a:xfrm>
              <a:off x="2409101" y="3704600"/>
              <a:ext cx="8258899" cy="2129248"/>
            </a:xfrm>
            <a:prstGeom prst="rect">
              <a:avLst/>
            </a:prstGeom>
          </p:spPr>
        </p:pic>
        <p:pic>
          <p:nvPicPr>
            <p:cNvPr id="16" name="Picture 15">
              <a:extLst>
                <a:ext uri="{FF2B5EF4-FFF2-40B4-BE49-F238E27FC236}">
                  <a16:creationId xmlns:a16="http://schemas.microsoft.com/office/drawing/2014/main" id="{D99E158E-16FC-4A4A-A853-CAA323BD0802}"/>
                </a:ext>
              </a:extLst>
            </p:cNvPr>
            <p:cNvPicPr>
              <a:picLocks noChangeAspect="1"/>
            </p:cNvPicPr>
            <p:nvPr/>
          </p:nvPicPr>
          <p:blipFill>
            <a:blip r:embed="rId6"/>
            <a:stretch>
              <a:fillRect/>
            </a:stretch>
          </p:blipFill>
          <p:spPr>
            <a:xfrm>
              <a:off x="4760287" y="4190948"/>
              <a:ext cx="200000" cy="942857"/>
            </a:xfrm>
            <a:prstGeom prst="rect">
              <a:avLst/>
            </a:prstGeom>
          </p:spPr>
        </p:pic>
      </p:grpSp>
    </p:spTree>
    <p:extLst>
      <p:ext uri="{BB962C8B-B14F-4D97-AF65-F5344CB8AC3E}">
        <p14:creationId xmlns:p14="http://schemas.microsoft.com/office/powerpoint/2010/main" val="4256265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26450" y="735579"/>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4" name="Picture 3">
            <a:extLst>
              <a:ext uri="{FF2B5EF4-FFF2-40B4-BE49-F238E27FC236}">
                <a16:creationId xmlns:a16="http://schemas.microsoft.com/office/drawing/2014/main" id="{32229E34-F891-4238-B881-4C7CA83FC581}"/>
              </a:ext>
            </a:extLst>
          </p:cNvPr>
          <p:cNvPicPr>
            <a:picLocks noChangeAspect="1"/>
          </p:cNvPicPr>
          <p:nvPr/>
        </p:nvPicPr>
        <p:blipFill>
          <a:blip r:embed="rId3"/>
          <a:stretch>
            <a:fillRect/>
          </a:stretch>
        </p:blipFill>
        <p:spPr>
          <a:xfrm>
            <a:off x="2379612" y="3367921"/>
            <a:ext cx="8288388" cy="2421763"/>
          </a:xfrm>
          <a:prstGeom prst="rect">
            <a:avLst/>
          </a:prstGeom>
        </p:spPr>
      </p:pic>
      <p:pic>
        <p:nvPicPr>
          <p:cNvPr id="11" name="Picture 10">
            <a:extLst>
              <a:ext uri="{FF2B5EF4-FFF2-40B4-BE49-F238E27FC236}">
                <a16:creationId xmlns:a16="http://schemas.microsoft.com/office/drawing/2014/main" id="{6BDAF362-5BE0-410C-AD17-04A459A15AF1}"/>
              </a:ext>
            </a:extLst>
          </p:cNvPr>
          <p:cNvPicPr>
            <a:picLocks noChangeAspect="1"/>
          </p:cNvPicPr>
          <p:nvPr/>
        </p:nvPicPr>
        <p:blipFill>
          <a:blip r:embed="rId4"/>
          <a:stretch>
            <a:fillRect/>
          </a:stretch>
        </p:blipFill>
        <p:spPr>
          <a:xfrm>
            <a:off x="3020904" y="1179160"/>
            <a:ext cx="6150191" cy="1649300"/>
          </a:xfrm>
          <a:prstGeom prst="rect">
            <a:avLst/>
          </a:prstGeom>
        </p:spPr>
      </p:pic>
      <p:grpSp>
        <p:nvGrpSpPr>
          <p:cNvPr id="17" name="Group 16">
            <a:extLst>
              <a:ext uri="{FF2B5EF4-FFF2-40B4-BE49-F238E27FC236}">
                <a16:creationId xmlns:a16="http://schemas.microsoft.com/office/drawing/2014/main" id="{E1989653-B0AD-4599-9C94-062C2DC31AB8}"/>
              </a:ext>
            </a:extLst>
          </p:cNvPr>
          <p:cNvGrpSpPr/>
          <p:nvPr/>
        </p:nvGrpSpPr>
        <p:grpSpPr>
          <a:xfrm>
            <a:off x="2409101" y="3704600"/>
            <a:ext cx="8258899" cy="2129248"/>
            <a:chOff x="2409101" y="3704600"/>
            <a:chExt cx="8258899" cy="2129248"/>
          </a:xfrm>
        </p:grpSpPr>
        <p:pic>
          <p:nvPicPr>
            <p:cNvPr id="14" name="Picture 13">
              <a:extLst>
                <a:ext uri="{FF2B5EF4-FFF2-40B4-BE49-F238E27FC236}">
                  <a16:creationId xmlns:a16="http://schemas.microsoft.com/office/drawing/2014/main" id="{F82EC00A-D391-49BE-A9EF-93979C82CCA7}"/>
                </a:ext>
              </a:extLst>
            </p:cNvPr>
            <p:cNvPicPr>
              <a:picLocks noChangeAspect="1"/>
            </p:cNvPicPr>
            <p:nvPr/>
          </p:nvPicPr>
          <p:blipFill>
            <a:blip r:embed="rId5"/>
            <a:stretch>
              <a:fillRect/>
            </a:stretch>
          </p:blipFill>
          <p:spPr>
            <a:xfrm>
              <a:off x="2409101" y="3704600"/>
              <a:ext cx="8258899" cy="2129248"/>
            </a:xfrm>
            <a:prstGeom prst="rect">
              <a:avLst/>
            </a:prstGeom>
          </p:spPr>
        </p:pic>
        <p:pic>
          <p:nvPicPr>
            <p:cNvPr id="16" name="Picture 15">
              <a:extLst>
                <a:ext uri="{FF2B5EF4-FFF2-40B4-BE49-F238E27FC236}">
                  <a16:creationId xmlns:a16="http://schemas.microsoft.com/office/drawing/2014/main" id="{D99E158E-16FC-4A4A-A853-CAA323BD0802}"/>
                </a:ext>
              </a:extLst>
            </p:cNvPr>
            <p:cNvPicPr>
              <a:picLocks noChangeAspect="1"/>
            </p:cNvPicPr>
            <p:nvPr/>
          </p:nvPicPr>
          <p:blipFill>
            <a:blip r:embed="rId6"/>
            <a:stretch>
              <a:fillRect/>
            </a:stretch>
          </p:blipFill>
          <p:spPr>
            <a:xfrm>
              <a:off x="4760287" y="4190948"/>
              <a:ext cx="200000" cy="942857"/>
            </a:xfrm>
            <a:prstGeom prst="rect">
              <a:avLst/>
            </a:prstGeom>
          </p:spPr>
        </p:pic>
      </p:grpSp>
      <p:sp>
        <p:nvSpPr>
          <p:cNvPr id="12" name="object 3">
            <a:extLst>
              <a:ext uri="{FF2B5EF4-FFF2-40B4-BE49-F238E27FC236}">
                <a16:creationId xmlns:a16="http://schemas.microsoft.com/office/drawing/2014/main" id="{C534998C-CBE2-4162-ACB8-0AA2F2A89C23}"/>
              </a:ext>
            </a:extLst>
          </p:cNvPr>
          <p:cNvSpPr txBox="1"/>
          <p:nvPr/>
        </p:nvSpPr>
        <p:spPr>
          <a:xfrm>
            <a:off x="5583029" y="5915037"/>
            <a:ext cx="1106222" cy="615553"/>
          </a:xfrm>
          <a:prstGeom prst="rect">
            <a:avLst/>
          </a:prstGeom>
        </p:spPr>
        <p:txBody>
          <a:bodyPr vert="horz" wrap="square" lIns="0" tIns="0" rIns="0" bIns="0" rtlCol="0">
            <a:spAutoFit/>
          </a:bodyPr>
          <a:lstStyle/>
          <a:p>
            <a:pPr marL="12700" algn="ctr"/>
            <a:r>
              <a:rPr lang="en-US" sz="2000" spc="-5" dirty="0">
                <a:solidFill>
                  <a:srgbClr val="2C3034"/>
                </a:solidFill>
                <a:latin typeface="Arial"/>
                <a:cs typeface="Arial"/>
              </a:rPr>
              <a:t>Peak Height</a:t>
            </a:r>
            <a:endParaRPr sz="2000" dirty="0">
              <a:latin typeface="Arial"/>
              <a:cs typeface="Arial"/>
            </a:endParaRPr>
          </a:p>
        </p:txBody>
      </p:sp>
      <p:sp>
        <p:nvSpPr>
          <p:cNvPr id="13" name="object 3">
            <a:extLst>
              <a:ext uri="{FF2B5EF4-FFF2-40B4-BE49-F238E27FC236}">
                <a16:creationId xmlns:a16="http://schemas.microsoft.com/office/drawing/2014/main" id="{FC19F452-13B8-4FFC-BF07-64F3ED7BE396}"/>
              </a:ext>
            </a:extLst>
          </p:cNvPr>
          <p:cNvSpPr txBox="1"/>
          <p:nvPr/>
        </p:nvSpPr>
        <p:spPr>
          <a:xfrm>
            <a:off x="7221329" y="5915037"/>
            <a:ext cx="1106222" cy="615553"/>
          </a:xfrm>
          <a:prstGeom prst="rect">
            <a:avLst/>
          </a:prstGeom>
        </p:spPr>
        <p:txBody>
          <a:bodyPr vert="horz" wrap="square" lIns="0" tIns="0" rIns="0" bIns="0" rtlCol="0">
            <a:spAutoFit/>
          </a:bodyPr>
          <a:lstStyle/>
          <a:p>
            <a:pPr marL="12700" algn="ctr"/>
            <a:r>
              <a:rPr lang="en-US" sz="2000" spc="-5" dirty="0">
                <a:solidFill>
                  <a:srgbClr val="2C3034"/>
                </a:solidFill>
                <a:latin typeface="Arial"/>
                <a:cs typeface="Arial"/>
              </a:rPr>
              <a:t>Peak Shift</a:t>
            </a:r>
            <a:endParaRPr sz="2000" dirty="0">
              <a:latin typeface="Arial"/>
              <a:cs typeface="Arial"/>
            </a:endParaRPr>
          </a:p>
        </p:txBody>
      </p:sp>
      <p:sp>
        <p:nvSpPr>
          <p:cNvPr id="15" name="object 3">
            <a:extLst>
              <a:ext uri="{FF2B5EF4-FFF2-40B4-BE49-F238E27FC236}">
                <a16:creationId xmlns:a16="http://schemas.microsoft.com/office/drawing/2014/main" id="{11150846-61FB-4874-BCBB-52A3E99094E8}"/>
              </a:ext>
            </a:extLst>
          </p:cNvPr>
          <p:cNvSpPr txBox="1"/>
          <p:nvPr/>
        </p:nvSpPr>
        <p:spPr>
          <a:xfrm>
            <a:off x="8916838" y="5897895"/>
            <a:ext cx="1106222" cy="615553"/>
          </a:xfrm>
          <a:prstGeom prst="rect">
            <a:avLst/>
          </a:prstGeom>
        </p:spPr>
        <p:txBody>
          <a:bodyPr vert="horz" wrap="square" lIns="0" tIns="0" rIns="0" bIns="0" rtlCol="0">
            <a:spAutoFit/>
          </a:bodyPr>
          <a:lstStyle/>
          <a:p>
            <a:pPr marL="12700" algn="ctr"/>
            <a:r>
              <a:rPr lang="en-US" sz="2000" spc="-5" dirty="0">
                <a:solidFill>
                  <a:srgbClr val="2C3034"/>
                </a:solidFill>
                <a:latin typeface="Arial"/>
                <a:cs typeface="Arial"/>
              </a:rPr>
              <a:t>Peak Width</a:t>
            </a:r>
            <a:endParaRPr sz="2000" dirty="0">
              <a:latin typeface="Arial"/>
              <a:cs typeface="Arial"/>
            </a:endParaRPr>
          </a:p>
        </p:txBody>
      </p:sp>
    </p:spTree>
    <p:extLst>
      <p:ext uri="{BB962C8B-B14F-4D97-AF65-F5344CB8AC3E}">
        <p14:creationId xmlns:p14="http://schemas.microsoft.com/office/powerpoint/2010/main" val="271360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2235525" y="773661"/>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27" name="Picture 26">
            <a:extLst>
              <a:ext uri="{FF2B5EF4-FFF2-40B4-BE49-F238E27FC236}">
                <a16:creationId xmlns:a16="http://schemas.microsoft.com/office/drawing/2014/main" id="{CE07CA14-55DC-4579-93FF-2AC623870081}"/>
              </a:ext>
            </a:extLst>
          </p:cNvPr>
          <p:cNvPicPr>
            <a:picLocks noChangeAspect="1"/>
          </p:cNvPicPr>
          <p:nvPr/>
        </p:nvPicPr>
        <p:blipFill>
          <a:blip r:embed="rId3"/>
          <a:stretch>
            <a:fillRect/>
          </a:stretch>
        </p:blipFill>
        <p:spPr>
          <a:xfrm>
            <a:off x="10211671" y="2687925"/>
            <a:ext cx="1773850" cy="2034557"/>
          </a:xfrm>
          <a:prstGeom prst="rect">
            <a:avLst/>
          </a:prstGeom>
        </p:spPr>
      </p:pic>
      <p:pic>
        <p:nvPicPr>
          <p:cNvPr id="12" name="Picture 11">
            <a:extLst>
              <a:ext uri="{FF2B5EF4-FFF2-40B4-BE49-F238E27FC236}">
                <a16:creationId xmlns:a16="http://schemas.microsoft.com/office/drawing/2014/main" id="{DE5A87D8-AADD-422F-8A64-D8C7E847B92D}"/>
              </a:ext>
            </a:extLst>
          </p:cNvPr>
          <p:cNvPicPr>
            <a:picLocks noChangeAspect="1"/>
          </p:cNvPicPr>
          <p:nvPr/>
        </p:nvPicPr>
        <p:blipFill>
          <a:blip r:embed="rId4"/>
          <a:stretch>
            <a:fillRect/>
          </a:stretch>
        </p:blipFill>
        <p:spPr>
          <a:xfrm>
            <a:off x="367406" y="2618644"/>
            <a:ext cx="2162411" cy="2148736"/>
          </a:xfrm>
          <a:prstGeom prst="rect">
            <a:avLst/>
          </a:prstGeom>
        </p:spPr>
      </p:pic>
      <p:pic>
        <p:nvPicPr>
          <p:cNvPr id="16" name="Picture 15">
            <a:extLst>
              <a:ext uri="{FF2B5EF4-FFF2-40B4-BE49-F238E27FC236}">
                <a16:creationId xmlns:a16="http://schemas.microsoft.com/office/drawing/2014/main" id="{9AFB1D34-78CF-4295-887F-979023C235E7}"/>
              </a:ext>
            </a:extLst>
          </p:cNvPr>
          <p:cNvPicPr>
            <a:picLocks noChangeAspect="1"/>
          </p:cNvPicPr>
          <p:nvPr/>
        </p:nvPicPr>
        <p:blipFill>
          <a:blip r:embed="rId5"/>
          <a:stretch>
            <a:fillRect/>
          </a:stretch>
        </p:blipFill>
        <p:spPr>
          <a:xfrm>
            <a:off x="3935469" y="2603407"/>
            <a:ext cx="1691463" cy="217921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C5C63C5-D646-4041-A384-6B34366614B2}"/>
                  </a:ext>
                </a:extLst>
              </p:cNvPr>
              <p:cNvSpPr txBox="1"/>
              <p:nvPr/>
            </p:nvSpPr>
            <p:spPr>
              <a:xfrm rot="10800000" flipH="1" flipV="1">
                <a:off x="2235526" y="3172637"/>
                <a:ext cx="188619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𝑊</m:t>
                          </m:r>
                        </m:e>
                        <m:sub>
                          <m:r>
                            <a:rPr lang="en-US" sz="3600" b="0" i="1" smtClean="0">
                              <a:latin typeface="Cambria Math" panose="02040503050406030204" pitchFamily="18" charset="0"/>
                              <a:ea typeface="Cambria Math" panose="02040503050406030204" pitchFamily="18" charset="0"/>
                            </a:rPr>
                            <m:t>1</m:t>
                          </m:r>
                        </m:sub>
                      </m:sSub>
                      <m:r>
                        <a:rPr lang="en-US" sz="3600" b="0" i="1" smtClean="0">
                          <a:latin typeface="Cambria Math" panose="02040503050406030204" pitchFamily="18" charset="0"/>
                          <a:ea typeface="Cambria Math" panose="02040503050406030204" pitchFamily="18" charset="0"/>
                        </a:rPr>
                        <m:t>∙</m:t>
                      </m:r>
                    </m:oMath>
                  </m:oMathPara>
                </a14:m>
                <a:endParaRPr lang="en-US" sz="3600" i="1" dirty="0"/>
              </a:p>
            </p:txBody>
          </p:sp>
        </mc:Choice>
        <mc:Fallback xmlns="">
          <p:sp>
            <p:nvSpPr>
              <p:cNvPr id="15" name="TextBox 14">
                <a:extLst>
                  <a:ext uri="{FF2B5EF4-FFF2-40B4-BE49-F238E27FC236}">
                    <a16:creationId xmlns:a16="http://schemas.microsoft.com/office/drawing/2014/main" id="{AC5C63C5-D646-4041-A384-6B34366614B2}"/>
                  </a:ext>
                </a:extLst>
              </p:cNvPr>
              <p:cNvSpPr txBox="1">
                <a:spLocks noRot="1" noChangeAspect="1" noMove="1" noResize="1" noEditPoints="1" noAdjustHandles="1" noChangeArrowheads="1" noChangeShapeType="1" noTextEdit="1"/>
              </p:cNvSpPr>
              <p:nvPr/>
            </p:nvSpPr>
            <p:spPr>
              <a:xfrm rot="10800000" flipH="1" flipV="1">
                <a:off x="2235526" y="3172637"/>
                <a:ext cx="1886190" cy="553998"/>
              </a:xfrm>
              <a:prstGeom prst="rect">
                <a:avLst/>
              </a:prstGeom>
              <a:blipFill>
                <a:blip r:embed="rId7"/>
                <a:stretch>
                  <a:fillRect/>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8C5FE05C-929D-439B-869E-C0831814454F}"/>
              </a:ext>
            </a:extLst>
          </p:cNvPr>
          <p:cNvPicPr>
            <a:picLocks noChangeAspect="1"/>
          </p:cNvPicPr>
          <p:nvPr/>
        </p:nvPicPr>
        <p:blipFill>
          <a:blip r:embed="rId8"/>
          <a:stretch>
            <a:fillRect/>
          </a:stretch>
        </p:blipFill>
        <p:spPr>
          <a:xfrm>
            <a:off x="7009932" y="2667390"/>
            <a:ext cx="1799282" cy="2103415"/>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04B7243-5AB1-4888-A6B9-689676E95497}"/>
                  </a:ext>
                </a:extLst>
              </p:cNvPr>
              <p:cNvSpPr txBox="1"/>
              <p:nvPr/>
            </p:nvSpPr>
            <p:spPr>
              <a:xfrm rot="10800000" flipH="1" flipV="1">
                <a:off x="5294450" y="3172638"/>
                <a:ext cx="188619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𝑊</m:t>
                          </m:r>
                        </m:e>
                        <m:sub>
                          <m:r>
                            <a:rPr lang="en-US" sz="3600" b="0" i="1" smtClean="0">
                              <a:latin typeface="Cambria Math" panose="02040503050406030204" pitchFamily="18" charset="0"/>
                              <a:ea typeface="Cambria Math" panose="02040503050406030204" pitchFamily="18" charset="0"/>
                            </a:rPr>
                            <m:t>2</m:t>
                          </m:r>
                        </m:sub>
                      </m:sSub>
                      <m:r>
                        <a:rPr lang="en-US" sz="3600" b="0" i="1" smtClean="0">
                          <a:latin typeface="Cambria Math" panose="02040503050406030204" pitchFamily="18" charset="0"/>
                          <a:ea typeface="Cambria Math" panose="02040503050406030204" pitchFamily="18" charset="0"/>
                        </a:rPr>
                        <m:t>∙</m:t>
                      </m:r>
                    </m:oMath>
                  </m:oMathPara>
                </a14:m>
                <a:endParaRPr lang="en-US" sz="3600" i="1" dirty="0"/>
              </a:p>
            </p:txBody>
          </p:sp>
        </mc:Choice>
        <mc:Fallback xmlns="">
          <p:sp>
            <p:nvSpPr>
              <p:cNvPr id="14" name="TextBox 13">
                <a:extLst>
                  <a:ext uri="{FF2B5EF4-FFF2-40B4-BE49-F238E27FC236}">
                    <a16:creationId xmlns:a16="http://schemas.microsoft.com/office/drawing/2014/main" id="{804B7243-5AB1-4888-A6B9-689676E95497}"/>
                  </a:ext>
                </a:extLst>
              </p:cNvPr>
              <p:cNvSpPr txBox="1">
                <a:spLocks noRot="1" noChangeAspect="1" noMove="1" noResize="1" noEditPoints="1" noAdjustHandles="1" noChangeArrowheads="1" noChangeShapeType="1" noTextEdit="1"/>
              </p:cNvSpPr>
              <p:nvPr/>
            </p:nvSpPr>
            <p:spPr>
              <a:xfrm rot="10800000" flipH="1" flipV="1">
                <a:off x="5294450" y="3172638"/>
                <a:ext cx="1886190"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8A10AB5-8998-49A3-BBFA-C303F16AD533}"/>
                  </a:ext>
                </a:extLst>
              </p:cNvPr>
              <p:cNvSpPr txBox="1"/>
              <p:nvPr/>
            </p:nvSpPr>
            <p:spPr>
              <a:xfrm rot="10800000" flipH="1" flipV="1">
                <a:off x="8531967" y="3172638"/>
                <a:ext cx="188619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ea typeface="Cambria Math" panose="02040503050406030204" pitchFamily="18" charset="0"/>
                        </a:rPr>
                        <m:t>+</m:t>
                      </m:r>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𝑊</m:t>
                          </m:r>
                        </m:e>
                        <m:sub>
                          <m:r>
                            <a:rPr lang="en-US" sz="3600" b="0" i="1" smtClean="0">
                              <a:latin typeface="Cambria Math" panose="02040503050406030204" pitchFamily="18" charset="0"/>
                              <a:ea typeface="Cambria Math" panose="02040503050406030204" pitchFamily="18" charset="0"/>
                            </a:rPr>
                            <m:t>3</m:t>
                          </m:r>
                        </m:sub>
                      </m:sSub>
                      <m:r>
                        <a:rPr lang="en-US" sz="3600" b="0" i="1" smtClean="0">
                          <a:latin typeface="Cambria Math" panose="02040503050406030204" pitchFamily="18" charset="0"/>
                          <a:ea typeface="Cambria Math" panose="02040503050406030204" pitchFamily="18" charset="0"/>
                        </a:rPr>
                        <m:t>∙</m:t>
                      </m:r>
                    </m:oMath>
                  </m:oMathPara>
                </a14:m>
                <a:endParaRPr lang="en-US" sz="3600" i="1" dirty="0"/>
              </a:p>
            </p:txBody>
          </p:sp>
        </mc:Choice>
        <mc:Fallback xmlns="">
          <p:sp>
            <p:nvSpPr>
              <p:cNvPr id="17" name="TextBox 16">
                <a:extLst>
                  <a:ext uri="{FF2B5EF4-FFF2-40B4-BE49-F238E27FC236}">
                    <a16:creationId xmlns:a16="http://schemas.microsoft.com/office/drawing/2014/main" id="{18A10AB5-8998-49A3-BBFA-C303F16AD533}"/>
                  </a:ext>
                </a:extLst>
              </p:cNvPr>
              <p:cNvSpPr txBox="1">
                <a:spLocks noRot="1" noChangeAspect="1" noMove="1" noResize="1" noEditPoints="1" noAdjustHandles="1" noChangeArrowheads="1" noChangeShapeType="1" noTextEdit="1"/>
              </p:cNvSpPr>
              <p:nvPr/>
            </p:nvSpPr>
            <p:spPr>
              <a:xfrm rot="10800000" flipH="1" flipV="1">
                <a:off x="8531967" y="3172638"/>
                <a:ext cx="1886190" cy="55399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50AAF23-905C-4AA6-9401-DC1E1D5DA979}"/>
                  </a:ext>
                </a:extLst>
              </p:cNvPr>
              <p:cNvSpPr txBox="1"/>
              <p:nvPr/>
            </p:nvSpPr>
            <p:spPr>
              <a:xfrm rot="10800000" flipH="1" flipV="1">
                <a:off x="2564658" y="4867216"/>
                <a:ext cx="7761114" cy="1661993"/>
              </a:xfrm>
              <a:prstGeom prst="rect">
                <a:avLst/>
              </a:prstGeom>
              <a:noFill/>
            </p:spPr>
            <p:txBody>
              <a:bodyPr wrap="square" lIns="0" tIns="0" rIns="0" bIns="0" rtlCol="0">
                <a:spAutoFit/>
              </a:bodyPr>
              <a:lstStyle/>
              <a:p>
                <a:pPr algn="ctr"/>
                <a:r>
                  <a:rPr lang="en-US" sz="3600" b="0" dirty="0">
                    <a:ea typeface="Cambria Math" panose="02040503050406030204" pitchFamily="18" charset="0"/>
                  </a:rPr>
                  <a:t>The</a:t>
                </a:r>
                <a14:m>
                  <m:oMath xmlns:m="http://schemas.openxmlformats.org/officeDocument/2006/math">
                    <m:r>
                      <a:rPr lang="en-US" sz="3600" b="0" i="0" smtClean="0">
                        <a:latin typeface="Cambria Math" panose="02040503050406030204" pitchFamily="18" charset="0"/>
                        <a:ea typeface="Cambria Math" panose="02040503050406030204" pitchFamily="18" charset="0"/>
                      </a:rPr>
                      <m:t> </m:t>
                    </m:r>
                    <m:r>
                      <a:rPr lang="en-US" sz="3600" i="1">
                        <a:latin typeface="Cambria Math" panose="02040503050406030204" pitchFamily="18" charset="0"/>
                        <a:ea typeface="Cambria Math" panose="02040503050406030204" pitchFamily="18" charset="0"/>
                      </a:rPr>
                      <m:t> </m:t>
                    </m:r>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𝑊</m:t>
                        </m:r>
                      </m:e>
                      <m:sub>
                        <m:r>
                          <a:rPr lang="en-US" sz="3600" b="0" i="1" smtClean="0">
                            <a:latin typeface="Cambria Math" panose="02040503050406030204" pitchFamily="18" charset="0"/>
                            <a:ea typeface="Cambria Math" panose="02040503050406030204" pitchFamily="18" charset="0"/>
                          </a:rPr>
                          <m:t>𝑖</m:t>
                        </m:r>
                      </m:sub>
                    </m:sSub>
                  </m:oMath>
                </a14:m>
                <a:r>
                  <a:rPr lang="en-US" sz="3600" dirty="0"/>
                  <a:t> are the weights or FPC Scores and specific to an individual curve or spectra</a:t>
                </a:r>
              </a:p>
            </p:txBody>
          </p:sp>
        </mc:Choice>
        <mc:Fallback xmlns="">
          <p:sp>
            <p:nvSpPr>
              <p:cNvPr id="19" name="TextBox 18">
                <a:extLst>
                  <a:ext uri="{FF2B5EF4-FFF2-40B4-BE49-F238E27FC236}">
                    <a16:creationId xmlns:a16="http://schemas.microsoft.com/office/drawing/2014/main" id="{750AAF23-905C-4AA6-9401-DC1E1D5DA979}"/>
                  </a:ext>
                </a:extLst>
              </p:cNvPr>
              <p:cNvSpPr txBox="1">
                <a:spLocks noRot="1" noChangeAspect="1" noMove="1" noResize="1" noEditPoints="1" noAdjustHandles="1" noChangeArrowheads="1" noChangeShapeType="1" noTextEdit="1"/>
              </p:cNvSpPr>
              <p:nvPr/>
            </p:nvSpPr>
            <p:spPr>
              <a:xfrm rot="10800000" flipH="1" flipV="1">
                <a:off x="2564658" y="4867216"/>
                <a:ext cx="7761114" cy="1661993"/>
              </a:xfrm>
              <a:prstGeom prst="rect">
                <a:avLst/>
              </a:prstGeom>
              <a:blipFill>
                <a:blip r:embed="rId11"/>
                <a:stretch>
                  <a:fillRect t="-8425" b="-15751"/>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CED4B3B2-266B-4F0D-82B6-C4599CAE36E9}"/>
              </a:ext>
            </a:extLst>
          </p:cNvPr>
          <p:cNvSpPr txBox="1"/>
          <p:nvPr/>
        </p:nvSpPr>
        <p:spPr>
          <a:xfrm rot="10800000" flipH="1" flipV="1">
            <a:off x="1562708" y="1364156"/>
            <a:ext cx="9765014" cy="553998"/>
          </a:xfrm>
          <a:prstGeom prst="rect">
            <a:avLst/>
          </a:prstGeom>
          <a:noFill/>
        </p:spPr>
        <p:txBody>
          <a:bodyPr wrap="square" lIns="0" tIns="0" rIns="0" bIns="0" rtlCol="0">
            <a:spAutoFit/>
          </a:bodyPr>
          <a:lstStyle/>
          <a:p>
            <a:r>
              <a:rPr lang="en-US" sz="3600" dirty="0">
                <a:ea typeface="Cambria Math" panose="02040503050406030204" pitchFamily="18" charset="0"/>
              </a:rPr>
              <a:t>F</a:t>
            </a:r>
            <a:r>
              <a:rPr lang="en-US" sz="3600" b="0" dirty="0">
                <a:ea typeface="Cambria Math" panose="02040503050406030204" pitchFamily="18" charset="0"/>
              </a:rPr>
              <a:t>unctional principal components decomposition</a:t>
            </a:r>
            <a:endParaRPr lang="en-US" sz="3600" dirty="0"/>
          </a:p>
        </p:txBody>
      </p:sp>
    </p:spTree>
    <p:extLst>
      <p:ext uri="{BB962C8B-B14F-4D97-AF65-F5344CB8AC3E}">
        <p14:creationId xmlns:p14="http://schemas.microsoft.com/office/powerpoint/2010/main" val="1347755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86309" y="741439"/>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descr="Chart, line chart&#10;&#10;Description automatically generated">
            <a:extLst>
              <a:ext uri="{FF2B5EF4-FFF2-40B4-BE49-F238E27FC236}">
                <a16:creationId xmlns:a16="http://schemas.microsoft.com/office/drawing/2014/main" id="{9E00A56E-F57C-401F-999F-FE2AF5BB9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30" y="3410263"/>
            <a:ext cx="11178613" cy="3138703"/>
          </a:xfrm>
          <a:prstGeom prst="rect">
            <a:avLst/>
          </a:prstGeom>
        </p:spPr>
      </p:pic>
      <p:pic>
        <p:nvPicPr>
          <p:cNvPr id="11" name="Picture 10">
            <a:extLst>
              <a:ext uri="{FF2B5EF4-FFF2-40B4-BE49-F238E27FC236}">
                <a16:creationId xmlns:a16="http://schemas.microsoft.com/office/drawing/2014/main" id="{09BED07F-75AF-4B21-8E10-6EC1AB8347C8}"/>
              </a:ext>
            </a:extLst>
          </p:cNvPr>
          <p:cNvPicPr>
            <a:picLocks noChangeAspect="1"/>
          </p:cNvPicPr>
          <p:nvPr/>
        </p:nvPicPr>
        <p:blipFill>
          <a:blip r:embed="rId4"/>
          <a:stretch>
            <a:fillRect/>
          </a:stretch>
        </p:blipFill>
        <p:spPr>
          <a:xfrm>
            <a:off x="1447360" y="845525"/>
            <a:ext cx="2590068" cy="2573688"/>
          </a:xfrm>
          <a:prstGeom prst="rect">
            <a:avLst/>
          </a:prstGeom>
        </p:spPr>
      </p:pic>
      <p:sp>
        <p:nvSpPr>
          <p:cNvPr id="12" name="object 3">
            <a:extLst>
              <a:ext uri="{FF2B5EF4-FFF2-40B4-BE49-F238E27FC236}">
                <a16:creationId xmlns:a16="http://schemas.microsoft.com/office/drawing/2014/main" id="{E3466E16-607D-4F37-9A31-5CD7606DD2A6}"/>
              </a:ext>
            </a:extLst>
          </p:cNvPr>
          <p:cNvSpPr txBox="1"/>
          <p:nvPr/>
        </p:nvSpPr>
        <p:spPr>
          <a:xfrm>
            <a:off x="5403207" y="1266120"/>
            <a:ext cx="1385583" cy="1292662"/>
          </a:xfrm>
          <a:prstGeom prst="rect">
            <a:avLst/>
          </a:prstGeom>
        </p:spPr>
        <p:txBody>
          <a:bodyPr vert="horz" wrap="square" lIns="0" tIns="0" rIns="0" bIns="0" rtlCol="0">
            <a:spAutoFit/>
          </a:bodyPr>
          <a:lstStyle/>
          <a:p>
            <a:pPr marL="12700" algn="ctr"/>
            <a:r>
              <a:rPr lang="en-US" sz="2800" spc="-5" dirty="0">
                <a:solidFill>
                  <a:srgbClr val="2C3034"/>
                </a:solidFill>
                <a:latin typeface="Arial"/>
                <a:cs typeface="Arial"/>
              </a:rPr>
              <a:t>Weights all </a:t>
            </a:r>
          </a:p>
          <a:p>
            <a:pPr marL="12700" algn="ctr"/>
            <a:r>
              <a:rPr lang="en-US" sz="2800" spc="-5" dirty="0">
                <a:solidFill>
                  <a:srgbClr val="2C3034"/>
                </a:solidFill>
                <a:latin typeface="Arial"/>
                <a:cs typeface="Arial"/>
              </a:rPr>
              <a:t>zero</a:t>
            </a:r>
            <a:endParaRPr sz="2800" dirty="0">
              <a:latin typeface="Arial"/>
              <a:cs typeface="Arial"/>
            </a:endParaRPr>
          </a:p>
        </p:txBody>
      </p:sp>
      <p:sp>
        <p:nvSpPr>
          <p:cNvPr id="14" name="object 3">
            <a:extLst>
              <a:ext uri="{FF2B5EF4-FFF2-40B4-BE49-F238E27FC236}">
                <a16:creationId xmlns:a16="http://schemas.microsoft.com/office/drawing/2014/main" id="{6661A579-721B-4475-8B93-461C94D339CF}"/>
              </a:ext>
            </a:extLst>
          </p:cNvPr>
          <p:cNvSpPr txBox="1"/>
          <p:nvPr/>
        </p:nvSpPr>
        <p:spPr>
          <a:xfrm>
            <a:off x="7443638" y="1677319"/>
            <a:ext cx="2946400" cy="430887"/>
          </a:xfrm>
          <a:prstGeom prst="rect">
            <a:avLst/>
          </a:prstGeom>
        </p:spPr>
        <p:txBody>
          <a:bodyPr vert="horz" wrap="square" lIns="0" tIns="0" rIns="0" bIns="0" rtlCol="0">
            <a:spAutoFit/>
          </a:bodyPr>
          <a:lstStyle/>
          <a:p>
            <a:pPr marL="12700" algn="ctr"/>
            <a:r>
              <a:rPr lang="en-US" sz="2800" spc="-5" dirty="0">
                <a:solidFill>
                  <a:srgbClr val="2C3034"/>
                </a:solidFill>
                <a:latin typeface="Arial"/>
                <a:cs typeface="Arial"/>
              </a:rPr>
              <a:t>Mean Curve</a:t>
            </a:r>
            <a:endParaRPr sz="2800" dirty="0">
              <a:latin typeface="Arial"/>
              <a:cs typeface="Arial"/>
            </a:endParaRPr>
          </a:p>
        </p:txBody>
      </p:sp>
      <mc:AlternateContent xmlns:mc="http://schemas.openxmlformats.org/markup-compatibility/2006" xmlns:a14="http://schemas.microsoft.com/office/drawing/2010/main">
        <mc:Choice Requires="a14">
          <p:sp>
            <p:nvSpPr>
              <p:cNvPr id="15" name="object 3">
                <a:extLst>
                  <a:ext uri="{FF2B5EF4-FFF2-40B4-BE49-F238E27FC236}">
                    <a16:creationId xmlns:a16="http://schemas.microsoft.com/office/drawing/2014/main" id="{E9C707A2-6325-4BD1-9F3F-3559E11422BB}"/>
                  </a:ext>
                </a:extLst>
              </p:cNvPr>
              <p:cNvSpPr txBox="1"/>
              <p:nvPr/>
            </p:nvSpPr>
            <p:spPr>
              <a:xfrm>
                <a:off x="5962153" y="1509215"/>
                <a:ext cx="2946400" cy="738664"/>
              </a:xfrm>
              <a:prstGeom prst="rect">
                <a:avLst/>
              </a:prstGeom>
            </p:spPr>
            <p:txBody>
              <a:bodyPr vert="horz" wrap="square" lIns="0" tIns="0" rIns="0" bIns="0" rtlCol="0">
                <a:spAutoFit/>
              </a:bodyPr>
              <a:lstStyle/>
              <a:p>
                <a:pPr marL="12700" algn="ctr"/>
                <a14:m>
                  <m:oMathPara xmlns:m="http://schemas.openxmlformats.org/officeDocument/2006/math">
                    <m:oMathParaPr>
                      <m:jc m:val="centerGroup"/>
                    </m:oMathParaPr>
                    <m:oMath xmlns:m="http://schemas.openxmlformats.org/officeDocument/2006/math">
                      <m:r>
                        <a:rPr lang="en-US" sz="4800" i="1" spc="-5" smtClean="0">
                          <a:solidFill>
                            <a:srgbClr val="2C3034"/>
                          </a:solidFill>
                          <a:latin typeface="Cambria Math" panose="02040503050406030204" pitchFamily="18" charset="0"/>
                          <a:ea typeface="Cambria Math" panose="02040503050406030204" pitchFamily="18" charset="0"/>
                          <a:cs typeface="Arial"/>
                        </a:rPr>
                        <m:t>→</m:t>
                      </m:r>
                    </m:oMath>
                  </m:oMathPara>
                </a14:m>
                <a:endParaRPr sz="2800" dirty="0">
                  <a:latin typeface="Arial"/>
                  <a:cs typeface="Arial"/>
                </a:endParaRPr>
              </a:p>
            </p:txBody>
          </p:sp>
        </mc:Choice>
        <mc:Fallback xmlns="">
          <p:sp>
            <p:nvSpPr>
              <p:cNvPr id="15" name="object 3">
                <a:extLst>
                  <a:ext uri="{FF2B5EF4-FFF2-40B4-BE49-F238E27FC236}">
                    <a16:creationId xmlns:a16="http://schemas.microsoft.com/office/drawing/2014/main" id="{E9C707A2-6325-4BD1-9F3F-3559E11422BB}"/>
                  </a:ext>
                </a:extLst>
              </p:cNvPr>
              <p:cNvSpPr txBox="1">
                <a:spLocks noRot="1" noChangeAspect="1" noMove="1" noResize="1" noEditPoints="1" noAdjustHandles="1" noChangeArrowheads="1" noChangeShapeType="1" noTextEdit="1"/>
              </p:cNvSpPr>
              <p:nvPr/>
            </p:nvSpPr>
            <p:spPr>
              <a:xfrm>
                <a:off x="5962153" y="1509215"/>
                <a:ext cx="2946400" cy="73866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43194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26450" y="735579"/>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17" name="Picture 16">
            <a:extLst>
              <a:ext uri="{FF2B5EF4-FFF2-40B4-BE49-F238E27FC236}">
                <a16:creationId xmlns:a16="http://schemas.microsoft.com/office/drawing/2014/main" id="{D4AF1A55-544D-4467-9795-40E91BD327D7}"/>
              </a:ext>
            </a:extLst>
          </p:cNvPr>
          <p:cNvPicPr>
            <a:picLocks noChangeAspect="1"/>
          </p:cNvPicPr>
          <p:nvPr/>
        </p:nvPicPr>
        <p:blipFill>
          <a:blip r:embed="rId3"/>
          <a:stretch>
            <a:fillRect/>
          </a:stretch>
        </p:blipFill>
        <p:spPr>
          <a:xfrm>
            <a:off x="4247943" y="735578"/>
            <a:ext cx="2194884" cy="2598355"/>
          </a:xfrm>
          <a:prstGeom prst="rect">
            <a:avLst/>
          </a:prstGeom>
        </p:spPr>
      </p:pic>
      <p:sp>
        <p:nvSpPr>
          <p:cNvPr id="20" name="object 3">
            <a:extLst>
              <a:ext uri="{FF2B5EF4-FFF2-40B4-BE49-F238E27FC236}">
                <a16:creationId xmlns:a16="http://schemas.microsoft.com/office/drawing/2014/main" id="{3D3F65E5-2472-4EA7-80B4-634A3B3F71A2}"/>
              </a:ext>
            </a:extLst>
          </p:cNvPr>
          <p:cNvSpPr txBox="1"/>
          <p:nvPr/>
        </p:nvSpPr>
        <p:spPr>
          <a:xfrm>
            <a:off x="385030" y="1474242"/>
            <a:ext cx="2194884" cy="1292662"/>
          </a:xfrm>
          <a:prstGeom prst="rect">
            <a:avLst/>
          </a:prstGeom>
        </p:spPr>
        <p:txBody>
          <a:bodyPr vert="horz" wrap="square" lIns="0" tIns="0" rIns="0" bIns="0" rtlCol="0">
            <a:spAutoFit/>
          </a:bodyPr>
          <a:lstStyle/>
          <a:p>
            <a:pPr marL="12700" algn="ctr"/>
            <a:r>
              <a:rPr lang="en-US" sz="2800" spc="-5" dirty="0">
                <a:solidFill>
                  <a:srgbClr val="2C3034"/>
                </a:solidFill>
                <a:latin typeface="Arial"/>
                <a:cs typeface="Arial"/>
              </a:rPr>
              <a:t>Effect of Peak </a:t>
            </a:r>
            <a:r>
              <a:rPr lang="en-US" sz="2800" b="1" spc="-5" dirty="0">
                <a:solidFill>
                  <a:srgbClr val="2C3034"/>
                </a:solidFill>
                <a:latin typeface="Arial"/>
                <a:cs typeface="Arial"/>
              </a:rPr>
              <a:t>Height</a:t>
            </a:r>
            <a:r>
              <a:rPr lang="en-US" sz="2800" spc="-5" dirty="0">
                <a:solidFill>
                  <a:srgbClr val="2C3034"/>
                </a:solidFill>
                <a:latin typeface="Arial"/>
                <a:cs typeface="Arial"/>
              </a:rPr>
              <a:t> Component</a:t>
            </a:r>
            <a:endParaRPr sz="2800" dirty="0">
              <a:latin typeface="Arial"/>
              <a:cs typeface="Arial"/>
            </a:endParaRPr>
          </a:p>
        </p:txBody>
      </p:sp>
      <p:pic>
        <p:nvPicPr>
          <p:cNvPr id="3" name="Picture 2" descr="Chart, line chart&#10;&#10;Description automatically generated">
            <a:extLst>
              <a:ext uri="{FF2B5EF4-FFF2-40B4-BE49-F238E27FC236}">
                <a16:creationId xmlns:a16="http://schemas.microsoft.com/office/drawing/2014/main" id="{9E00A56E-F57C-401F-999F-FE2AF5BB9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30" y="3410263"/>
            <a:ext cx="11178613" cy="3138703"/>
          </a:xfrm>
          <a:prstGeom prst="rect">
            <a:avLst/>
          </a:prstGeom>
        </p:spPr>
      </p:pic>
      <p:pic>
        <p:nvPicPr>
          <p:cNvPr id="4" name="Picture 3" descr="Chart, line chart&#10;&#10;Description automatically generated">
            <a:extLst>
              <a:ext uri="{FF2B5EF4-FFF2-40B4-BE49-F238E27FC236}">
                <a16:creationId xmlns:a16="http://schemas.microsoft.com/office/drawing/2014/main" id="{2B93AC0C-521A-4472-AB19-9E05CFC13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29" y="3410262"/>
            <a:ext cx="11173205" cy="3137185"/>
          </a:xfrm>
          <a:prstGeom prst="rect">
            <a:avLst/>
          </a:prstGeom>
        </p:spPr>
      </p:pic>
    </p:spTree>
    <p:extLst>
      <p:ext uri="{BB962C8B-B14F-4D97-AF65-F5344CB8AC3E}">
        <p14:creationId xmlns:p14="http://schemas.microsoft.com/office/powerpoint/2010/main" val="3514570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26450" y="735579"/>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0" name="object 3">
            <a:extLst>
              <a:ext uri="{FF2B5EF4-FFF2-40B4-BE49-F238E27FC236}">
                <a16:creationId xmlns:a16="http://schemas.microsoft.com/office/drawing/2014/main" id="{3D3F65E5-2472-4EA7-80B4-634A3B3F71A2}"/>
              </a:ext>
            </a:extLst>
          </p:cNvPr>
          <p:cNvSpPr txBox="1"/>
          <p:nvPr/>
        </p:nvSpPr>
        <p:spPr>
          <a:xfrm>
            <a:off x="385030" y="1474242"/>
            <a:ext cx="2194884" cy="1292662"/>
          </a:xfrm>
          <a:prstGeom prst="rect">
            <a:avLst/>
          </a:prstGeom>
        </p:spPr>
        <p:txBody>
          <a:bodyPr vert="horz" wrap="square" lIns="0" tIns="0" rIns="0" bIns="0" rtlCol="0">
            <a:spAutoFit/>
          </a:bodyPr>
          <a:lstStyle/>
          <a:p>
            <a:pPr marL="12700" algn="ctr"/>
            <a:r>
              <a:rPr lang="en-US" sz="2800" spc="-5" dirty="0">
                <a:solidFill>
                  <a:srgbClr val="2C3034"/>
                </a:solidFill>
                <a:latin typeface="Arial"/>
                <a:cs typeface="Arial"/>
              </a:rPr>
              <a:t>Effect of Peak </a:t>
            </a:r>
            <a:r>
              <a:rPr lang="en-US" sz="2800" b="1" spc="-5" dirty="0">
                <a:solidFill>
                  <a:srgbClr val="2C3034"/>
                </a:solidFill>
                <a:latin typeface="Arial"/>
                <a:cs typeface="Arial"/>
              </a:rPr>
              <a:t>Shift</a:t>
            </a:r>
            <a:r>
              <a:rPr lang="en-US" sz="2800" spc="-5" dirty="0">
                <a:solidFill>
                  <a:srgbClr val="2C3034"/>
                </a:solidFill>
                <a:latin typeface="Arial"/>
                <a:cs typeface="Arial"/>
              </a:rPr>
              <a:t> Component</a:t>
            </a:r>
            <a:endParaRPr sz="2800" dirty="0">
              <a:latin typeface="Arial"/>
              <a:cs typeface="Arial"/>
            </a:endParaRPr>
          </a:p>
        </p:txBody>
      </p:sp>
      <p:pic>
        <p:nvPicPr>
          <p:cNvPr id="3" name="Picture 2" descr="Chart, line chart&#10;&#10;Description automatically generated">
            <a:extLst>
              <a:ext uri="{FF2B5EF4-FFF2-40B4-BE49-F238E27FC236}">
                <a16:creationId xmlns:a16="http://schemas.microsoft.com/office/drawing/2014/main" id="{9E00A56E-F57C-401F-999F-FE2AF5BB9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30" y="3410263"/>
            <a:ext cx="11178613" cy="3138703"/>
          </a:xfrm>
          <a:prstGeom prst="rect">
            <a:avLst/>
          </a:prstGeom>
        </p:spPr>
      </p:pic>
      <p:pic>
        <p:nvPicPr>
          <p:cNvPr id="9" name="Picture 8" descr="Chart, line chart&#10;&#10;Description automatically generated">
            <a:extLst>
              <a:ext uri="{FF2B5EF4-FFF2-40B4-BE49-F238E27FC236}">
                <a16:creationId xmlns:a16="http://schemas.microsoft.com/office/drawing/2014/main" id="{802CF24A-0ACB-48D4-BD33-04BB2EDB7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30" y="3400103"/>
            <a:ext cx="11178613" cy="3138703"/>
          </a:xfrm>
          <a:prstGeom prst="rect">
            <a:avLst/>
          </a:prstGeom>
        </p:spPr>
      </p:pic>
      <p:pic>
        <p:nvPicPr>
          <p:cNvPr id="13" name="Picture 12">
            <a:extLst>
              <a:ext uri="{FF2B5EF4-FFF2-40B4-BE49-F238E27FC236}">
                <a16:creationId xmlns:a16="http://schemas.microsoft.com/office/drawing/2014/main" id="{DFE8A2C9-6ABB-4870-BAE6-568A7A128416}"/>
              </a:ext>
            </a:extLst>
          </p:cNvPr>
          <p:cNvPicPr>
            <a:picLocks noChangeAspect="1"/>
          </p:cNvPicPr>
          <p:nvPr/>
        </p:nvPicPr>
        <p:blipFill>
          <a:blip r:embed="rId5"/>
          <a:stretch>
            <a:fillRect/>
          </a:stretch>
        </p:blipFill>
        <p:spPr>
          <a:xfrm>
            <a:off x="6582282" y="796662"/>
            <a:ext cx="2194884" cy="2566080"/>
          </a:xfrm>
          <a:prstGeom prst="rect">
            <a:avLst/>
          </a:prstGeom>
        </p:spPr>
      </p:pic>
    </p:spTree>
    <p:extLst>
      <p:ext uri="{BB962C8B-B14F-4D97-AF65-F5344CB8AC3E}">
        <p14:creationId xmlns:p14="http://schemas.microsoft.com/office/powerpoint/2010/main" val="1617670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26450" y="735579"/>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20" name="object 3">
            <a:extLst>
              <a:ext uri="{FF2B5EF4-FFF2-40B4-BE49-F238E27FC236}">
                <a16:creationId xmlns:a16="http://schemas.microsoft.com/office/drawing/2014/main" id="{3D3F65E5-2472-4EA7-80B4-634A3B3F71A2}"/>
              </a:ext>
            </a:extLst>
          </p:cNvPr>
          <p:cNvSpPr txBox="1"/>
          <p:nvPr/>
        </p:nvSpPr>
        <p:spPr>
          <a:xfrm>
            <a:off x="385030" y="1474242"/>
            <a:ext cx="2194884" cy="1292662"/>
          </a:xfrm>
          <a:prstGeom prst="rect">
            <a:avLst/>
          </a:prstGeom>
        </p:spPr>
        <p:txBody>
          <a:bodyPr vert="horz" wrap="square" lIns="0" tIns="0" rIns="0" bIns="0" rtlCol="0">
            <a:spAutoFit/>
          </a:bodyPr>
          <a:lstStyle/>
          <a:p>
            <a:pPr marL="12700" algn="ctr"/>
            <a:r>
              <a:rPr lang="en-US" sz="2800" spc="-5" dirty="0">
                <a:solidFill>
                  <a:srgbClr val="2C3034"/>
                </a:solidFill>
                <a:latin typeface="Arial"/>
                <a:cs typeface="Arial"/>
              </a:rPr>
              <a:t>Effect of Peak </a:t>
            </a:r>
            <a:r>
              <a:rPr lang="en-US" sz="2800" b="1" spc="-5" dirty="0">
                <a:solidFill>
                  <a:srgbClr val="2C3034"/>
                </a:solidFill>
                <a:latin typeface="Arial"/>
                <a:cs typeface="Arial"/>
              </a:rPr>
              <a:t>Width</a:t>
            </a:r>
            <a:r>
              <a:rPr lang="en-US" sz="2800" spc="-5" dirty="0">
                <a:solidFill>
                  <a:srgbClr val="2C3034"/>
                </a:solidFill>
                <a:latin typeface="Arial"/>
                <a:cs typeface="Arial"/>
              </a:rPr>
              <a:t> Component</a:t>
            </a:r>
            <a:endParaRPr sz="2800" dirty="0">
              <a:latin typeface="Arial"/>
              <a:cs typeface="Arial"/>
            </a:endParaRPr>
          </a:p>
        </p:txBody>
      </p:sp>
      <p:pic>
        <p:nvPicPr>
          <p:cNvPr id="3" name="Picture 2" descr="Chart, line chart&#10;&#10;Description automatically generated">
            <a:extLst>
              <a:ext uri="{FF2B5EF4-FFF2-40B4-BE49-F238E27FC236}">
                <a16:creationId xmlns:a16="http://schemas.microsoft.com/office/drawing/2014/main" id="{9E00A56E-F57C-401F-999F-FE2AF5BB9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30" y="3410263"/>
            <a:ext cx="11178613" cy="3138703"/>
          </a:xfrm>
          <a:prstGeom prst="rect">
            <a:avLst/>
          </a:prstGeom>
        </p:spPr>
      </p:pic>
      <p:pic>
        <p:nvPicPr>
          <p:cNvPr id="9" name="Picture 8" descr="Chart, line chart&#10;&#10;Description automatically generated">
            <a:extLst>
              <a:ext uri="{FF2B5EF4-FFF2-40B4-BE49-F238E27FC236}">
                <a16:creationId xmlns:a16="http://schemas.microsoft.com/office/drawing/2014/main" id="{802CF24A-0ACB-48D4-BD33-04BB2EDB7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30" y="3400103"/>
            <a:ext cx="11178613" cy="3138703"/>
          </a:xfrm>
          <a:prstGeom prst="rect">
            <a:avLst/>
          </a:prstGeom>
        </p:spPr>
      </p:pic>
      <p:pic>
        <p:nvPicPr>
          <p:cNvPr id="10" name="Picture 9">
            <a:extLst>
              <a:ext uri="{FF2B5EF4-FFF2-40B4-BE49-F238E27FC236}">
                <a16:creationId xmlns:a16="http://schemas.microsoft.com/office/drawing/2014/main" id="{4537CFDD-A328-4946-B7AD-C9465518E252}"/>
              </a:ext>
            </a:extLst>
          </p:cNvPr>
          <p:cNvPicPr>
            <a:picLocks noChangeAspect="1"/>
          </p:cNvPicPr>
          <p:nvPr/>
        </p:nvPicPr>
        <p:blipFill>
          <a:blip r:embed="rId5"/>
          <a:stretch>
            <a:fillRect/>
          </a:stretch>
        </p:blipFill>
        <p:spPr>
          <a:xfrm>
            <a:off x="9168108" y="802489"/>
            <a:ext cx="2194884" cy="2517661"/>
          </a:xfrm>
          <a:prstGeom prst="rect">
            <a:avLst/>
          </a:prstGeom>
        </p:spPr>
      </p:pic>
      <p:pic>
        <p:nvPicPr>
          <p:cNvPr id="4" name="Picture 3" descr="Chart, line chart&#10;&#10;Description automatically generated">
            <a:extLst>
              <a:ext uri="{FF2B5EF4-FFF2-40B4-BE49-F238E27FC236}">
                <a16:creationId xmlns:a16="http://schemas.microsoft.com/office/drawing/2014/main" id="{542CA400-A84E-47F9-8AD9-A3792B26E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030" y="3398262"/>
            <a:ext cx="11178613" cy="3138703"/>
          </a:xfrm>
          <a:prstGeom prst="rect">
            <a:avLst/>
          </a:prstGeom>
        </p:spPr>
      </p:pic>
    </p:spTree>
    <p:extLst>
      <p:ext uri="{BB962C8B-B14F-4D97-AF65-F5344CB8AC3E}">
        <p14:creationId xmlns:p14="http://schemas.microsoft.com/office/powerpoint/2010/main" val="3957473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66773" y="755914"/>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27" name="Picture 26">
            <a:extLst>
              <a:ext uri="{FF2B5EF4-FFF2-40B4-BE49-F238E27FC236}">
                <a16:creationId xmlns:a16="http://schemas.microsoft.com/office/drawing/2014/main" id="{CE07CA14-55DC-4579-93FF-2AC623870081}"/>
              </a:ext>
            </a:extLst>
          </p:cNvPr>
          <p:cNvPicPr>
            <a:picLocks noChangeAspect="1"/>
          </p:cNvPicPr>
          <p:nvPr/>
        </p:nvPicPr>
        <p:blipFill>
          <a:blip r:embed="rId3"/>
          <a:stretch>
            <a:fillRect/>
          </a:stretch>
        </p:blipFill>
        <p:spPr>
          <a:xfrm>
            <a:off x="10568650" y="2892838"/>
            <a:ext cx="1403610" cy="1609902"/>
          </a:xfrm>
          <a:prstGeom prst="rect">
            <a:avLst/>
          </a:prstGeom>
        </p:spPr>
      </p:pic>
      <p:pic>
        <p:nvPicPr>
          <p:cNvPr id="25" name="Picture 24">
            <a:extLst>
              <a:ext uri="{FF2B5EF4-FFF2-40B4-BE49-F238E27FC236}">
                <a16:creationId xmlns:a16="http://schemas.microsoft.com/office/drawing/2014/main" id="{8C5FE05C-929D-439B-869E-C0831814454F}"/>
              </a:ext>
            </a:extLst>
          </p:cNvPr>
          <p:cNvPicPr>
            <a:picLocks noChangeAspect="1"/>
          </p:cNvPicPr>
          <p:nvPr/>
        </p:nvPicPr>
        <p:blipFill>
          <a:blip r:embed="rId4"/>
          <a:stretch>
            <a:fillRect/>
          </a:stretch>
        </p:blipFill>
        <p:spPr>
          <a:xfrm>
            <a:off x="8023281" y="2883896"/>
            <a:ext cx="1403610" cy="1640863"/>
          </a:xfrm>
          <a:prstGeom prst="rect">
            <a:avLst/>
          </a:prstGeom>
        </p:spPr>
      </p:pic>
      <p:pic>
        <p:nvPicPr>
          <p:cNvPr id="12" name="Picture 11">
            <a:extLst>
              <a:ext uri="{FF2B5EF4-FFF2-40B4-BE49-F238E27FC236}">
                <a16:creationId xmlns:a16="http://schemas.microsoft.com/office/drawing/2014/main" id="{DE5A87D8-AADD-422F-8A64-D8C7E847B92D}"/>
              </a:ext>
            </a:extLst>
          </p:cNvPr>
          <p:cNvPicPr>
            <a:picLocks noChangeAspect="1"/>
          </p:cNvPicPr>
          <p:nvPr/>
        </p:nvPicPr>
        <p:blipFill>
          <a:blip r:embed="rId5"/>
          <a:stretch>
            <a:fillRect/>
          </a:stretch>
        </p:blipFill>
        <p:spPr>
          <a:xfrm>
            <a:off x="2641830" y="2857825"/>
            <a:ext cx="1643100" cy="1632709"/>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A4FD2DB-B0B7-43CF-9B24-4D6853213C80}"/>
                  </a:ext>
                </a:extLst>
              </p:cNvPr>
              <p:cNvSpPr txBox="1"/>
              <p:nvPr/>
            </p:nvSpPr>
            <p:spPr>
              <a:xfrm rot="10800000" flipH="1" flipV="1">
                <a:off x="7014106" y="3239580"/>
                <a:ext cx="2043325" cy="553998"/>
              </a:xfrm>
              <a:prstGeom prst="rect">
                <a:avLst/>
              </a:prstGeom>
              <a:noFill/>
            </p:spPr>
            <p:txBody>
              <a:bodyPr wrap="square" lIns="0" tIns="0" rIns="0" bIns="0" rtlCol="0">
                <a:spAutoFit/>
              </a:bodyPr>
              <a:lstStyle/>
              <a:p>
                <a14:m>
                  <m:oMath xmlns:m="http://schemas.openxmlformats.org/officeDocument/2006/math">
                    <m:r>
                      <a:rPr lang="en-US" sz="3600" b="0" i="0" smtClean="0">
                        <a:latin typeface="Cambria Math" panose="02040503050406030204" pitchFamily="18" charset="0"/>
                        <a:ea typeface="Cambria Math" panose="02040503050406030204" pitchFamily="18" charset="0"/>
                      </a:rPr>
                      <m:t>−.6</m:t>
                    </m:r>
                  </m:oMath>
                </a14:m>
                <a:r>
                  <a:rPr lang="en-US" sz="3600" dirty="0">
                    <a:ea typeface="Cambria Math" panose="02040503050406030204" pitchFamily="18" charset="0"/>
                  </a:rPr>
                  <a:t>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endParaRPr lang="en-US" sz="3600" dirty="0"/>
              </a:p>
            </p:txBody>
          </p:sp>
        </mc:Choice>
        <mc:Fallback xmlns="">
          <p:sp>
            <p:nvSpPr>
              <p:cNvPr id="19" name="TextBox 18">
                <a:extLst>
                  <a:ext uri="{FF2B5EF4-FFF2-40B4-BE49-F238E27FC236}">
                    <a16:creationId xmlns:a16="http://schemas.microsoft.com/office/drawing/2014/main" id="{FA4FD2DB-B0B7-43CF-9B24-4D6853213C80}"/>
                  </a:ext>
                </a:extLst>
              </p:cNvPr>
              <p:cNvSpPr txBox="1">
                <a:spLocks noRot="1" noChangeAspect="1" noMove="1" noResize="1" noEditPoints="1" noAdjustHandles="1" noChangeArrowheads="1" noChangeShapeType="1" noTextEdit="1"/>
              </p:cNvSpPr>
              <p:nvPr/>
            </p:nvSpPr>
            <p:spPr>
              <a:xfrm rot="10800000" flipH="1" flipV="1">
                <a:off x="7014106" y="3239580"/>
                <a:ext cx="2043325"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71AADC4-B6AF-4B26-87C9-615878B63B43}"/>
                  </a:ext>
                </a:extLst>
              </p:cNvPr>
              <p:cNvSpPr txBox="1"/>
              <p:nvPr/>
            </p:nvSpPr>
            <p:spPr>
              <a:xfrm rot="10800000" flipH="1" flipV="1">
                <a:off x="9414403" y="3260769"/>
                <a:ext cx="2043325" cy="553998"/>
              </a:xfrm>
              <a:prstGeom prst="rect">
                <a:avLst/>
              </a:prstGeom>
              <a:noFill/>
            </p:spPr>
            <p:txBody>
              <a:bodyPr wrap="square" lIns="0" tIns="0" rIns="0" bIns="0" rtlCol="0">
                <a:spAutoFit/>
              </a:bodyPr>
              <a:lstStyle/>
              <a:p>
                <a14:m>
                  <m:oMath xmlns:m="http://schemas.openxmlformats.org/officeDocument/2006/math">
                    <m:r>
                      <a:rPr lang="en-US" sz="3600" b="0" i="0" smtClean="0">
                        <a:latin typeface="Cambria Math" panose="02040503050406030204" pitchFamily="18" charset="0"/>
                        <a:ea typeface="Cambria Math" panose="02040503050406030204" pitchFamily="18" charset="0"/>
                      </a:rPr>
                      <m:t>+.2</m:t>
                    </m:r>
                  </m:oMath>
                </a14:m>
                <a:r>
                  <a:rPr lang="en-US" sz="3600" dirty="0">
                    <a:ea typeface="Cambria Math" panose="02040503050406030204" pitchFamily="18" charset="0"/>
                  </a:rPr>
                  <a:t>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endParaRPr lang="en-US" sz="3600" dirty="0"/>
              </a:p>
            </p:txBody>
          </p:sp>
        </mc:Choice>
        <mc:Fallback xmlns="">
          <p:sp>
            <p:nvSpPr>
              <p:cNvPr id="22" name="TextBox 21">
                <a:extLst>
                  <a:ext uri="{FF2B5EF4-FFF2-40B4-BE49-F238E27FC236}">
                    <a16:creationId xmlns:a16="http://schemas.microsoft.com/office/drawing/2014/main" id="{F71AADC4-B6AF-4B26-87C9-615878B63B43}"/>
                  </a:ext>
                </a:extLst>
              </p:cNvPr>
              <p:cNvSpPr txBox="1">
                <a:spLocks noRot="1" noChangeAspect="1" noMove="1" noResize="1" noEditPoints="1" noAdjustHandles="1" noChangeArrowheads="1" noChangeShapeType="1" noTextEdit="1"/>
              </p:cNvSpPr>
              <p:nvPr/>
            </p:nvSpPr>
            <p:spPr>
              <a:xfrm rot="10800000" flipH="1" flipV="1">
                <a:off x="9414403" y="3260769"/>
                <a:ext cx="2043325" cy="553998"/>
              </a:xfrm>
              <a:prstGeom prst="rect">
                <a:avLst/>
              </a:prstGeom>
              <a:blipFill>
                <a:blip r:embed="rId10"/>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1ECFB794-F450-4206-8F2D-52F3CE23AD53}"/>
              </a:ext>
            </a:extLst>
          </p:cNvPr>
          <p:cNvPicPr>
            <a:picLocks noChangeAspect="1"/>
          </p:cNvPicPr>
          <p:nvPr/>
        </p:nvPicPr>
        <p:blipFill>
          <a:blip r:embed="rId11"/>
          <a:stretch>
            <a:fillRect/>
          </a:stretch>
        </p:blipFill>
        <p:spPr>
          <a:xfrm>
            <a:off x="1981594" y="3354111"/>
            <a:ext cx="871804" cy="640135"/>
          </a:xfrm>
          <a:prstGeom prst="rect">
            <a:avLst/>
          </a:prstGeom>
        </p:spPr>
      </p:pic>
      <p:pic>
        <p:nvPicPr>
          <p:cNvPr id="35" name="Picture 34">
            <a:extLst>
              <a:ext uri="{FF2B5EF4-FFF2-40B4-BE49-F238E27FC236}">
                <a16:creationId xmlns:a16="http://schemas.microsoft.com/office/drawing/2014/main" id="{B1E3998D-8206-4DE6-9DC6-A0D60EF241E2}"/>
              </a:ext>
            </a:extLst>
          </p:cNvPr>
          <p:cNvPicPr>
            <a:picLocks noChangeAspect="1"/>
          </p:cNvPicPr>
          <p:nvPr/>
        </p:nvPicPr>
        <p:blipFill>
          <a:blip r:embed="rId12"/>
          <a:stretch>
            <a:fillRect/>
          </a:stretch>
        </p:blipFill>
        <p:spPr>
          <a:xfrm>
            <a:off x="2645218" y="2862617"/>
            <a:ext cx="1694337" cy="1642680"/>
          </a:xfrm>
          <a:prstGeom prst="rect">
            <a:avLst/>
          </a:prstGeom>
        </p:spPr>
      </p:pic>
      <p:sp>
        <p:nvSpPr>
          <p:cNvPr id="36" name="object 3">
            <a:extLst>
              <a:ext uri="{FF2B5EF4-FFF2-40B4-BE49-F238E27FC236}">
                <a16:creationId xmlns:a16="http://schemas.microsoft.com/office/drawing/2014/main" id="{7C4B5F52-5ADE-4CD8-AE25-E9F247E1470F}"/>
              </a:ext>
            </a:extLst>
          </p:cNvPr>
          <p:cNvSpPr txBox="1"/>
          <p:nvPr/>
        </p:nvSpPr>
        <p:spPr>
          <a:xfrm>
            <a:off x="3890833" y="1373545"/>
            <a:ext cx="4203299" cy="430887"/>
          </a:xfrm>
          <a:prstGeom prst="rect">
            <a:avLst/>
          </a:prstGeom>
        </p:spPr>
        <p:txBody>
          <a:bodyPr vert="horz" wrap="square" lIns="0" tIns="0" rIns="0" bIns="0" rtlCol="0">
            <a:spAutoFit/>
          </a:bodyPr>
          <a:lstStyle/>
          <a:p>
            <a:pPr marL="12700" algn="ctr"/>
            <a:r>
              <a:rPr lang="en-US" sz="2800" spc="-5" dirty="0">
                <a:solidFill>
                  <a:srgbClr val="2C3034"/>
                </a:solidFill>
                <a:latin typeface="Arial"/>
                <a:cs typeface="Arial"/>
              </a:rPr>
              <a:t>Decomposition of Peak 1</a:t>
            </a:r>
            <a:endParaRPr sz="2800" dirty="0">
              <a:latin typeface="Arial"/>
              <a:cs typeface="Arial"/>
            </a:endParaRPr>
          </a:p>
        </p:txBody>
      </p:sp>
      <p:pic>
        <p:nvPicPr>
          <p:cNvPr id="38" name="Picture 37">
            <a:extLst>
              <a:ext uri="{FF2B5EF4-FFF2-40B4-BE49-F238E27FC236}">
                <a16:creationId xmlns:a16="http://schemas.microsoft.com/office/drawing/2014/main" id="{C147F898-3AFA-44C7-AD6C-08B1554DB147}"/>
              </a:ext>
            </a:extLst>
          </p:cNvPr>
          <p:cNvPicPr>
            <a:picLocks noChangeAspect="1"/>
          </p:cNvPicPr>
          <p:nvPr/>
        </p:nvPicPr>
        <p:blipFill>
          <a:blip r:embed="rId13"/>
          <a:stretch>
            <a:fillRect/>
          </a:stretch>
        </p:blipFill>
        <p:spPr>
          <a:xfrm>
            <a:off x="608270" y="2892838"/>
            <a:ext cx="1349396" cy="1349396"/>
          </a:xfrm>
          <a:prstGeom prst="rect">
            <a:avLst/>
          </a:prstGeom>
        </p:spPr>
      </p:pic>
      <p:pic>
        <p:nvPicPr>
          <p:cNvPr id="20" name="Picture 19">
            <a:extLst>
              <a:ext uri="{FF2B5EF4-FFF2-40B4-BE49-F238E27FC236}">
                <a16:creationId xmlns:a16="http://schemas.microsoft.com/office/drawing/2014/main" id="{4F4DDAD2-42EC-4099-A3CE-5EBB4AD60CB7}"/>
              </a:ext>
            </a:extLst>
          </p:cNvPr>
          <p:cNvPicPr>
            <a:picLocks noChangeAspect="1"/>
          </p:cNvPicPr>
          <p:nvPr/>
        </p:nvPicPr>
        <p:blipFill>
          <a:blip r:embed="rId14"/>
          <a:stretch>
            <a:fillRect/>
          </a:stretch>
        </p:blipFill>
        <p:spPr>
          <a:xfrm>
            <a:off x="5410847" y="2848795"/>
            <a:ext cx="1403610" cy="1675964"/>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B4EA99C-ADEB-464A-B26F-6D61478BF6C0}"/>
                  </a:ext>
                </a:extLst>
              </p:cNvPr>
              <p:cNvSpPr txBox="1"/>
              <p:nvPr/>
            </p:nvSpPr>
            <p:spPr>
              <a:xfrm rot="10800000" flipH="1" flipV="1">
                <a:off x="3890833" y="3273203"/>
                <a:ext cx="188619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ea typeface="Cambria Math" panose="02040503050406030204" pitchFamily="18" charset="0"/>
                        </a:rPr>
                        <m:t>−.1∙</m:t>
                      </m:r>
                    </m:oMath>
                  </m:oMathPara>
                </a14:m>
                <a:endParaRPr lang="en-US" sz="3600" i="1" dirty="0"/>
              </a:p>
            </p:txBody>
          </p:sp>
        </mc:Choice>
        <mc:Fallback xmlns="">
          <p:sp>
            <p:nvSpPr>
              <p:cNvPr id="21" name="TextBox 20">
                <a:extLst>
                  <a:ext uri="{FF2B5EF4-FFF2-40B4-BE49-F238E27FC236}">
                    <a16:creationId xmlns:a16="http://schemas.microsoft.com/office/drawing/2014/main" id="{9B4EA99C-ADEB-464A-B26F-6D61478BF6C0}"/>
                  </a:ext>
                </a:extLst>
              </p:cNvPr>
              <p:cNvSpPr txBox="1">
                <a:spLocks noRot="1" noChangeAspect="1" noMove="1" noResize="1" noEditPoints="1" noAdjustHandles="1" noChangeArrowheads="1" noChangeShapeType="1" noTextEdit="1"/>
              </p:cNvSpPr>
              <p:nvPr/>
            </p:nvSpPr>
            <p:spPr>
              <a:xfrm rot="10800000" flipH="1" flipV="1">
                <a:off x="3890833" y="3273203"/>
                <a:ext cx="1886190" cy="553998"/>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9171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66773" y="755914"/>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27" name="Picture 26">
            <a:extLst>
              <a:ext uri="{FF2B5EF4-FFF2-40B4-BE49-F238E27FC236}">
                <a16:creationId xmlns:a16="http://schemas.microsoft.com/office/drawing/2014/main" id="{CE07CA14-55DC-4579-93FF-2AC623870081}"/>
              </a:ext>
            </a:extLst>
          </p:cNvPr>
          <p:cNvPicPr>
            <a:picLocks noChangeAspect="1"/>
          </p:cNvPicPr>
          <p:nvPr/>
        </p:nvPicPr>
        <p:blipFill>
          <a:blip r:embed="rId3"/>
          <a:stretch>
            <a:fillRect/>
          </a:stretch>
        </p:blipFill>
        <p:spPr>
          <a:xfrm>
            <a:off x="10568650" y="2892838"/>
            <a:ext cx="1403610" cy="1609902"/>
          </a:xfrm>
          <a:prstGeom prst="rect">
            <a:avLst/>
          </a:prstGeom>
        </p:spPr>
      </p:pic>
      <p:pic>
        <p:nvPicPr>
          <p:cNvPr id="25" name="Picture 24">
            <a:extLst>
              <a:ext uri="{FF2B5EF4-FFF2-40B4-BE49-F238E27FC236}">
                <a16:creationId xmlns:a16="http://schemas.microsoft.com/office/drawing/2014/main" id="{8C5FE05C-929D-439B-869E-C0831814454F}"/>
              </a:ext>
            </a:extLst>
          </p:cNvPr>
          <p:cNvPicPr>
            <a:picLocks noChangeAspect="1"/>
          </p:cNvPicPr>
          <p:nvPr/>
        </p:nvPicPr>
        <p:blipFill>
          <a:blip r:embed="rId4"/>
          <a:stretch>
            <a:fillRect/>
          </a:stretch>
        </p:blipFill>
        <p:spPr>
          <a:xfrm>
            <a:off x="8023281" y="2883896"/>
            <a:ext cx="1403610" cy="1640863"/>
          </a:xfrm>
          <a:prstGeom prst="rect">
            <a:avLst/>
          </a:prstGeom>
        </p:spPr>
      </p:pic>
      <p:pic>
        <p:nvPicPr>
          <p:cNvPr id="12" name="Picture 11">
            <a:extLst>
              <a:ext uri="{FF2B5EF4-FFF2-40B4-BE49-F238E27FC236}">
                <a16:creationId xmlns:a16="http://schemas.microsoft.com/office/drawing/2014/main" id="{DE5A87D8-AADD-422F-8A64-D8C7E847B92D}"/>
              </a:ext>
            </a:extLst>
          </p:cNvPr>
          <p:cNvPicPr>
            <a:picLocks noChangeAspect="1"/>
          </p:cNvPicPr>
          <p:nvPr/>
        </p:nvPicPr>
        <p:blipFill>
          <a:blip r:embed="rId5"/>
          <a:stretch>
            <a:fillRect/>
          </a:stretch>
        </p:blipFill>
        <p:spPr>
          <a:xfrm>
            <a:off x="2641830" y="2857825"/>
            <a:ext cx="1643100" cy="1632709"/>
          </a:xfrm>
          <a:prstGeom prst="rect">
            <a:avLst/>
          </a:prstGeom>
        </p:spPr>
      </p:pic>
      <p:grpSp>
        <p:nvGrpSpPr>
          <p:cNvPr id="17" name="Group 16">
            <a:extLst>
              <a:ext uri="{FF2B5EF4-FFF2-40B4-BE49-F238E27FC236}">
                <a16:creationId xmlns:a16="http://schemas.microsoft.com/office/drawing/2014/main" id="{2A1C37B6-CC27-488E-AACE-76F1263AD55F}"/>
              </a:ext>
            </a:extLst>
          </p:cNvPr>
          <p:cNvGrpSpPr/>
          <p:nvPr/>
        </p:nvGrpSpPr>
        <p:grpSpPr>
          <a:xfrm>
            <a:off x="4339554" y="2872285"/>
            <a:ext cx="2541965" cy="1632709"/>
            <a:chOff x="4947163" y="2879051"/>
            <a:chExt cx="2934201" cy="1884783"/>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C5C63C5-D646-4041-A384-6B34366614B2}"/>
                    </a:ext>
                  </a:extLst>
                </p:cNvPr>
                <p:cNvSpPr txBox="1"/>
                <p:nvPr/>
              </p:nvSpPr>
              <p:spPr>
                <a:xfrm rot="10800000" flipH="1" flipV="1">
                  <a:off x="4947163" y="3303053"/>
                  <a:ext cx="2358618" cy="639530"/>
                </a:xfrm>
                <a:prstGeom prst="rect">
                  <a:avLst/>
                </a:prstGeom>
                <a:noFill/>
              </p:spPr>
              <p:txBody>
                <a:bodyPr wrap="square" lIns="0" tIns="0" rIns="0" bIns="0" rtlCol="0">
                  <a:spAutoFit/>
                </a:bodyPr>
                <a:lstStyle/>
                <a:p>
                  <a14:m>
                    <m:oMath xmlns:m="http://schemas.openxmlformats.org/officeDocument/2006/math">
                      <m:r>
                        <a:rPr lang="en-US" sz="3600" smtClean="0">
                          <a:latin typeface="Cambria Math" panose="02040503050406030204" pitchFamily="18" charset="0"/>
                          <a:ea typeface="Cambria Math" panose="02040503050406030204" pitchFamily="18" charset="0"/>
                        </a:rPr>
                        <m:t>+</m:t>
                      </m:r>
                      <m:r>
                        <a:rPr lang="en-US" sz="3600" b="0" i="0" smtClean="0">
                          <a:latin typeface="Cambria Math" panose="02040503050406030204" pitchFamily="18" charset="0"/>
                          <a:ea typeface="Cambria Math" panose="02040503050406030204" pitchFamily="18" charset="0"/>
                        </a:rPr>
                        <m:t>5.5</m:t>
                      </m:r>
                    </m:oMath>
                  </a14:m>
                  <a:r>
                    <a:rPr lang="en-US" sz="3600" dirty="0">
                      <a:ea typeface="Cambria Math" panose="02040503050406030204" pitchFamily="18" charset="0"/>
                    </a:rPr>
                    <a:t>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endParaRPr lang="en-US" sz="3600" dirty="0"/>
                </a:p>
              </p:txBody>
            </p:sp>
          </mc:Choice>
          <mc:Fallback xmlns="">
            <p:sp>
              <p:nvSpPr>
                <p:cNvPr id="15" name="TextBox 14">
                  <a:extLst>
                    <a:ext uri="{FF2B5EF4-FFF2-40B4-BE49-F238E27FC236}">
                      <a16:creationId xmlns:a16="http://schemas.microsoft.com/office/drawing/2014/main" id="{AC5C63C5-D646-4041-A384-6B34366614B2}"/>
                    </a:ext>
                  </a:extLst>
                </p:cNvPr>
                <p:cNvSpPr txBox="1">
                  <a:spLocks noRot="1" noChangeAspect="1" noMove="1" noResize="1" noEditPoints="1" noAdjustHandles="1" noChangeArrowheads="1" noChangeShapeType="1" noTextEdit="1"/>
                </p:cNvSpPr>
                <p:nvPr/>
              </p:nvSpPr>
              <p:spPr>
                <a:xfrm rot="10800000" flipH="1" flipV="1">
                  <a:off x="4947163" y="3303053"/>
                  <a:ext cx="2358618" cy="639530"/>
                </a:xfrm>
                <a:prstGeom prst="rect">
                  <a:avLst/>
                </a:prstGeom>
                <a:blipFill>
                  <a:blip r:embed="rId7"/>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9AFB1D34-78CF-4295-887F-979023C235E7}"/>
                </a:ext>
              </a:extLst>
            </p:cNvPr>
            <p:cNvPicPr>
              <a:picLocks noChangeAspect="1"/>
            </p:cNvPicPr>
            <p:nvPr/>
          </p:nvPicPr>
          <p:blipFill>
            <a:blip r:embed="rId8"/>
            <a:stretch>
              <a:fillRect/>
            </a:stretch>
          </p:blipFill>
          <p:spPr>
            <a:xfrm>
              <a:off x="6289249" y="2879051"/>
              <a:ext cx="1592115" cy="1884783"/>
            </a:xfrm>
            <a:prstGeom prst="rect">
              <a:avLst/>
            </a:prstGeom>
          </p:spPr>
        </p:pic>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A4FD2DB-B0B7-43CF-9B24-4D6853213C80}"/>
                  </a:ext>
                </a:extLst>
              </p:cNvPr>
              <p:cNvSpPr txBox="1"/>
              <p:nvPr/>
            </p:nvSpPr>
            <p:spPr>
              <a:xfrm rot="10800000" flipH="1" flipV="1">
                <a:off x="6856546" y="3239580"/>
                <a:ext cx="2043325" cy="553998"/>
              </a:xfrm>
              <a:prstGeom prst="rect">
                <a:avLst/>
              </a:prstGeom>
              <a:noFill/>
            </p:spPr>
            <p:txBody>
              <a:bodyPr wrap="square" lIns="0" tIns="0" rIns="0" bIns="0" rtlCol="0">
                <a:spAutoFit/>
              </a:bodyPr>
              <a:lstStyle/>
              <a:p>
                <a14:m>
                  <m:oMath xmlns:m="http://schemas.openxmlformats.org/officeDocument/2006/math">
                    <m:r>
                      <a:rPr lang="en-US" sz="3600" b="0" i="0" smtClean="0">
                        <a:latin typeface="Cambria Math" panose="02040503050406030204" pitchFamily="18" charset="0"/>
                        <a:ea typeface="Cambria Math" panose="02040503050406030204" pitchFamily="18" charset="0"/>
                      </a:rPr>
                      <m:t>−2.1</m:t>
                    </m:r>
                  </m:oMath>
                </a14:m>
                <a:r>
                  <a:rPr lang="en-US" sz="3600" dirty="0">
                    <a:ea typeface="Cambria Math" panose="02040503050406030204" pitchFamily="18" charset="0"/>
                  </a:rPr>
                  <a:t>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endParaRPr lang="en-US" sz="3600" dirty="0"/>
              </a:p>
            </p:txBody>
          </p:sp>
        </mc:Choice>
        <mc:Fallback xmlns="">
          <p:sp>
            <p:nvSpPr>
              <p:cNvPr id="19" name="TextBox 18">
                <a:extLst>
                  <a:ext uri="{FF2B5EF4-FFF2-40B4-BE49-F238E27FC236}">
                    <a16:creationId xmlns:a16="http://schemas.microsoft.com/office/drawing/2014/main" id="{FA4FD2DB-B0B7-43CF-9B24-4D6853213C80}"/>
                  </a:ext>
                </a:extLst>
              </p:cNvPr>
              <p:cNvSpPr txBox="1">
                <a:spLocks noRot="1" noChangeAspect="1" noMove="1" noResize="1" noEditPoints="1" noAdjustHandles="1" noChangeArrowheads="1" noChangeShapeType="1" noTextEdit="1"/>
              </p:cNvSpPr>
              <p:nvPr/>
            </p:nvSpPr>
            <p:spPr>
              <a:xfrm rot="10800000" flipH="1" flipV="1">
                <a:off x="6856546" y="3239580"/>
                <a:ext cx="2043325"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71AADC4-B6AF-4B26-87C9-615878B63B43}"/>
                  </a:ext>
                </a:extLst>
              </p:cNvPr>
              <p:cNvSpPr txBox="1"/>
              <p:nvPr/>
            </p:nvSpPr>
            <p:spPr>
              <a:xfrm rot="10800000" flipH="1" flipV="1">
                <a:off x="9414403" y="3260769"/>
                <a:ext cx="2043325" cy="553998"/>
              </a:xfrm>
              <a:prstGeom prst="rect">
                <a:avLst/>
              </a:prstGeom>
              <a:noFill/>
            </p:spPr>
            <p:txBody>
              <a:bodyPr wrap="square" lIns="0" tIns="0" rIns="0" bIns="0" rtlCol="0">
                <a:spAutoFit/>
              </a:bodyPr>
              <a:lstStyle/>
              <a:p>
                <a14:m>
                  <m:oMath xmlns:m="http://schemas.openxmlformats.org/officeDocument/2006/math">
                    <m:r>
                      <a:rPr lang="en-US" sz="3600" b="0" i="0" smtClean="0">
                        <a:latin typeface="Cambria Math" panose="02040503050406030204" pitchFamily="18" charset="0"/>
                        <a:ea typeface="Cambria Math" panose="02040503050406030204" pitchFamily="18" charset="0"/>
                      </a:rPr>
                      <m:t>+1.1</m:t>
                    </m:r>
                  </m:oMath>
                </a14:m>
                <a:r>
                  <a:rPr lang="en-US" sz="3600" dirty="0">
                    <a:ea typeface="Cambria Math" panose="02040503050406030204" pitchFamily="18" charset="0"/>
                  </a:rPr>
                  <a:t>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endParaRPr lang="en-US" sz="3600" dirty="0"/>
              </a:p>
            </p:txBody>
          </p:sp>
        </mc:Choice>
        <mc:Fallback xmlns="">
          <p:sp>
            <p:nvSpPr>
              <p:cNvPr id="22" name="TextBox 21">
                <a:extLst>
                  <a:ext uri="{FF2B5EF4-FFF2-40B4-BE49-F238E27FC236}">
                    <a16:creationId xmlns:a16="http://schemas.microsoft.com/office/drawing/2014/main" id="{F71AADC4-B6AF-4B26-87C9-615878B63B43}"/>
                  </a:ext>
                </a:extLst>
              </p:cNvPr>
              <p:cNvSpPr txBox="1">
                <a:spLocks noRot="1" noChangeAspect="1" noMove="1" noResize="1" noEditPoints="1" noAdjustHandles="1" noChangeArrowheads="1" noChangeShapeType="1" noTextEdit="1"/>
              </p:cNvSpPr>
              <p:nvPr/>
            </p:nvSpPr>
            <p:spPr>
              <a:xfrm rot="10800000" flipH="1" flipV="1">
                <a:off x="9414403" y="3260769"/>
                <a:ext cx="2043325" cy="553998"/>
              </a:xfrm>
              <a:prstGeom prst="rect">
                <a:avLst/>
              </a:prstGeom>
              <a:blipFill>
                <a:blip r:embed="rId10"/>
                <a:stretch>
                  <a:fillRect/>
                </a:stretch>
              </a:blipFill>
            </p:spPr>
            <p:txBody>
              <a:bodyPr/>
              <a:lstStyle/>
              <a:p>
                <a:r>
                  <a:rPr lang="en-US">
                    <a:noFill/>
                  </a:rPr>
                  <a:t> </a:t>
                </a:r>
              </a:p>
            </p:txBody>
          </p:sp>
        </mc:Fallback>
      </mc:AlternateContent>
      <p:sp>
        <p:nvSpPr>
          <p:cNvPr id="36" name="object 3">
            <a:extLst>
              <a:ext uri="{FF2B5EF4-FFF2-40B4-BE49-F238E27FC236}">
                <a16:creationId xmlns:a16="http://schemas.microsoft.com/office/drawing/2014/main" id="{7C4B5F52-5ADE-4CD8-AE25-E9F247E1470F}"/>
              </a:ext>
            </a:extLst>
          </p:cNvPr>
          <p:cNvSpPr txBox="1"/>
          <p:nvPr/>
        </p:nvSpPr>
        <p:spPr>
          <a:xfrm>
            <a:off x="3890833" y="1373545"/>
            <a:ext cx="4203299" cy="430887"/>
          </a:xfrm>
          <a:prstGeom prst="rect">
            <a:avLst/>
          </a:prstGeom>
        </p:spPr>
        <p:txBody>
          <a:bodyPr vert="horz" wrap="square" lIns="0" tIns="0" rIns="0" bIns="0" rtlCol="0">
            <a:spAutoFit/>
          </a:bodyPr>
          <a:lstStyle/>
          <a:p>
            <a:pPr marL="12700" algn="ctr"/>
            <a:r>
              <a:rPr lang="en-US" sz="2800" spc="-5" dirty="0">
                <a:solidFill>
                  <a:srgbClr val="2C3034"/>
                </a:solidFill>
                <a:latin typeface="Arial"/>
                <a:cs typeface="Arial"/>
              </a:rPr>
              <a:t>Decomposition of Peak 8</a:t>
            </a:r>
            <a:endParaRPr sz="2800" dirty="0">
              <a:latin typeface="Arial"/>
              <a:cs typeface="Arial"/>
            </a:endParaRPr>
          </a:p>
        </p:txBody>
      </p:sp>
      <p:pic>
        <p:nvPicPr>
          <p:cNvPr id="38" name="Picture 37">
            <a:extLst>
              <a:ext uri="{FF2B5EF4-FFF2-40B4-BE49-F238E27FC236}">
                <a16:creationId xmlns:a16="http://schemas.microsoft.com/office/drawing/2014/main" id="{C147F898-3AFA-44C7-AD6C-08B1554DB147}"/>
              </a:ext>
            </a:extLst>
          </p:cNvPr>
          <p:cNvPicPr>
            <a:picLocks noChangeAspect="1"/>
          </p:cNvPicPr>
          <p:nvPr/>
        </p:nvPicPr>
        <p:blipFill>
          <a:blip r:embed="rId11"/>
          <a:stretch>
            <a:fillRect/>
          </a:stretch>
        </p:blipFill>
        <p:spPr>
          <a:xfrm>
            <a:off x="608270" y="2892838"/>
            <a:ext cx="1349396" cy="1349396"/>
          </a:xfrm>
          <a:prstGeom prst="rect">
            <a:avLst/>
          </a:prstGeom>
        </p:spPr>
      </p:pic>
      <p:pic>
        <p:nvPicPr>
          <p:cNvPr id="18" name="Picture 17">
            <a:extLst>
              <a:ext uri="{FF2B5EF4-FFF2-40B4-BE49-F238E27FC236}">
                <a16:creationId xmlns:a16="http://schemas.microsoft.com/office/drawing/2014/main" id="{6130A0DB-83CA-4AEA-8ACA-7E51439B3EAB}"/>
              </a:ext>
            </a:extLst>
          </p:cNvPr>
          <p:cNvPicPr>
            <a:picLocks noChangeAspect="1"/>
          </p:cNvPicPr>
          <p:nvPr/>
        </p:nvPicPr>
        <p:blipFill>
          <a:blip r:embed="rId12"/>
          <a:stretch>
            <a:fillRect/>
          </a:stretch>
        </p:blipFill>
        <p:spPr>
          <a:xfrm>
            <a:off x="623749" y="2892838"/>
            <a:ext cx="1349396" cy="1364730"/>
          </a:xfrm>
          <a:prstGeom prst="rect">
            <a:avLst/>
          </a:prstGeom>
        </p:spPr>
      </p:pic>
      <p:pic>
        <p:nvPicPr>
          <p:cNvPr id="2" name="Picture 1">
            <a:extLst>
              <a:ext uri="{FF2B5EF4-FFF2-40B4-BE49-F238E27FC236}">
                <a16:creationId xmlns:a16="http://schemas.microsoft.com/office/drawing/2014/main" id="{0786D92C-FD2D-49A9-AF63-6E128166A111}"/>
              </a:ext>
            </a:extLst>
          </p:cNvPr>
          <p:cNvPicPr>
            <a:picLocks noChangeAspect="1"/>
          </p:cNvPicPr>
          <p:nvPr/>
        </p:nvPicPr>
        <p:blipFill>
          <a:blip r:embed="rId13"/>
          <a:stretch>
            <a:fillRect/>
          </a:stretch>
        </p:blipFill>
        <p:spPr>
          <a:xfrm>
            <a:off x="1948662" y="3354111"/>
            <a:ext cx="871804" cy="640135"/>
          </a:xfrm>
          <a:prstGeom prst="rect">
            <a:avLst/>
          </a:prstGeom>
        </p:spPr>
      </p:pic>
    </p:spTree>
    <p:extLst>
      <p:ext uri="{BB962C8B-B14F-4D97-AF65-F5344CB8AC3E}">
        <p14:creationId xmlns:p14="http://schemas.microsoft.com/office/powerpoint/2010/main" val="4108025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966773" y="755914"/>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9" name="Picture 8">
            <a:extLst>
              <a:ext uri="{FF2B5EF4-FFF2-40B4-BE49-F238E27FC236}">
                <a16:creationId xmlns:a16="http://schemas.microsoft.com/office/drawing/2014/main" id="{D888F6F8-22D7-4EC6-A716-9E90B653E20B}"/>
              </a:ext>
            </a:extLst>
          </p:cNvPr>
          <p:cNvPicPr>
            <a:picLocks noChangeAspect="1"/>
          </p:cNvPicPr>
          <p:nvPr/>
        </p:nvPicPr>
        <p:blipFill>
          <a:blip r:embed="rId3"/>
          <a:stretch>
            <a:fillRect/>
          </a:stretch>
        </p:blipFill>
        <p:spPr>
          <a:xfrm>
            <a:off x="3415311" y="2660333"/>
            <a:ext cx="5522304" cy="3688182"/>
          </a:xfrm>
          <a:prstGeom prst="rect">
            <a:avLst/>
          </a:prstGeom>
        </p:spPr>
      </p:pic>
      <p:pic>
        <p:nvPicPr>
          <p:cNvPr id="23" name="Picture 22">
            <a:extLst>
              <a:ext uri="{FF2B5EF4-FFF2-40B4-BE49-F238E27FC236}">
                <a16:creationId xmlns:a16="http://schemas.microsoft.com/office/drawing/2014/main" id="{C4D812CC-B80F-4DB4-938E-F5C3FB8A9BEC}"/>
              </a:ext>
            </a:extLst>
          </p:cNvPr>
          <p:cNvPicPr>
            <a:picLocks noChangeAspect="1"/>
          </p:cNvPicPr>
          <p:nvPr/>
        </p:nvPicPr>
        <p:blipFill>
          <a:blip r:embed="rId4"/>
          <a:stretch>
            <a:fillRect/>
          </a:stretch>
        </p:blipFill>
        <p:spPr>
          <a:xfrm>
            <a:off x="7607106" y="1020475"/>
            <a:ext cx="1403610" cy="1609902"/>
          </a:xfrm>
          <a:prstGeom prst="rect">
            <a:avLst/>
          </a:prstGeom>
        </p:spPr>
      </p:pic>
      <p:pic>
        <p:nvPicPr>
          <p:cNvPr id="24" name="Picture 23">
            <a:extLst>
              <a:ext uri="{FF2B5EF4-FFF2-40B4-BE49-F238E27FC236}">
                <a16:creationId xmlns:a16="http://schemas.microsoft.com/office/drawing/2014/main" id="{4C65BAF6-99E6-4B86-AF88-D30562772DAE}"/>
              </a:ext>
            </a:extLst>
          </p:cNvPr>
          <p:cNvPicPr>
            <a:picLocks noChangeAspect="1"/>
          </p:cNvPicPr>
          <p:nvPr/>
        </p:nvPicPr>
        <p:blipFill>
          <a:blip r:embed="rId5"/>
          <a:stretch>
            <a:fillRect/>
          </a:stretch>
        </p:blipFill>
        <p:spPr>
          <a:xfrm>
            <a:off x="6142121" y="1004995"/>
            <a:ext cx="1403610" cy="1640863"/>
          </a:xfrm>
          <a:prstGeom prst="rect">
            <a:avLst/>
          </a:prstGeom>
        </p:spPr>
      </p:pic>
      <p:pic>
        <p:nvPicPr>
          <p:cNvPr id="29" name="Picture 28">
            <a:extLst>
              <a:ext uri="{FF2B5EF4-FFF2-40B4-BE49-F238E27FC236}">
                <a16:creationId xmlns:a16="http://schemas.microsoft.com/office/drawing/2014/main" id="{64F4832A-5FA6-4D0E-83E5-112766235CD2}"/>
              </a:ext>
            </a:extLst>
          </p:cNvPr>
          <p:cNvPicPr>
            <a:picLocks noChangeAspect="1"/>
          </p:cNvPicPr>
          <p:nvPr/>
        </p:nvPicPr>
        <p:blipFill>
          <a:blip r:embed="rId6"/>
          <a:stretch>
            <a:fillRect/>
          </a:stretch>
        </p:blipFill>
        <p:spPr>
          <a:xfrm>
            <a:off x="4613198" y="985999"/>
            <a:ext cx="1379285" cy="1632709"/>
          </a:xfrm>
          <a:prstGeom prst="rect">
            <a:avLst/>
          </a:prstGeom>
        </p:spPr>
      </p:pic>
    </p:spTree>
    <p:extLst>
      <p:ext uri="{BB962C8B-B14F-4D97-AF65-F5344CB8AC3E}">
        <p14:creationId xmlns:p14="http://schemas.microsoft.com/office/powerpoint/2010/main" val="34443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3" name="Picture 2">
            <a:extLst>
              <a:ext uri="{FF2B5EF4-FFF2-40B4-BE49-F238E27FC236}">
                <a16:creationId xmlns:a16="http://schemas.microsoft.com/office/drawing/2014/main" id="{3347E450-6D6B-40A2-9224-91B31798A5BA}"/>
              </a:ext>
            </a:extLst>
          </p:cNvPr>
          <p:cNvPicPr>
            <a:picLocks noChangeAspect="1"/>
          </p:cNvPicPr>
          <p:nvPr/>
        </p:nvPicPr>
        <p:blipFill>
          <a:blip r:embed="rId3"/>
          <a:stretch>
            <a:fillRect/>
          </a:stretch>
        </p:blipFill>
        <p:spPr>
          <a:xfrm>
            <a:off x="827332" y="1647576"/>
            <a:ext cx="2676190" cy="4238095"/>
          </a:xfrm>
          <a:prstGeom prst="rect">
            <a:avLst/>
          </a:prstGeom>
        </p:spPr>
      </p:pic>
      <p:pic>
        <p:nvPicPr>
          <p:cNvPr id="6" name="Picture 5">
            <a:extLst>
              <a:ext uri="{FF2B5EF4-FFF2-40B4-BE49-F238E27FC236}">
                <a16:creationId xmlns:a16="http://schemas.microsoft.com/office/drawing/2014/main" id="{CE57F1BF-F2BE-4EA6-9BC3-D6C6ECA1F516}"/>
              </a:ext>
            </a:extLst>
          </p:cNvPr>
          <p:cNvPicPr>
            <a:picLocks noChangeAspect="1"/>
          </p:cNvPicPr>
          <p:nvPr/>
        </p:nvPicPr>
        <p:blipFill>
          <a:blip r:embed="rId4"/>
          <a:stretch>
            <a:fillRect/>
          </a:stretch>
        </p:blipFill>
        <p:spPr>
          <a:xfrm>
            <a:off x="4601168" y="1647577"/>
            <a:ext cx="2989663" cy="4238095"/>
          </a:xfrm>
          <a:prstGeom prst="rect">
            <a:avLst/>
          </a:prstGeom>
        </p:spPr>
      </p:pic>
      <p:pic>
        <p:nvPicPr>
          <p:cNvPr id="11" name="Picture 10">
            <a:extLst>
              <a:ext uri="{FF2B5EF4-FFF2-40B4-BE49-F238E27FC236}">
                <a16:creationId xmlns:a16="http://schemas.microsoft.com/office/drawing/2014/main" id="{E8D51EC7-8604-48CC-AED5-1DBD98E10CA4}"/>
              </a:ext>
            </a:extLst>
          </p:cNvPr>
          <p:cNvPicPr>
            <a:picLocks noChangeAspect="1"/>
          </p:cNvPicPr>
          <p:nvPr/>
        </p:nvPicPr>
        <p:blipFill>
          <a:blip r:embed="rId5"/>
          <a:stretch>
            <a:fillRect/>
          </a:stretch>
        </p:blipFill>
        <p:spPr>
          <a:xfrm>
            <a:off x="8688477" y="1647574"/>
            <a:ext cx="2839961" cy="4238096"/>
          </a:xfrm>
          <a:prstGeom prst="rect">
            <a:avLst/>
          </a:prstGeom>
        </p:spPr>
      </p:pic>
    </p:spTree>
    <p:extLst>
      <p:ext uri="{BB962C8B-B14F-4D97-AF65-F5344CB8AC3E}">
        <p14:creationId xmlns:p14="http://schemas.microsoft.com/office/powerpoint/2010/main" val="3432506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010E-807B-76D3-5E0E-D30DC2BA3127}"/>
              </a:ext>
            </a:extLst>
          </p:cNvPr>
          <p:cNvSpPr>
            <a:spLocks noGrp="1"/>
          </p:cNvSpPr>
          <p:nvPr>
            <p:ph type="ctrTitle"/>
          </p:nvPr>
        </p:nvSpPr>
        <p:spPr/>
        <p:txBody>
          <a:bodyPr>
            <a:normAutofit/>
          </a:bodyPr>
          <a:lstStyle/>
          <a:p>
            <a:r>
              <a:rPr lang="en-GB" dirty="0"/>
              <a:t>Exercise 1</a:t>
            </a:r>
          </a:p>
        </p:txBody>
      </p:sp>
      <p:sp>
        <p:nvSpPr>
          <p:cNvPr id="8" name="Subtitle 7">
            <a:extLst>
              <a:ext uri="{FF2B5EF4-FFF2-40B4-BE49-F238E27FC236}">
                <a16:creationId xmlns:a16="http://schemas.microsoft.com/office/drawing/2014/main" id="{77EC80A3-9282-21D8-081E-2744F05A246F}"/>
              </a:ext>
            </a:extLst>
          </p:cNvPr>
          <p:cNvSpPr>
            <a:spLocks noGrp="1"/>
          </p:cNvSpPr>
          <p:nvPr>
            <p:ph type="subTitle" idx="1"/>
          </p:nvPr>
        </p:nvSpPr>
        <p:spPr/>
        <p:txBody>
          <a:bodyPr/>
          <a:lstStyle/>
          <a:p>
            <a:r>
              <a:rPr lang="en-GB" dirty="0"/>
              <a:t>Peaked Data Example</a:t>
            </a:r>
          </a:p>
        </p:txBody>
      </p:sp>
      <p:sp>
        <p:nvSpPr>
          <p:cNvPr id="4" name="Freeform 16">
            <a:extLst>
              <a:ext uri="{FF2B5EF4-FFF2-40B4-BE49-F238E27FC236}">
                <a16:creationId xmlns:a16="http://schemas.microsoft.com/office/drawing/2014/main" id="{50B2E719-BCDA-DD8B-CAA5-D7A4796EF6E7}"/>
              </a:ext>
            </a:extLst>
          </p:cNvPr>
          <p:cNvSpPr>
            <a:spLocks noChangeAspect="1" noEditPoints="1"/>
          </p:cNvSpPr>
          <p:nvPr/>
        </p:nvSpPr>
        <p:spPr bwMode="auto">
          <a:xfrm>
            <a:off x="2385670" y="1121782"/>
            <a:ext cx="7420659" cy="4613855"/>
          </a:xfrm>
          <a:custGeom>
            <a:avLst/>
            <a:gdLst>
              <a:gd name="T0" fmla="*/ 837 w 4164"/>
              <a:gd name="T1" fmla="*/ 433 h 2589"/>
              <a:gd name="T2" fmla="*/ 825 w 4164"/>
              <a:gd name="T3" fmla="*/ 1810 h 2589"/>
              <a:gd name="T4" fmla="*/ 849 w 4164"/>
              <a:gd name="T5" fmla="*/ 1844 h 2589"/>
              <a:gd name="T6" fmla="*/ 3232 w 4164"/>
              <a:gd name="T7" fmla="*/ 1844 h 2589"/>
              <a:gd name="T8" fmla="*/ 3254 w 4164"/>
              <a:gd name="T9" fmla="*/ 1810 h 2589"/>
              <a:gd name="T10" fmla="*/ 3243 w 4164"/>
              <a:gd name="T11" fmla="*/ 433 h 2589"/>
              <a:gd name="T12" fmla="*/ 863 w 4164"/>
              <a:gd name="T13" fmla="*/ 421 h 2589"/>
              <a:gd name="T14" fmla="*/ 3247 w 4164"/>
              <a:gd name="T15" fmla="*/ 310 h 2589"/>
              <a:gd name="T16" fmla="*/ 3324 w 4164"/>
              <a:gd name="T17" fmla="*/ 352 h 2589"/>
              <a:gd name="T18" fmla="*/ 3365 w 4164"/>
              <a:gd name="T19" fmla="*/ 428 h 2589"/>
              <a:gd name="T20" fmla="*/ 3365 w 4164"/>
              <a:gd name="T21" fmla="*/ 1840 h 2589"/>
              <a:gd name="T22" fmla="*/ 3324 w 4164"/>
              <a:gd name="T23" fmla="*/ 1917 h 2589"/>
              <a:gd name="T24" fmla="*/ 3247 w 4164"/>
              <a:gd name="T25" fmla="*/ 1958 h 2589"/>
              <a:gd name="T26" fmla="*/ 833 w 4164"/>
              <a:gd name="T27" fmla="*/ 1958 h 2589"/>
              <a:gd name="T28" fmla="*/ 756 w 4164"/>
              <a:gd name="T29" fmla="*/ 1917 h 2589"/>
              <a:gd name="T30" fmla="*/ 714 w 4164"/>
              <a:gd name="T31" fmla="*/ 1840 h 2589"/>
              <a:gd name="T32" fmla="*/ 714 w 4164"/>
              <a:gd name="T33" fmla="*/ 428 h 2589"/>
              <a:gd name="T34" fmla="*/ 756 w 4164"/>
              <a:gd name="T35" fmla="*/ 352 h 2589"/>
              <a:gd name="T36" fmla="*/ 833 w 4164"/>
              <a:gd name="T37" fmla="*/ 310 h 2589"/>
              <a:gd name="T38" fmla="*/ 676 w 4164"/>
              <a:gd name="T39" fmla="*/ 117 h 2589"/>
              <a:gd name="T40" fmla="*/ 604 w 4164"/>
              <a:gd name="T41" fmla="*/ 162 h 2589"/>
              <a:gd name="T42" fmla="*/ 575 w 4164"/>
              <a:gd name="T43" fmla="*/ 244 h 2589"/>
              <a:gd name="T44" fmla="*/ 589 w 4164"/>
              <a:gd name="T45" fmla="*/ 2142 h 2589"/>
              <a:gd name="T46" fmla="*/ 649 w 4164"/>
              <a:gd name="T47" fmla="*/ 2203 h 2589"/>
              <a:gd name="T48" fmla="*/ 1605 w 4164"/>
              <a:gd name="T49" fmla="*/ 2215 h 2589"/>
              <a:gd name="T50" fmla="*/ 1650 w 4164"/>
              <a:gd name="T51" fmla="*/ 2239 h 2589"/>
              <a:gd name="T52" fmla="*/ 1662 w 4164"/>
              <a:gd name="T53" fmla="*/ 2275 h 2589"/>
              <a:gd name="T54" fmla="*/ 1662 w 4164"/>
              <a:gd name="T55" fmla="*/ 2282 h 2589"/>
              <a:gd name="T56" fmla="*/ 1639 w 4164"/>
              <a:gd name="T57" fmla="*/ 2329 h 2589"/>
              <a:gd name="T58" fmla="*/ 191 w 4164"/>
              <a:gd name="T59" fmla="*/ 2340 h 2589"/>
              <a:gd name="T60" fmla="*/ 3971 w 4164"/>
              <a:gd name="T61" fmla="*/ 2340 h 2589"/>
              <a:gd name="T62" fmla="*/ 2522 w 4164"/>
              <a:gd name="T63" fmla="*/ 2328 h 2589"/>
              <a:gd name="T64" fmla="*/ 2498 w 4164"/>
              <a:gd name="T65" fmla="*/ 2286 h 2589"/>
              <a:gd name="T66" fmla="*/ 2508 w 4164"/>
              <a:gd name="T67" fmla="*/ 2239 h 2589"/>
              <a:gd name="T68" fmla="*/ 2554 w 4164"/>
              <a:gd name="T69" fmla="*/ 2215 h 2589"/>
              <a:gd name="T70" fmla="*/ 3442 w 4164"/>
              <a:gd name="T71" fmla="*/ 2203 h 2589"/>
              <a:gd name="T72" fmla="*/ 3502 w 4164"/>
              <a:gd name="T73" fmla="*/ 2142 h 2589"/>
              <a:gd name="T74" fmla="*/ 3515 w 4164"/>
              <a:gd name="T75" fmla="*/ 244 h 2589"/>
              <a:gd name="T76" fmla="*/ 3486 w 4164"/>
              <a:gd name="T77" fmla="*/ 162 h 2589"/>
              <a:gd name="T78" fmla="*/ 3414 w 4164"/>
              <a:gd name="T79" fmla="*/ 117 h 2589"/>
              <a:gd name="T80" fmla="*/ 707 w 4164"/>
              <a:gd name="T81" fmla="*/ 0 h 2589"/>
              <a:gd name="T82" fmla="*/ 3470 w 4164"/>
              <a:gd name="T83" fmla="*/ 15 h 2589"/>
              <a:gd name="T84" fmla="*/ 3572 w 4164"/>
              <a:gd name="T85" fmla="*/ 87 h 2589"/>
              <a:gd name="T86" fmla="*/ 3625 w 4164"/>
              <a:gd name="T87" fmla="*/ 200 h 2589"/>
              <a:gd name="T88" fmla="*/ 3626 w 4164"/>
              <a:gd name="T89" fmla="*/ 2123 h 2589"/>
              <a:gd name="T90" fmla="*/ 3585 w 4164"/>
              <a:gd name="T91" fmla="*/ 2225 h 2589"/>
              <a:gd name="T92" fmla="*/ 4139 w 4164"/>
              <a:gd name="T93" fmla="*/ 2235 h 2589"/>
              <a:gd name="T94" fmla="*/ 4164 w 4164"/>
              <a:gd name="T95" fmla="*/ 2277 h 2589"/>
              <a:gd name="T96" fmla="*/ 4148 w 4164"/>
              <a:gd name="T97" fmla="*/ 2323 h 2589"/>
              <a:gd name="T98" fmla="*/ 3879 w 4164"/>
              <a:gd name="T99" fmla="*/ 2586 h 2589"/>
              <a:gd name="T100" fmla="*/ 278 w 4164"/>
              <a:gd name="T101" fmla="*/ 2586 h 2589"/>
              <a:gd name="T102" fmla="*/ 15 w 4164"/>
              <a:gd name="T103" fmla="*/ 2323 h 2589"/>
              <a:gd name="T104" fmla="*/ 0 w 4164"/>
              <a:gd name="T105" fmla="*/ 2276 h 2589"/>
              <a:gd name="T106" fmla="*/ 25 w 4164"/>
              <a:gd name="T107" fmla="*/ 2234 h 2589"/>
              <a:gd name="T108" fmla="*/ 506 w 4164"/>
              <a:gd name="T109" fmla="*/ 2225 h 2589"/>
              <a:gd name="T110" fmla="*/ 464 w 4164"/>
              <a:gd name="T111" fmla="*/ 2123 h 2589"/>
              <a:gd name="T112" fmla="*/ 466 w 4164"/>
              <a:gd name="T113" fmla="*/ 200 h 2589"/>
              <a:gd name="T114" fmla="*/ 519 w 4164"/>
              <a:gd name="T115" fmla="*/ 87 h 2589"/>
              <a:gd name="T116" fmla="*/ 621 w 4164"/>
              <a:gd name="T117" fmla="*/ 15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64" h="2589">
                <a:moveTo>
                  <a:pt x="863" y="421"/>
                </a:moveTo>
                <a:lnTo>
                  <a:pt x="849" y="425"/>
                </a:lnTo>
                <a:lnTo>
                  <a:pt x="837" y="433"/>
                </a:lnTo>
                <a:lnTo>
                  <a:pt x="829" y="444"/>
                </a:lnTo>
                <a:lnTo>
                  <a:pt x="825" y="459"/>
                </a:lnTo>
                <a:lnTo>
                  <a:pt x="825" y="1810"/>
                </a:lnTo>
                <a:lnTo>
                  <a:pt x="829" y="1824"/>
                </a:lnTo>
                <a:lnTo>
                  <a:pt x="837" y="1835"/>
                </a:lnTo>
                <a:lnTo>
                  <a:pt x="849" y="1844"/>
                </a:lnTo>
                <a:lnTo>
                  <a:pt x="863" y="1847"/>
                </a:lnTo>
                <a:lnTo>
                  <a:pt x="3216" y="1847"/>
                </a:lnTo>
                <a:lnTo>
                  <a:pt x="3232" y="1844"/>
                </a:lnTo>
                <a:lnTo>
                  <a:pt x="3243" y="1835"/>
                </a:lnTo>
                <a:lnTo>
                  <a:pt x="3250" y="1824"/>
                </a:lnTo>
                <a:lnTo>
                  <a:pt x="3254" y="1810"/>
                </a:lnTo>
                <a:lnTo>
                  <a:pt x="3254" y="459"/>
                </a:lnTo>
                <a:lnTo>
                  <a:pt x="3250" y="444"/>
                </a:lnTo>
                <a:lnTo>
                  <a:pt x="3243" y="433"/>
                </a:lnTo>
                <a:lnTo>
                  <a:pt x="3232" y="425"/>
                </a:lnTo>
                <a:lnTo>
                  <a:pt x="3216" y="421"/>
                </a:lnTo>
                <a:lnTo>
                  <a:pt x="863" y="421"/>
                </a:lnTo>
                <a:close/>
                <a:moveTo>
                  <a:pt x="863" y="306"/>
                </a:moveTo>
                <a:lnTo>
                  <a:pt x="3216" y="306"/>
                </a:lnTo>
                <a:lnTo>
                  <a:pt x="3247" y="310"/>
                </a:lnTo>
                <a:lnTo>
                  <a:pt x="3276" y="319"/>
                </a:lnTo>
                <a:lnTo>
                  <a:pt x="3301" y="333"/>
                </a:lnTo>
                <a:lnTo>
                  <a:pt x="3324" y="352"/>
                </a:lnTo>
                <a:lnTo>
                  <a:pt x="3343" y="373"/>
                </a:lnTo>
                <a:lnTo>
                  <a:pt x="3356" y="400"/>
                </a:lnTo>
                <a:lnTo>
                  <a:pt x="3365" y="428"/>
                </a:lnTo>
                <a:lnTo>
                  <a:pt x="3368" y="459"/>
                </a:lnTo>
                <a:lnTo>
                  <a:pt x="3368" y="1810"/>
                </a:lnTo>
                <a:lnTo>
                  <a:pt x="3365" y="1840"/>
                </a:lnTo>
                <a:lnTo>
                  <a:pt x="3356" y="1868"/>
                </a:lnTo>
                <a:lnTo>
                  <a:pt x="3343" y="1895"/>
                </a:lnTo>
                <a:lnTo>
                  <a:pt x="3324" y="1917"/>
                </a:lnTo>
                <a:lnTo>
                  <a:pt x="3301" y="1935"/>
                </a:lnTo>
                <a:lnTo>
                  <a:pt x="3276" y="1949"/>
                </a:lnTo>
                <a:lnTo>
                  <a:pt x="3247" y="1958"/>
                </a:lnTo>
                <a:lnTo>
                  <a:pt x="3216" y="1962"/>
                </a:lnTo>
                <a:lnTo>
                  <a:pt x="863" y="1962"/>
                </a:lnTo>
                <a:lnTo>
                  <a:pt x="833" y="1958"/>
                </a:lnTo>
                <a:lnTo>
                  <a:pt x="804" y="1949"/>
                </a:lnTo>
                <a:lnTo>
                  <a:pt x="779" y="1935"/>
                </a:lnTo>
                <a:lnTo>
                  <a:pt x="756" y="1917"/>
                </a:lnTo>
                <a:lnTo>
                  <a:pt x="737" y="1895"/>
                </a:lnTo>
                <a:lnTo>
                  <a:pt x="723" y="1868"/>
                </a:lnTo>
                <a:lnTo>
                  <a:pt x="714" y="1840"/>
                </a:lnTo>
                <a:lnTo>
                  <a:pt x="712" y="1810"/>
                </a:lnTo>
                <a:lnTo>
                  <a:pt x="712" y="459"/>
                </a:lnTo>
                <a:lnTo>
                  <a:pt x="714" y="428"/>
                </a:lnTo>
                <a:lnTo>
                  <a:pt x="723" y="400"/>
                </a:lnTo>
                <a:lnTo>
                  <a:pt x="737" y="373"/>
                </a:lnTo>
                <a:lnTo>
                  <a:pt x="756" y="352"/>
                </a:lnTo>
                <a:lnTo>
                  <a:pt x="779" y="333"/>
                </a:lnTo>
                <a:lnTo>
                  <a:pt x="804" y="319"/>
                </a:lnTo>
                <a:lnTo>
                  <a:pt x="833" y="310"/>
                </a:lnTo>
                <a:lnTo>
                  <a:pt x="863" y="306"/>
                </a:lnTo>
                <a:close/>
                <a:moveTo>
                  <a:pt x="707" y="114"/>
                </a:moveTo>
                <a:lnTo>
                  <a:pt x="676" y="117"/>
                </a:lnTo>
                <a:lnTo>
                  <a:pt x="649" y="127"/>
                </a:lnTo>
                <a:lnTo>
                  <a:pt x="625" y="142"/>
                </a:lnTo>
                <a:lnTo>
                  <a:pt x="604" y="162"/>
                </a:lnTo>
                <a:lnTo>
                  <a:pt x="589" y="188"/>
                </a:lnTo>
                <a:lnTo>
                  <a:pt x="579" y="214"/>
                </a:lnTo>
                <a:lnTo>
                  <a:pt x="575" y="244"/>
                </a:lnTo>
                <a:lnTo>
                  <a:pt x="575" y="2085"/>
                </a:lnTo>
                <a:lnTo>
                  <a:pt x="579" y="2114"/>
                </a:lnTo>
                <a:lnTo>
                  <a:pt x="589" y="2142"/>
                </a:lnTo>
                <a:lnTo>
                  <a:pt x="604" y="2166"/>
                </a:lnTo>
                <a:lnTo>
                  <a:pt x="625" y="2188"/>
                </a:lnTo>
                <a:lnTo>
                  <a:pt x="649" y="2203"/>
                </a:lnTo>
                <a:lnTo>
                  <a:pt x="676" y="2213"/>
                </a:lnTo>
                <a:lnTo>
                  <a:pt x="707" y="2215"/>
                </a:lnTo>
                <a:lnTo>
                  <a:pt x="1605" y="2215"/>
                </a:lnTo>
                <a:lnTo>
                  <a:pt x="1623" y="2219"/>
                </a:lnTo>
                <a:lnTo>
                  <a:pt x="1639" y="2227"/>
                </a:lnTo>
                <a:lnTo>
                  <a:pt x="1650" y="2239"/>
                </a:lnTo>
                <a:lnTo>
                  <a:pt x="1659" y="2254"/>
                </a:lnTo>
                <a:lnTo>
                  <a:pt x="1662" y="2273"/>
                </a:lnTo>
                <a:lnTo>
                  <a:pt x="1662" y="2275"/>
                </a:lnTo>
                <a:lnTo>
                  <a:pt x="1661" y="2277"/>
                </a:lnTo>
                <a:lnTo>
                  <a:pt x="1662" y="2280"/>
                </a:lnTo>
                <a:lnTo>
                  <a:pt x="1662" y="2282"/>
                </a:lnTo>
                <a:lnTo>
                  <a:pt x="1659" y="2301"/>
                </a:lnTo>
                <a:lnTo>
                  <a:pt x="1652" y="2316"/>
                </a:lnTo>
                <a:lnTo>
                  <a:pt x="1639" y="2329"/>
                </a:lnTo>
                <a:lnTo>
                  <a:pt x="1623" y="2336"/>
                </a:lnTo>
                <a:lnTo>
                  <a:pt x="1605" y="2340"/>
                </a:lnTo>
                <a:lnTo>
                  <a:pt x="191" y="2340"/>
                </a:lnTo>
                <a:lnTo>
                  <a:pt x="317" y="2474"/>
                </a:lnTo>
                <a:lnTo>
                  <a:pt x="3840" y="2474"/>
                </a:lnTo>
                <a:lnTo>
                  <a:pt x="3971" y="2340"/>
                </a:lnTo>
                <a:lnTo>
                  <a:pt x="2558" y="2340"/>
                </a:lnTo>
                <a:lnTo>
                  <a:pt x="2539" y="2336"/>
                </a:lnTo>
                <a:lnTo>
                  <a:pt x="2522" y="2328"/>
                </a:lnTo>
                <a:lnTo>
                  <a:pt x="2511" y="2315"/>
                </a:lnTo>
                <a:lnTo>
                  <a:pt x="2503" y="2297"/>
                </a:lnTo>
                <a:lnTo>
                  <a:pt x="2498" y="2286"/>
                </a:lnTo>
                <a:lnTo>
                  <a:pt x="2497" y="2273"/>
                </a:lnTo>
                <a:lnTo>
                  <a:pt x="2500" y="2254"/>
                </a:lnTo>
                <a:lnTo>
                  <a:pt x="2508" y="2239"/>
                </a:lnTo>
                <a:lnTo>
                  <a:pt x="2520" y="2227"/>
                </a:lnTo>
                <a:lnTo>
                  <a:pt x="2536" y="2219"/>
                </a:lnTo>
                <a:lnTo>
                  <a:pt x="2554" y="2215"/>
                </a:lnTo>
                <a:lnTo>
                  <a:pt x="3384" y="2215"/>
                </a:lnTo>
                <a:lnTo>
                  <a:pt x="3414" y="2213"/>
                </a:lnTo>
                <a:lnTo>
                  <a:pt x="3442" y="2203"/>
                </a:lnTo>
                <a:lnTo>
                  <a:pt x="3466" y="2188"/>
                </a:lnTo>
                <a:lnTo>
                  <a:pt x="3486" y="2166"/>
                </a:lnTo>
                <a:lnTo>
                  <a:pt x="3502" y="2142"/>
                </a:lnTo>
                <a:lnTo>
                  <a:pt x="3512" y="2114"/>
                </a:lnTo>
                <a:lnTo>
                  <a:pt x="3515" y="2085"/>
                </a:lnTo>
                <a:lnTo>
                  <a:pt x="3515" y="244"/>
                </a:lnTo>
                <a:lnTo>
                  <a:pt x="3512" y="214"/>
                </a:lnTo>
                <a:lnTo>
                  <a:pt x="3502" y="188"/>
                </a:lnTo>
                <a:lnTo>
                  <a:pt x="3486" y="162"/>
                </a:lnTo>
                <a:lnTo>
                  <a:pt x="3466" y="142"/>
                </a:lnTo>
                <a:lnTo>
                  <a:pt x="3442" y="127"/>
                </a:lnTo>
                <a:lnTo>
                  <a:pt x="3414" y="117"/>
                </a:lnTo>
                <a:lnTo>
                  <a:pt x="3384" y="114"/>
                </a:lnTo>
                <a:lnTo>
                  <a:pt x="707" y="114"/>
                </a:lnTo>
                <a:close/>
                <a:moveTo>
                  <a:pt x="707" y="0"/>
                </a:moveTo>
                <a:lnTo>
                  <a:pt x="3384" y="0"/>
                </a:lnTo>
                <a:lnTo>
                  <a:pt x="3428" y="3"/>
                </a:lnTo>
                <a:lnTo>
                  <a:pt x="3470" y="15"/>
                </a:lnTo>
                <a:lnTo>
                  <a:pt x="3508" y="32"/>
                </a:lnTo>
                <a:lnTo>
                  <a:pt x="3542" y="58"/>
                </a:lnTo>
                <a:lnTo>
                  <a:pt x="3572" y="87"/>
                </a:lnTo>
                <a:lnTo>
                  <a:pt x="3596" y="121"/>
                </a:lnTo>
                <a:lnTo>
                  <a:pt x="3614" y="159"/>
                </a:lnTo>
                <a:lnTo>
                  <a:pt x="3625" y="200"/>
                </a:lnTo>
                <a:lnTo>
                  <a:pt x="3629" y="244"/>
                </a:lnTo>
                <a:lnTo>
                  <a:pt x="3629" y="2085"/>
                </a:lnTo>
                <a:lnTo>
                  <a:pt x="3626" y="2123"/>
                </a:lnTo>
                <a:lnTo>
                  <a:pt x="3618" y="2160"/>
                </a:lnTo>
                <a:lnTo>
                  <a:pt x="3604" y="2194"/>
                </a:lnTo>
                <a:lnTo>
                  <a:pt x="3585" y="2225"/>
                </a:lnTo>
                <a:lnTo>
                  <a:pt x="4107" y="2225"/>
                </a:lnTo>
                <a:lnTo>
                  <a:pt x="4124" y="2228"/>
                </a:lnTo>
                <a:lnTo>
                  <a:pt x="4139" y="2235"/>
                </a:lnTo>
                <a:lnTo>
                  <a:pt x="4150" y="2246"/>
                </a:lnTo>
                <a:lnTo>
                  <a:pt x="4159" y="2261"/>
                </a:lnTo>
                <a:lnTo>
                  <a:pt x="4164" y="2277"/>
                </a:lnTo>
                <a:lnTo>
                  <a:pt x="4163" y="2294"/>
                </a:lnTo>
                <a:lnTo>
                  <a:pt x="4158" y="2309"/>
                </a:lnTo>
                <a:lnTo>
                  <a:pt x="4148" y="2323"/>
                </a:lnTo>
                <a:lnTo>
                  <a:pt x="3905" y="2571"/>
                </a:lnTo>
                <a:lnTo>
                  <a:pt x="3893" y="2580"/>
                </a:lnTo>
                <a:lnTo>
                  <a:pt x="3879" y="2586"/>
                </a:lnTo>
                <a:lnTo>
                  <a:pt x="3865" y="2589"/>
                </a:lnTo>
                <a:lnTo>
                  <a:pt x="293" y="2589"/>
                </a:lnTo>
                <a:lnTo>
                  <a:pt x="278" y="2586"/>
                </a:lnTo>
                <a:lnTo>
                  <a:pt x="262" y="2580"/>
                </a:lnTo>
                <a:lnTo>
                  <a:pt x="251" y="2570"/>
                </a:lnTo>
                <a:lnTo>
                  <a:pt x="15" y="2323"/>
                </a:lnTo>
                <a:lnTo>
                  <a:pt x="6" y="2309"/>
                </a:lnTo>
                <a:lnTo>
                  <a:pt x="1" y="2292"/>
                </a:lnTo>
                <a:lnTo>
                  <a:pt x="0" y="2276"/>
                </a:lnTo>
                <a:lnTo>
                  <a:pt x="5" y="2259"/>
                </a:lnTo>
                <a:lnTo>
                  <a:pt x="14" y="2246"/>
                </a:lnTo>
                <a:lnTo>
                  <a:pt x="25" y="2234"/>
                </a:lnTo>
                <a:lnTo>
                  <a:pt x="40" y="2228"/>
                </a:lnTo>
                <a:lnTo>
                  <a:pt x="57" y="2225"/>
                </a:lnTo>
                <a:lnTo>
                  <a:pt x="506" y="2225"/>
                </a:lnTo>
                <a:lnTo>
                  <a:pt x="487" y="2194"/>
                </a:lnTo>
                <a:lnTo>
                  <a:pt x="473" y="2160"/>
                </a:lnTo>
                <a:lnTo>
                  <a:pt x="464" y="2123"/>
                </a:lnTo>
                <a:lnTo>
                  <a:pt x="462" y="2085"/>
                </a:lnTo>
                <a:lnTo>
                  <a:pt x="462" y="244"/>
                </a:lnTo>
                <a:lnTo>
                  <a:pt x="466" y="200"/>
                </a:lnTo>
                <a:lnTo>
                  <a:pt x="477" y="159"/>
                </a:lnTo>
                <a:lnTo>
                  <a:pt x="495" y="121"/>
                </a:lnTo>
                <a:lnTo>
                  <a:pt x="519" y="87"/>
                </a:lnTo>
                <a:lnTo>
                  <a:pt x="549" y="58"/>
                </a:lnTo>
                <a:lnTo>
                  <a:pt x="583" y="32"/>
                </a:lnTo>
                <a:lnTo>
                  <a:pt x="621" y="15"/>
                </a:lnTo>
                <a:lnTo>
                  <a:pt x="662" y="3"/>
                </a:lnTo>
                <a:lnTo>
                  <a:pt x="70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04334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85B29DE-A9B6-8F35-D813-586B21A80292}"/>
              </a:ext>
            </a:extLst>
          </p:cNvPr>
          <p:cNvSpPr>
            <a:spLocks noGrp="1"/>
          </p:cNvSpPr>
          <p:nvPr>
            <p:ph sz="half" idx="1"/>
          </p:nvPr>
        </p:nvSpPr>
        <p:spPr/>
        <p:txBody>
          <a:bodyPr/>
          <a:lstStyle/>
          <a:p>
            <a:pPr marL="514350" indent="-514350">
              <a:buFont typeface="+mj-lt"/>
              <a:buAutoNum type="arabicPeriod"/>
            </a:pPr>
            <a:r>
              <a:rPr lang="en-GB" dirty="0"/>
              <a:t>Open the table and run    the saved scripts in the top left panel</a:t>
            </a:r>
          </a:p>
        </p:txBody>
      </p:sp>
      <p:sp>
        <p:nvSpPr>
          <p:cNvPr id="6" name="Title 5">
            <a:extLst>
              <a:ext uri="{FF2B5EF4-FFF2-40B4-BE49-F238E27FC236}">
                <a16:creationId xmlns:a16="http://schemas.microsoft.com/office/drawing/2014/main" id="{95757D79-407B-EB4E-C32E-3CBF8F9C4CAA}"/>
              </a:ext>
            </a:extLst>
          </p:cNvPr>
          <p:cNvSpPr>
            <a:spLocks noGrp="1"/>
          </p:cNvSpPr>
          <p:nvPr>
            <p:ph type="title"/>
          </p:nvPr>
        </p:nvSpPr>
        <p:spPr/>
        <p:txBody>
          <a:bodyPr/>
          <a:lstStyle/>
          <a:p>
            <a:r>
              <a:rPr lang="en-GB" dirty="0"/>
              <a:t>3 Ways To Use Exercise Materials</a:t>
            </a:r>
          </a:p>
        </p:txBody>
      </p:sp>
      <p:pic>
        <p:nvPicPr>
          <p:cNvPr id="9" name="Content Placeholder 8">
            <a:extLst>
              <a:ext uri="{FF2B5EF4-FFF2-40B4-BE49-F238E27FC236}">
                <a16:creationId xmlns:a16="http://schemas.microsoft.com/office/drawing/2014/main" id="{9D9C4FB9-7F26-F677-FE9A-28D091D5726D}"/>
              </a:ext>
            </a:extLst>
          </p:cNvPr>
          <p:cNvPicPr>
            <a:picLocks noGrp="1" noChangeAspect="1"/>
          </p:cNvPicPr>
          <p:nvPr>
            <p:ph sz="half" idx="2"/>
          </p:nvPr>
        </p:nvPicPr>
        <p:blipFill>
          <a:blip r:embed="rId2"/>
          <a:stretch>
            <a:fillRect/>
          </a:stretch>
        </p:blipFill>
        <p:spPr>
          <a:xfrm>
            <a:off x="6408369" y="1825625"/>
            <a:ext cx="4709262" cy="4351338"/>
          </a:xfrm>
          <a:prstGeom prst="rect">
            <a:avLst/>
          </a:prstGeom>
          <a:ln w="57150">
            <a:solidFill>
              <a:schemeClr val="tx1"/>
            </a:solidFill>
          </a:ln>
        </p:spPr>
      </p:pic>
      <p:sp>
        <p:nvSpPr>
          <p:cNvPr id="10" name="Freeform 16">
            <a:extLst>
              <a:ext uri="{FF2B5EF4-FFF2-40B4-BE49-F238E27FC236}">
                <a16:creationId xmlns:a16="http://schemas.microsoft.com/office/drawing/2014/main" id="{DD4E3A15-1764-6B24-C1A0-5149F1101F8F}"/>
              </a:ext>
            </a:extLst>
          </p:cNvPr>
          <p:cNvSpPr>
            <a:spLocks noChangeAspect="1" noEditPoints="1"/>
          </p:cNvSpPr>
          <p:nvPr/>
        </p:nvSpPr>
        <p:spPr bwMode="auto">
          <a:xfrm>
            <a:off x="4883725" y="1914445"/>
            <a:ext cx="134250" cy="268686"/>
          </a:xfrm>
          <a:custGeom>
            <a:avLst/>
            <a:gdLst>
              <a:gd name="T0" fmla="*/ 159 w 2878"/>
              <a:gd name="T1" fmla="*/ 272 h 5760"/>
              <a:gd name="T2" fmla="*/ 159 w 2878"/>
              <a:gd name="T3" fmla="*/ 5488 h 5760"/>
              <a:gd name="T4" fmla="*/ 2686 w 2878"/>
              <a:gd name="T5" fmla="*/ 2962 h 5760"/>
              <a:gd name="T6" fmla="*/ 2704 w 2878"/>
              <a:gd name="T7" fmla="*/ 2938 h 5760"/>
              <a:gd name="T8" fmla="*/ 2716 w 2878"/>
              <a:gd name="T9" fmla="*/ 2910 h 5760"/>
              <a:gd name="T10" fmla="*/ 2719 w 2878"/>
              <a:gd name="T11" fmla="*/ 2878 h 5760"/>
              <a:gd name="T12" fmla="*/ 2716 w 2878"/>
              <a:gd name="T13" fmla="*/ 2850 h 5760"/>
              <a:gd name="T14" fmla="*/ 2704 w 2878"/>
              <a:gd name="T15" fmla="*/ 2822 h 5760"/>
              <a:gd name="T16" fmla="*/ 2686 w 2878"/>
              <a:gd name="T17" fmla="*/ 2798 h 5760"/>
              <a:gd name="T18" fmla="*/ 159 w 2878"/>
              <a:gd name="T19" fmla="*/ 272 h 5760"/>
              <a:gd name="T20" fmla="*/ 72 w 2878"/>
              <a:gd name="T21" fmla="*/ 0 h 5760"/>
              <a:gd name="T22" fmla="*/ 96 w 2878"/>
              <a:gd name="T23" fmla="*/ 2 h 5760"/>
              <a:gd name="T24" fmla="*/ 117 w 2878"/>
              <a:gd name="T25" fmla="*/ 9 h 5760"/>
              <a:gd name="T26" fmla="*/ 136 w 2878"/>
              <a:gd name="T27" fmla="*/ 23 h 5760"/>
              <a:gd name="T28" fmla="*/ 2798 w 2878"/>
              <a:gd name="T29" fmla="*/ 2686 h 5760"/>
              <a:gd name="T30" fmla="*/ 2826 w 2878"/>
              <a:gd name="T31" fmla="*/ 2718 h 5760"/>
              <a:gd name="T32" fmla="*/ 2849 w 2878"/>
              <a:gd name="T33" fmla="*/ 2754 h 5760"/>
              <a:gd name="T34" fmla="*/ 2864 w 2878"/>
              <a:gd name="T35" fmla="*/ 2794 h 5760"/>
              <a:gd name="T36" fmla="*/ 2875 w 2878"/>
              <a:gd name="T37" fmla="*/ 2836 h 5760"/>
              <a:gd name="T38" fmla="*/ 2878 w 2878"/>
              <a:gd name="T39" fmla="*/ 2878 h 5760"/>
              <a:gd name="T40" fmla="*/ 2875 w 2878"/>
              <a:gd name="T41" fmla="*/ 2924 h 5760"/>
              <a:gd name="T42" fmla="*/ 2864 w 2878"/>
              <a:gd name="T43" fmla="*/ 2966 h 5760"/>
              <a:gd name="T44" fmla="*/ 2849 w 2878"/>
              <a:gd name="T45" fmla="*/ 3006 h 5760"/>
              <a:gd name="T46" fmla="*/ 2826 w 2878"/>
              <a:gd name="T47" fmla="*/ 3042 h 5760"/>
              <a:gd name="T48" fmla="*/ 2798 w 2878"/>
              <a:gd name="T49" fmla="*/ 3074 h 5760"/>
              <a:gd name="T50" fmla="*/ 136 w 2878"/>
              <a:gd name="T51" fmla="*/ 5737 h 5760"/>
              <a:gd name="T52" fmla="*/ 119 w 2878"/>
              <a:gd name="T53" fmla="*/ 5750 h 5760"/>
              <a:gd name="T54" fmla="*/ 99 w 2878"/>
              <a:gd name="T55" fmla="*/ 5757 h 5760"/>
              <a:gd name="T56" fmla="*/ 80 w 2878"/>
              <a:gd name="T57" fmla="*/ 5760 h 5760"/>
              <a:gd name="T58" fmla="*/ 65 w 2878"/>
              <a:gd name="T59" fmla="*/ 5758 h 5760"/>
              <a:gd name="T60" fmla="*/ 49 w 2878"/>
              <a:gd name="T61" fmla="*/ 5755 h 5760"/>
              <a:gd name="T62" fmla="*/ 30 w 2878"/>
              <a:gd name="T63" fmla="*/ 5743 h 5760"/>
              <a:gd name="T64" fmla="*/ 14 w 2878"/>
              <a:gd name="T65" fmla="*/ 5725 h 5760"/>
              <a:gd name="T66" fmla="*/ 3 w 2878"/>
              <a:gd name="T67" fmla="*/ 5704 h 5760"/>
              <a:gd name="T68" fmla="*/ 0 w 2878"/>
              <a:gd name="T69" fmla="*/ 5680 h 5760"/>
              <a:gd name="T70" fmla="*/ 0 w 2878"/>
              <a:gd name="T71" fmla="*/ 80 h 5760"/>
              <a:gd name="T72" fmla="*/ 3 w 2878"/>
              <a:gd name="T73" fmla="*/ 56 h 5760"/>
              <a:gd name="T74" fmla="*/ 14 w 2878"/>
              <a:gd name="T75" fmla="*/ 35 h 5760"/>
              <a:gd name="T76" fmla="*/ 30 w 2878"/>
              <a:gd name="T77" fmla="*/ 17 h 5760"/>
              <a:gd name="T78" fmla="*/ 49 w 2878"/>
              <a:gd name="T79" fmla="*/ 5 h 5760"/>
              <a:gd name="T80" fmla="*/ 72 w 2878"/>
              <a:gd name="T81" fmla="*/ 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78" h="5760">
                <a:moveTo>
                  <a:pt x="159" y="272"/>
                </a:moveTo>
                <a:lnTo>
                  <a:pt x="159" y="5488"/>
                </a:lnTo>
                <a:lnTo>
                  <a:pt x="2686" y="2962"/>
                </a:lnTo>
                <a:lnTo>
                  <a:pt x="2704" y="2938"/>
                </a:lnTo>
                <a:lnTo>
                  <a:pt x="2716" y="2910"/>
                </a:lnTo>
                <a:lnTo>
                  <a:pt x="2719" y="2878"/>
                </a:lnTo>
                <a:lnTo>
                  <a:pt x="2716" y="2850"/>
                </a:lnTo>
                <a:lnTo>
                  <a:pt x="2704" y="2822"/>
                </a:lnTo>
                <a:lnTo>
                  <a:pt x="2686" y="2798"/>
                </a:lnTo>
                <a:lnTo>
                  <a:pt x="159" y="272"/>
                </a:lnTo>
                <a:close/>
                <a:moveTo>
                  <a:pt x="72" y="0"/>
                </a:moveTo>
                <a:lnTo>
                  <a:pt x="96" y="2"/>
                </a:lnTo>
                <a:lnTo>
                  <a:pt x="117" y="9"/>
                </a:lnTo>
                <a:lnTo>
                  <a:pt x="136" y="23"/>
                </a:lnTo>
                <a:lnTo>
                  <a:pt x="2798" y="2686"/>
                </a:lnTo>
                <a:lnTo>
                  <a:pt x="2826" y="2718"/>
                </a:lnTo>
                <a:lnTo>
                  <a:pt x="2849" y="2754"/>
                </a:lnTo>
                <a:lnTo>
                  <a:pt x="2864" y="2794"/>
                </a:lnTo>
                <a:lnTo>
                  <a:pt x="2875" y="2836"/>
                </a:lnTo>
                <a:lnTo>
                  <a:pt x="2878" y="2878"/>
                </a:lnTo>
                <a:lnTo>
                  <a:pt x="2875" y="2924"/>
                </a:lnTo>
                <a:lnTo>
                  <a:pt x="2864" y="2966"/>
                </a:lnTo>
                <a:lnTo>
                  <a:pt x="2849" y="3006"/>
                </a:lnTo>
                <a:lnTo>
                  <a:pt x="2826" y="3042"/>
                </a:lnTo>
                <a:lnTo>
                  <a:pt x="2798" y="3074"/>
                </a:lnTo>
                <a:lnTo>
                  <a:pt x="136" y="5737"/>
                </a:lnTo>
                <a:lnTo>
                  <a:pt x="119" y="5750"/>
                </a:lnTo>
                <a:lnTo>
                  <a:pt x="99" y="5757"/>
                </a:lnTo>
                <a:lnTo>
                  <a:pt x="80" y="5760"/>
                </a:lnTo>
                <a:lnTo>
                  <a:pt x="65" y="5758"/>
                </a:lnTo>
                <a:lnTo>
                  <a:pt x="49" y="5755"/>
                </a:lnTo>
                <a:lnTo>
                  <a:pt x="30" y="5743"/>
                </a:lnTo>
                <a:lnTo>
                  <a:pt x="14" y="5725"/>
                </a:lnTo>
                <a:lnTo>
                  <a:pt x="3" y="5704"/>
                </a:lnTo>
                <a:lnTo>
                  <a:pt x="0" y="5680"/>
                </a:lnTo>
                <a:lnTo>
                  <a:pt x="0" y="80"/>
                </a:lnTo>
                <a:lnTo>
                  <a:pt x="3" y="56"/>
                </a:lnTo>
                <a:lnTo>
                  <a:pt x="14" y="35"/>
                </a:lnTo>
                <a:lnTo>
                  <a:pt x="30" y="17"/>
                </a:lnTo>
                <a:lnTo>
                  <a:pt x="49" y="5"/>
                </a:lnTo>
                <a:lnTo>
                  <a:pt x="7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96537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85B29DE-A9B6-8F35-D813-586B21A80292}"/>
              </a:ext>
            </a:extLst>
          </p:cNvPr>
          <p:cNvSpPr>
            <a:spLocks noGrp="1"/>
          </p:cNvSpPr>
          <p:nvPr>
            <p:ph sz="half" idx="1"/>
          </p:nvPr>
        </p:nvSpPr>
        <p:spPr/>
        <p:txBody>
          <a:bodyPr/>
          <a:lstStyle/>
          <a:p>
            <a:pPr marL="514350" indent="-514350">
              <a:buFont typeface="+mj-lt"/>
              <a:buAutoNum type="arabicPeriod"/>
            </a:pPr>
            <a:r>
              <a:rPr lang="en-GB" dirty="0"/>
              <a:t>Open the table and run   the saved scripts in the top left panel</a:t>
            </a:r>
          </a:p>
          <a:p>
            <a:pPr marL="514350" indent="-514350">
              <a:buFont typeface="+mj-lt"/>
              <a:buAutoNum type="arabicPeriod"/>
            </a:pPr>
            <a:r>
              <a:rPr lang="en-GB" dirty="0"/>
              <a:t>Follow the step-by-step actions in FDE Workshop and Exercises journal</a:t>
            </a:r>
          </a:p>
        </p:txBody>
      </p:sp>
      <p:sp>
        <p:nvSpPr>
          <p:cNvPr id="6" name="Title 5">
            <a:extLst>
              <a:ext uri="{FF2B5EF4-FFF2-40B4-BE49-F238E27FC236}">
                <a16:creationId xmlns:a16="http://schemas.microsoft.com/office/drawing/2014/main" id="{95757D79-407B-EB4E-C32E-3CBF8F9C4CAA}"/>
              </a:ext>
            </a:extLst>
          </p:cNvPr>
          <p:cNvSpPr>
            <a:spLocks noGrp="1"/>
          </p:cNvSpPr>
          <p:nvPr>
            <p:ph type="title"/>
          </p:nvPr>
        </p:nvSpPr>
        <p:spPr/>
        <p:txBody>
          <a:bodyPr/>
          <a:lstStyle/>
          <a:p>
            <a:r>
              <a:rPr lang="en-GB" dirty="0"/>
              <a:t>3 Ways To Use Exercise Materials</a:t>
            </a:r>
          </a:p>
        </p:txBody>
      </p:sp>
      <p:sp>
        <p:nvSpPr>
          <p:cNvPr id="10" name="Freeform 16">
            <a:extLst>
              <a:ext uri="{FF2B5EF4-FFF2-40B4-BE49-F238E27FC236}">
                <a16:creationId xmlns:a16="http://schemas.microsoft.com/office/drawing/2014/main" id="{DD4E3A15-1764-6B24-C1A0-5149F1101F8F}"/>
              </a:ext>
            </a:extLst>
          </p:cNvPr>
          <p:cNvSpPr>
            <a:spLocks noChangeAspect="1" noEditPoints="1"/>
          </p:cNvSpPr>
          <p:nvPr/>
        </p:nvSpPr>
        <p:spPr bwMode="auto">
          <a:xfrm>
            <a:off x="4883725" y="1914445"/>
            <a:ext cx="134250" cy="268686"/>
          </a:xfrm>
          <a:custGeom>
            <a:avLst/>
            <a:gdLst>
              <a:gd name="T0" fmla="*/ 159 w 2878"/>
              <a:gd name="T1" fmla="*/ 272 h 5760"/>
              <a:gd name="T2" fmla="*/ 159 w 2878"/>
              <a:gd name="T3" fmla="*/ 5488 h 5760"/>
              <a:gd name="T4" fmla="*/ 2686 w 2878"/>
              <a:gd name="T5" fmla="*/ 2962 h 5760"/>
              <a:gd name="T6" fmla="*/ 2704 w 2878"/>
              <a:gd name="T7" fmla="*/ 2938 h 5760"/>
              <a:gd name="T8" fmla="*/ 2716 w 2878"/>
              <a:gd name="T9" fmla="*/ 2910 h 5760"/>
              <a:gd name="T10" fmla="*/ 2719 w 2878"/>
              <a:gd name="T11" fmla="*/ 2878 h 5760"/>
              <a:gd name="T12" fmla="*/ 2716 w 2878"/>
              <a:gd name="T13" fmla="*/ 2850 h 5760"/>
              <a:gd name="T14" fmla="*/ 2704 w 2878"/>
              <a:gd name="T15" fmla="*/ 2822 h 5760"/>
              <a:gd name="T16" fmla="*/ 2686 w 2878"/>
              <a:gd name="T17" fmla="*/ 2798 h 5760"/>
              <a:gd name="T18" fmla="*/ 159 w 2878"/>
              <a:gd name="T19" fmla="*/ 272 h 5760"/>
              <a:gd name="T20" fmla="*/ 72 w 2878"/>
              <a:gd name="T21" fmla="*/ 0 h 5760"/>
              <a:gd name="T22" fmla="*/ 96 w 2878"/>
              <a:gd name="T23" fmla="*/ 2 h 5760"/>
              <a:gd name="T24" fmla="*/ 117 w 2878"/>
              <a:gd name="T25" fmla="*/ 9 h 5760"/>
              <a:gd name="T26" fmla="*/ 136 w 2878"/>
              <a:gd name="T27" fmla="*/ 23 h 5760"/>
              <a:gd name="T28" fmla="*/ 2798 w 2878"/>
              <a:gd name="T29" fmla="*/ 2686 h 5760"/>
              <a:gd name="T30" fmla="*/ 2826 w 2878"/>
              <a:gd name="T31" fmla="*/ 2718 h 5760"/>
              <a:gd name="T32" fmla="*/ 2849 w 2878"/>
              <a:gd name="T33" fmla="*/ 2754 h 5760"/>
              <a:gd name="T34" fmla="*/ 2864 w 2878"/>
              <a:gd name="T35" fmla="*/ 2794 h 5760"/>
              <a:gd name="T36" fmla="*/ 2875 w 2878"/>
              <a:gd name="T37" fmla="*/ 2836 h 5760"/>
              <a:gd name="T38" fmla="*/ 2878 w 2878"/>
              <a:gd name="T39" fmla="*/ 2878 h 5760"/>
              <a:gd name="T40" fmla="*/ 2875 w 2878"/>
              <a:gd name="T41" fmla="*/ 2924 h 5760"/>
              <a:gd name="T42" fmla="*/ 2864 w 2878"/>
              <a:gd name="T43" fmla="*/ 2966 h 5760"/>
              <a:gd name="T44" fmla="*/ 2849 w 2878"/>
              <a:gd name="T45" fmla="*/ 3006 h 5760"/>
              <a:gd name="T46" fmla="*/ 2826 w 2878"/>
              <a:gd name="T47" fmla="*/ 3042 h 5760"/>
              <a:gd name="T48" fmla="*/ 2798 w 2878"/>
              <a:gd name="T49" fmla="*/ 3074 h 5760"/>
              <a:gd name="T50" fmla="*/ 136 w 2878"/>
              <a:gd name="T51" fmla="*/ 5737 h 5760"/>
              <a:gd name="T52" fmla="*/ 119 w 2878"/>
              <a:gd name="T53" fmla="*/ 5750 h 5760"/>
              <a:gd name="T54" fmla="*/ 99 w 2878"/>
              <a:gd name="T55" fmla="*/ 5757 h 5760"/>
              <a:gd name="T56" fmla="*/ 80 w 2878"/>
              <a:gd name="T57" fmla="*/ 5760 h 5760"/>
              <a:gd name="T58" fmla="*/ 65 w 2878"/>
              <a:gd name="T59" fmla="*/ 5758 h 5760"/>
              <a:gd name="T60" fmla="*/ 49 w 2878"/>
              <a:gd name="T61" fmla="*/ 5755 h 5760"/>
              <a:gd name="T62" fmla="*/ 30 w 2878"/>
              <a:gd name="T63" fmla="*/ 5743 h 5760"/>
              <a:gd name="T64" fmla="*/ 14 w 2878"/>
              <a:gd name="T65" fmla="*/ 5725 h 5760"/>
              <a:gd name="T66" fmla="*/ 3 w 2878"/>
              <a:gd name="T67" fmla="*/ 5704 h 5760"/>
              <a:gd name="T68" fmla="*/ 0 w 2878"/>
              <a:gd name="T69" fmla="*/ 5680 h 5760"/>
              <a:gd name="T70" fmla="*/ 0 w 2878"/>
              <a:gd name="T71" fmla="*/ 80 h 5760"/>
              <a:gd name="T72" fmla="*/ 3 w 2878"/>
              <a:gd name="T73" fmla="*/ 56 h 5760"/>
              <a:gd name="T74" fmla="*/ 14 w 2878"/>
              <a:gd name="T75" fmla="*/ 35 h 5760"/>
              <a:gd name="T76" fmla="*/ 30 w 2878"/>
              <a:gd name="T77" fmla="*/ 17 h 5760"/>
              <a:gd name="T78" fmla="*/ 49 w 2878"/>
              <a:gd name="T79" fmla="*/ 5 h 5760"/>
              <a:gd name="T80" fmla="*/ 72 w 2878"/>
              <a:gd name="T81" fmla="*/ 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78" h="5760">
                <a:moveTo>
                  <a:pt x="159" y="272"/>
                </a:moveTo>
                <a:lnTo>
                  <a:pt x="159" y="5488"/>
                </a:lnTo>
                <a:lnTo>
                  <a:pt x="2686" y="2962"/>
                </a:lnTo>
                <a:lnTo>
                  <a:pt x="2704" y="2938"/>
                </a:lnTo>
                <a:lnTo>
                  <a:pt x="2716" y="2910"/>
                </a:lnTo>
                <a:lnTo>
                  <a:pt x="2719" y="2878"/>
                </a:lnTo>
                <a:lnTo>
                  <a:pt x="2716" y="2850"/>
                </a:lnTo>
                <a:lnTo>
                  <a:pt x="2704" y="2822"/>
                </a:lnTo>
                <a:lnTo>
                  <a:pt x="2686" y="2798"/>
                </a:lnTo>
                <a:lnTo>
                  <a:pt x="159" y="272"/>
                </a:lnTo>
                <a:close/>
                <a:moveTo>
                  <a:pt x="72" y="0"/>
                </a:moveTo>
                <a:lnTo>
                  <a:pt x="96" y="2"/>
                </a:lnTo>
                <a:lnTo>
                  <a:pt x="117" y="9"/>
                </a:lnTo>
                <a:lnTo>
                  <a:pt x="136" y="23"/>
                </a:lnTo>
                <a:lnTo>
                  <a:pt x="2798" y="2686"/>
                </a:lnTo>
                <a:lnTo>
                  <a:pt x="2826" y="2718"/>
                </a:lnTo>
                <a:lnTo>
                  <a:pt x="2849" y="2754"/>
                </a:lnTo>
                <a:lnTo>
                  <a:pt x="2864" y="2794"/>
                </a:lnTo>
                <a:lnTo>
                  <a:pt x="2875" y="2836"/>
                </a:lnTo>
                <a:lnTo>
                  <a:pt x="2878" y="2878"/>
                </a:lnTo>
                <a:lnTo>
                  <a:pt x="2875" y="2924"/>
                </a:lnTo>
                <a:lnTo>
                  <a:pt x="2864" y="2966"/>
                </a:lnTo>
                <a:lnTo>
                  <a:pt x="2849" y="3006"/>
                </a:lnTo>
                <a:lnTo>
                  <a:pt x="2826" y="3042"/>
                </a:lnTo>
                <a:lnTo>
                  <a:pt x="2798" y="3074"/>
                </a:lnTo>
                <a:lnTo>
                  <a:pt x="136" y="5737"/>
                </a:lnTo>
                <a:lnTo>
                  <a:pt x="119" y="5750"/>
                </a:lnTo>
                <a:lnTo>
                  <a:pt x="99" y="5757"/>
                </a:lnTo>
                <a:lnTo>
                  <a:pt x="80" y="5760"/>
                </a:lnTo>
                <a:lnTo>
                  <a:pt x="65" y="5758"/>
                </a:lnTo>
                <a:lnTo>
                  <a:pt x="49" y="5755"/>
                </a:lnTo>
                <a:lnTo>
                  <a:pt x="30" y="5743"/>
                </a:lnTo>
                <a:lnTo>
                  <a:pt x="14" y="5725"/>
                </a:lnTo>
                <a:lnTo>
                  <a:pt x="3" y="5704"/>
                </a:lnTo>
                <a:lnTo>
                  <a:pt x="0" y="5680"/>
                </a:lnTo>
                <a:lnTo>
                  <a:pt x="0" y="80"/>
                </a:lnTo>
                <a:lnTo>
                  <a:pt x="3" y="56"/>
                </a:lnTo>
                <a:lnTo>
                  <a:pt x="14" y="35"/>
                </a:lnTo>
                <a:lnTo>
                  <a:pt x="30" y="17"/>
                </a:lnTo>
                <a:lnTo>
                  <a:pt x="49" y="5"/>
                </a:lnTo>
                <a:lnTo>
                  <a:pt x="7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5" name="Content Placeholder 4">
            <a:extLst>
              <a:ext uri="{FF2B5EF4-FFF2-40B4-BE49-F238E27FC236}">
                <a16:creationId xmlns:a16="http://schemas.microsoft.com/office/drawing/2014/main" id="{DAE2D29D-4101-B71A-5410-F41FD1B4CD21}"/>
              </a:ext>
            </a:extLst>
          </p:cNvPr>
          <p:cNvPicPr>
            <a:picLocks noGrp="1" noChangeAspect="1"/>
          </p:cNvPicPr>
          <p:nvPr>
            <p:ph sz="half" idx="2"/>
          </p:nvPr>
        </p:nvPicPr>
        <p:blipFill>
          <a:blip r:embed="rId2"/>
          <a:stretch>
            <a:fillRect/>
          </a:stretch>
        </p:blipFill>
        <p:spPr>
          <a:xfrm>
            <a:off x="6829072" y="1825625"/>
            <a:ext cx="3867856" cy="4351338"/>
          </a:xfrm>
          <a:ln w="57150">
            <a:solidFill>
              <a:schemeClr val="tx1"/>
            </a:solidFill>
          </a:ln>
        </p:spPr>
      </p:pic>
    </p:spTree>
    <p:extLst>
      <p:ext uri="{BB962C8B-B14F-4D97-AF65-F5344CB8AC3E}">
        <p14:creationId xmlns:p14="http://schemas.microsoft.com/office/powerpoint/2010/main" val="199248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85B29DE-A9B6-8F35-D813-586B21A80292}"/>
              </a:ext>
            </a:extLst>
          </p:cNvPr>
          <p:cNvSpPr>
            <a:spLocks noGrp="1"/>
          </p:cNvSpPr>
          <p:nvPr>
            <p:ph sz="half" idx="1"/>
          </p:nvPr>
        </p:nvSpPr>
        <p:spPr/>
        <p:txBody>
          <a:bodyPr/>
          <a:lstStyle/>
          <a:p>
            <a:pPr marL="514350" indent="-514350">
              <a:buFont typeface="+mj-lt"/>
              <a:buAutoNum type="arabicPeriod"/>
            </a:pPr>
            <a:r>
              <a:rPr lang="en-GB" dirty="0"/>
              <a:t>Open the table and run   the saved scripts in the top left panel</a:t>
            </a:r>
          </a:p>
          <a:p>
            <a:pPr marL="514350" indent="-514350">
              <a:buFont typeface="+mj-lt"/>
              <a:buAutoNum type="arabicPeriod"/>
            </a:pPr>
            <a:r>
              <a:rPr lang="en-GB" dirty="0"/>
              <a:t>Follow the step-by-step </a:t>
            </a:r>
            <a:r>
              <a:rPr lang="en-GB" dirty="0" err="1"/>
              <a:t>instrcutions</a:t>
            </a:r>
            <a:r>
              <a:rPr lang="en-GB" dirty="0"/>
              <a:t> in “FDE Workshop Exercises” journal</a:t>
            </a:r>
          </a:p>
          <a:p>
            <a:pPr marL="514350" indent="-514350">
              <a:buFont typeface="+mj-lt"/>
              <a:buAutoNum type="arabicPeriod"/>
            </a:pPr>
            <a:r>
              <a:rPr lang="en-GB" dirty="0"/>
              <a:t>Follow detailed instructions in “FDE Workshop Exercises” pdf document</a:t>
            </a:r>
          </a:p>
        </p:txBody>
      </p:sp>
      <p:sp>
        <p:nvSpPr>
          <p:cNvPr id="6" name="Title 5">
            <a:extLst>
              <a:ext uri="{FF2B5EF4-FFF2-40B4-BE49-F238E27FC236}">
                <a16:creationId xmlns:a16="http://schemas.microsoft.com/office/drawing/2014/main" id="{95757D79-407B-EB4E-C32E-3CBF8F9C4CAA}"/>
              </a:ext>
            </a:extLst>
          </p:cNvPr>
          <p:cNvSpPr>
            <a:spLocks noGrp="1"/>
          </p:cNvSpPr>
          <p:nvPr>
            <p:ph type="title"/>
          </p:nvPr>
        </p:nvSpPr>
        <p:spPr/>
        <p:txBody>
          <a:bodyPr/>
          <a:lstStyle/>
          <a:p>
            <a:r>
              <a:rPr lang="en-GB" dirty="0"/>
              <a:t>3 Ways To Use Exercise Materials</a:t>
            </a:r>
          </a:p>
        </p:txBody>
      </p:sp>
      <p:sp>
        <p:nvSpPr>
          <p:cNvPr id="10" name="Freeform 16">
            <a:extLst>
              <a:ext uri="{FF2B5EF4-FFF2-40B4-BE49-F238E27FC236}">
                <a16:creationId xmlns:a16="http://schemas.microsoft.com/office/drawing/2014/main" id="{DD4E3A15-1764-6B24-C1A0-5149F1101F8F}"/>
              </a:ext>
            </a:extLst>
          </p:cNvPr>
          <p:cNvSpPr>
            <a:spLocks noChangeAspect="1" noEditPoints="1"/>
          </p:cNvSpPr>
          <p:nvPr/>
        </p:nvSpPr>
        <p:spPr bwMode="auto">
          <a:xfrm>
            <a:off x="4883725" y="1914445"/>
            <a:ext cx="134250" cy="268686"/>
          </a:xfrm>
          <a:custGeom>
            <a:avLst/>
            <a:gdLst>
              <a:gd name="T0" fmla="*/ 159 w 2878"/>
              <a:gd name="T1" fmla="*/ 272 h 5760"/>
              <a:gd name="T2" fmla="*/ 159 w 2878"/>
              <a:gd name="T3" fmla="*/ 5488 h 5760"/>
              <a:gd name="T4" fmla="*/ 2686 w 2878"/>
              <a:gd name="T5" fmla="*/ 2962 h 5760"/>
              <a:gd name="T6" fmla="*/ 2704 w 2878"/>
              <a:gd name="T7" fmla="*/ 2938 h 5760"/>
              <a:gd name="T8" fmla="*/ 2716 w 2878"/>
              <a:gd name="T9" fmla="*/ 2910 h 5760"/>
              <a:gd name="T10" fmla="*/ 2719 w 2878"/>
              <a:gd name="T11" fmla="*/ 2878 h 5760"/>
              <a:gd name="T12" fmla="*/ 2716 w 2878"/>
              <a:gd name="T13" fmla="*/ 2850 h 5760"/>
              <a:gd name="T14" fmla="*/ 2704 w 2878"/>
              <a:gd name="T15" fmla="*/ 2822 h 5760"/>
              <a:gd name="T16" fmla="*/ 2686 w 2878"/>
              <a:gd name="T17" fmla="*/ 2798 h 5760"/>
              <a:gd name="T18" fmla="*/ 159 w 2878"/>
              <a:gd name="T19" fmla="*/ 272 h 5760"/>
              <a:gd name="T20" fmla="*/ 72 w 2878"/>
              <a:gd name="T21" fmla="*/ 0 h 5760"/>
              <a:gd name="T22" fmla="*/ 96 w 2878"/>
              <a:gd name="T23" fmla="*/ 2 h 5760"/>
              <a:gd name="T24" fmla="*/ 117 w 2878"/>
              <a:gd name="T25" fmla="*/ 9 h 5760"/>
              <a:gd name="T26" fmla="*/ 136 w 2878"/>
              <a:gd name="T27" fmla="*/ 23 h 5760"/>
              <a:gd name="T28" fmla="*/ 2798 w 2878"/>
              <a:gd name="T29" fmla="*/ 2686 h 5760"/>
              <a:gd name="T30" fmla="*/ 2826 w 2878"/>
              <a:gd name="T31" fmla="*/ 2718 h 5760"/>
              <a:gd name="T32" fmla="*/ 2849 w 2878"/>
              <a:gd name="T33" fmla="*/ 2754 h 5760"/>
              <a:gd name="T34" fmla="*/ 2864 w 2878"/>
              <a:gd name="T35" fmla="*/ 2794 h 5760"/>
              <a:gd name="T36" fmla="*/ 2875 w 2878"/>
              <a:gd name="T37" fmla="*/ 2836 h 5760"/>
              <a:gd name="T38" fmla="*/ 2878 w 2878"/>
              <a:gd name="T39" fmla="*/ 2878 h 5760"/>
              <a:gd name="T40" fmla="*/ 2875 w 2878"/>
              <a:gd name="T41" fmla="*/ 2924 h 5760"/>
              <a:gd name="T42" fmla="*/ 2864 w 2878"/>
              <a:gd name="T43" fmla="*/ 2966 h 5760"/>
              <a:gd name="T44" fmla="*/ 2849 w 2878"/>
              <a:gd name="T45" fmla="*/ 3006 h 5760"/>
              <a:gd name="T46" fmla="*/ 2826 w 2878"/>
              <a:gd name="T47" fmla="*/ 3042 h 5760"/>
              <a:gd name="T48" fmla="*/ 2798 w 2878"/>
              <a:gd name="T49" fmla="*/ 3074 h 5760"/>
              <a:gd name="T50" fmla="*/ 136 w 2878"/>
              <a:gd name="T51" fmla="*/ 5737 h 5760"/>
              <a:gd name="T52" fmla="*/ 119 w 2878"/>
              <a:gd name="T53" fmla="*/ 5750 h 5760"/>
              <a:gd name="T54" fmla="*/ 99 w 2878"/>
              <a:gd name="T55" fmla="*/ 5757 h 5760"/>
              <a:gd name="T56" fmla="*/ 80 w 2878"/>
              <a:gd name="T57" fmla="*/ 5760 h 5760"/>
              <a:gd name="T58" fmla="*/ 65 w 2878"/>
              <a:gd name="T59" fmla="*/ 5758 h 5760"/>
              <a:gd name="T60" fmla="*/ 49 w 2878"/>
              <a:gd name="T61" fmla="*/ 5755 h 5760"/>
              <a:gd name="T62" fmla="*/ 30 w 2878"/>
              <a:gd name="T63" fmla="*/ 5743 h 5760"/>
              <a:gd name="T64" fmla="*/ 14 w 2878"/>
              <a:gd name="T65" fmla="*/ 5725 h 5760"/>
              <a:gd name="T66" fmla="*/ 3 w 2878"/>
              <a:gd name="T67" fmla="*/ 5704 h 5760"/>
              <a:gd name="T68" fmla="*/ 0 w 2878"/>
              <a:gd name="T69" fmla="*/ 5680 h 5760"/>
              <a:gd name="T70" fmla="*/ 0 w 2878"/>
              <a:gd name="T71" fmla="*/ 80 h 5760"/>
              <a:gd name="T72" fmla="*/ 3 w 2878"/>
              <a:gd name="T73" fmla="*/ 56 h 5760"/>
              <a:gd name="T74" fmla="*/ 14 w 2878"/>
              <a:gd name="T75" fmla="*/ 35 h 5760"/>
              <a:gd name="T76" fmla="*/ 30 w 2878"/>
              <a:gd name="T77" fmla="*/ 17 h 5760"/>
              <a:gd name="T78" fmla="*/ 49 w 2878"/>
              <a:gd name="T79" fmla="*/ 5 h 5760"/>
              <a:gd name="T80" fmla="*/ 72 w 2878"/>
              <a:gd name="T81" fmla="*/ 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78" h="5760">
                <a:moveTo>
                  <a:pt x="159" y="272"/>
                </a:moveTo>
                <a:lnTo>
                  <a:pt x="159" y="5488"/>
                </a:lnTo>
                <a:lnTo>
                  <a:pt x="2686" y="2962"/>
                </a:lnTo>
                <a:lnTo>
                  <a:pt x="2704" y="2938"/>
                </a:lnTo>
                <a:lnTo>
                  <a:pt x="2716" y="2910"/>
                </a:lnTo>
                <a:lnTo>
                  <a:pt x="2719" y="2878"/>
                </a:lnTo>
                <a:lnTo>
                  <a:pt x="2716" y="2850"/>
                </a:lnTo>
                <a:lnTo>
                  <a:pt x="2704" y="2822"/>
                </a:lnTo>
                <a:lnTo>
                  <a:pt x="2686" y="2798"/>
                </a:lnTo>
                <a:lnTo>
                  <a:pt x="159" y="272"/>
                </a:lnTo>
                <a:close/>
                <a:moveTo>
                  <a:pt x="72" y="0"/>
                </a:moveTo>
                <a:lnTo>
                  <a:pt x="96" y="2"/>
                </a:lnTo>
                <a:lnTo>
                  <a:pt x="117" y="9"/>
                </a:lnTo>
                <a:lnTo>
                  <a:pt x="136" y="23"/>
                </a:lnTo>
                <a:lnTo>
                  <a:pt x="2798" y="2686"/>
                </a:lnTo>
                <a:lnTo>
                  <a:pt x="2826" y="2718"/>
                </a:lnTo>
                <a:lnTo>
                  <a:pt x="2849" y="2754"/>
                </a:lnTo>
                <a:lnTo>
                  <a:pt x="2864" y="2794"/>
                </a:lnTo>
                <a:lnTo>
                  <a:pt x="2875" y="2836"/>
                </a:lnTo>
                <a:lnTo>
                  <a:pt x="2878" y="2878"/>
                </a:lnTo>
                <a:lnTo>
                  <a:pt x="2875" y="2924"/>
                </a:lnTo>
                <a:lnTo>
                  <a:pt x="2864" y="2966"/>
                </a:lnTo>
                <a:lnTo>
                  <a:pt x="2849" y="3006"/>
                </a:lnTo>
                <a:lnTo>
                  <a:pt x="2826" y="3042"/>
                </a:lnTo>
                <a:lnTo>
                  <a:pt x="2798" y="3074"/>
                </a:lnTo>
                <a:lnTo>
                  <a:pt x="136" y="5737"/>
                </a:lnTo>
                <a:lnTo>
                  <a:pt x="119" y="5750"/>
                </a:lnTo>
                <a:lnTo>
                  <a:pt x="99" y="5757"/>
                </a:lnTo>
                <a:lnTo>
                  <a:pt x="80" y="5760"/>
                </a:lnTo>
                <a:lnTo>
                  <a:pt x="65" y="5758"/>
                </a:lnTo>
                <a:lnTo>
                  <a:pt x="49" y="5755"/>
                </a:lnTo>
                <a:lnTo>
                  <a:pt x="30" y="5743"/>
                </a:lnTo>
                <a:lnTo>
                  <a:pt x="14" y="5725"/>
                </a:lnTo>
                <a:lnTo>
                  <a:pt x="3" y="5704"/>
                </a:lnTo>
                <a:lnTo>
                  <a:pt x="0" y="5680"/>
                </a:lnTo>
                <a:lnTo>
                  <a:pt x="0" y="80"/>
                </a:lnTo>
                <a:lnTo>
                  <a:pt x="3" y="56"/>
                </a:lnTo>
                <a:lnTo>
                  <a:pt x="14" y="35"/>
                </a:lnTo>
                <a:lnTo>
                  <a:pt x="30" y="17"/>
                </a:lnTo>
                <a:lnTo>
                  <a:pt x="49" y="5"/>
                </a:lnTo>
                <a:lnTo>
                  <a:pt x="7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8" name="Content Placeholder 7">
            <a:extLst>
              <a:ext uri="{FF2B5EF4-FFF2-40B4-BE49-F238E27FC236}">
                <a16:creationId xmlns:a16="http://schemas.microsoft.com/office/drawing/2014/main" id="{2B41FD01-410E-B168-F330-AA050AD82A16}"/>
              </a:ext>
            </a:extLst>
          </p:cNvPr>
          <p:cNvPicPr>
            <a:picLocks noGrp="1" noChangeAspect="1"/>
          </p:cNvPicPr>
          <p:nvPr>
            <p:ph sz="half" idx="2"/>
          </p:nvPr>
        </p:nvPicPr>
        <p:blipFill>
          <a:blip r:embed="rId2"/>
          <a:stretch>
            <a:fillRect/>
          </a:stretch>
        </p:blipFill>
        <p:spPr>
          <a:xfrm>
            <a:off x="7073000" y="1825625"/>
            <a:ext cx="3379999" cy="4351338"/>
          </a:xfrm>
          <a:ln w="57150">
            <a:solidFill>
              <a:schemeClr val="tx1"/>
            </a:solidFill>
          </a:ln>
        </p:spPr>
      </p:pic>
    </p:spTree>
    <p:extLst>
      <p:ext uri="{BB962C8B-B14F-4D97-AF65-F5344CB8AC3E}">
        <p14:creationId xmlns:p14="http://schemas.microsoft.com/office/powerpoint/2010/main" val="10261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548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C2C1-D696-D322-AED0-24463F683B5F}"/>
              </a:ext>
            </a:extLst>
          </p:cNvPr>
          <p:cNvSpPr>
            <a:spLocks noGrp="1"/>
          </p:cNvSpPr>
          <p:nvPr>
            <p:ph type="title"/>
          </p:nvPr>
        </p:nvSpPr>
        <p:spPr/>
        <p:txBody>
          <a:bodyPr/>
          <a:lstStyle/>
          <a:p>
            <a:r>
              <a:rPr lang="en-GB" dirty="0"/>
              <a:t>How does Functional Data Explorer work?</a:t>
            </a:r>
          </a:p>
        </p:txBody>
      </p:sp>
      <p:sp>
        <p:nvSpPr>
          <p:cNvPr id="3" name="Text Placeholder 2">
            <a:extLst>
              <a:ext uri="{FF2B5EF4-FFF2-40B4-BE49-F238E27FC236}">
                <a16:creationId xmlns:a16="http://schemas.microsoft.com/office/drawing/2014/main" id="{97D0590D-5350-BA97-6C5D-59EBAEEA0CF2}"/>
              </a:ext>
            </a:extLst>
          </p:cNvPr>
          <p:cNvSpPr>
            <a:spLocks noGrp="1"/>
          </p:cNvSpPr>
          <p:nvPr>
            <p:ph type="body" idx="1"/>
          </p:nvPr>
        </p:nvSpPr>
        <p:spPr/>
        <p:txBody>
          <a:bodyPr/>
          <a:lstStyle/>
          <a:p>
            <a:r>
              <a:rPr lang="en-GB" dirty="0"/>
              <a:t>The 5 stages</a:t>
            </a:r>
          </a:p>
        </p:txBody>
      </p:sp>
    </p:spTree>
    <p:extLst>
      <p:ext uri="{BB962C8B-B14F-4D97-AF65-F5344CB8AC3E}">
        <p14:creationId xmlns:p14="http://schemas.microsoft.com/office/powerpoint/2010/main" val="1421427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pic>
        <p:nvPicPr>
          <p:cNvPr id="4" name="Picture 3">
            <a:extLst>
              <a:ext uri="{FF2B5EF4-FFF2-40B4-BE49-F238E27FC236}">
                <a16:creationId xmlns:a16="http://schemas.microsoft.com/office/drawing/2014/main" id="{3A4F2D74-C9BE-472F-BEE4-EDFD21C501B0}"/>
              </a:ext>
            </a:extLst>
          </p:cNvPr>
          <p:cNvPicPr>
            <a:picLocks noChangeAspect="1"/>
          </p:cNvPicPr>
          <p:nvPr/>
        </p:nvPicPr>
        <p:blipFill>
          <a:blip r:embed="rId3"/>
          <a:stretch>
            <a:fillRect/>
          </a:stretch>
        </p:blipFill>
        <p:spPr>
          <a:xfrm>
            <a:off x="4092331" y="985095"/>
            <a:ext cx="5343560" cy="5465700"/>
          </a:xfrm>
          <a:prstGeom prst="rect">
            <a:avLst/>
          </a:prstGeom>
        </p:spPr>
      </p:pic>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Preprocessing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880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pic>
        <p:nvPicPr>
          <p:cNvPr id="4" name="Picture 3">
            <a:extLst>
              <a:ext uri="{FF2B5EF4-FFF2-40B4-BE49-F238E27FC236}">
                <a16:creationId xmlns:a16="http://schemas.microsoft.com/office/drawing/2014/main" id="{3A4F2D74-C9BE-472F-BEE4-EDFD21C501B0}"/>
              </a:ext>
            </a:extLst>
          </p:cNvPr>
          <p:cNvPicPr>
            <a:picLocks noChangeAspect="1"/>
          </p:cNvPicPr>
          <p:nvPr/>
        </p:nvPicPr>
        <p:blipFill>
          <a:blip r:embed="rId3"/>
          <a:stretch>
            <a:fillRect/>
          </a:stretch>
        </p:blipFill>
        <p:spPr>
          <a:xfrm>
            <a:off x="4092331" y="985095"/>
            <a:ext cx="5343560" cy="5465700"/>
          </a:xfrm>
          <a:prstGeom prst="rect">
            <a:avLst/>
          </a:prstGeom>
        </p:spPr>
      </p:pic>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a:endCxn id="11" idx="0"/>
          </p:cNvCxnSpPr>
          <p:nvPr/>
        </p:nvCxnSpPr>
        <p:spPr>
          <a:xfrm flipH="1">
            <a:off x="1181426" y="2886814"/>
            <a:ext cx="1"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a:endCxn id="13" idx="0"/>
          </p:cNvCxnSpPr>
          <p:nvPr/>
        </p:nvCxnSpPr>
        <p:spPr>
          <a:xfrm flipH="1">
            <a:off x="1181425" y="4071513"/>
            <a:ext cx="1"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a:endCxn id="14" idx="0"/>
          </p:cNvCxnSpPr>
          <p:nvPr/>
        </p:nvCxnSpPr>
        <p:spPr>
          <a:xfrm>
            <a:off x="1181424" y="5239245"/>
            <a:ext cx="1" cy="3413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F44AFF3-F85C-4700-A47E-97AB999C149F}"/>
              </a:ext>
            </a:extLst>
          </p:cNvPr>
          <p:cNvSpPr/>
          <p:nvPr/>
        </p:nvSpPr>
        <p:spPr>
          <a:xfrm>
            <a:off x="104503" y="1841863"/>
            <a:ext cx="2299051" cy="476991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24F20D7-73A3-463C-8E60-3877C5F50369}"/>
              </a:ext>
            </a:extLst>
          </p:cNvPr>
          <p:cNvSpPr txBox="1"/>
          <p:nvPr/>
        </p:nvSpPr>
        <p:spPr>
          <a:xfrm>
            <a:off x="2482436" y="3702856"/>
            <a:ext cx="1469242" cy="646331"/>
          </a:xfrm>
          <a:prstGeom prst="rect">
            <a:avLst/>
          </a:prstGeom>
          <a:noFill/>
        </p:spPr>
        <p:txBody>
          <a:bodyPr wrap="square" rtlCol="0">
            <a:spAutoFit/>
          </a:bodyPr>
          <a:lstStyle/>
          <a:p>
            <a:pPr algn="ctr"/>
            <a:r>
              <a:rPr lang="en-US" dirty="0"/>
              <a:t>Functional Data Explorer</a:t>
            </a:r>
          </a:p>
        </p:txBody>
      </p:sp>
      <p:cxnSp>
        <p:nvCxnSpPr>
          <p:cNvPr id="22" name="Straight Arrow Connector 21">
            <a:extLst>
              <a:ext uri="{FF2B5EF4-FFF2-40B4-BE49-F238E27FC236}">
                <a16:creationId xmlns:a16="http://schemas.microsoft.com/office/drawing/2014/main" id="{8F3A8D99-3688-4538-AF3B-3CF854661152}"/>
              </a:ext>
            </a:extLst>
          </p:cNvPr>
          <p:cNvCxnSpPr>
            <a:cxnSpLocks/>
            <a:stCxn id="9" idx="2"/>
          </p:cNvCxnSpPr>
          <p:nvPr/>
        </p:nvCxnSpPr>
        <p:spPr>
          <a:xfrm flipH="1">
            <a:off x="2605201" y="4349187"/>
            <a:ext cx="611856" cy="7453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DAD727E-F787-4054-9BBA-9FCA6F3CAF78}"/>
              </a:ext>
            </a:extLst>
          </p:cNvPr>
          <p:cNvCxnSpPr>
            <a:cxnSpLocks/>
            <a:stCxn id="9" idx="0"/>
          </p:cNvCxnSpPr>
          <p:nvPr/>
        </p:nvCxnSpPr>
        <p:spPr>
          <a:xfrm flipH="1" flipV="1">
            <a:off x="2544207" y="3054464"/>
            <a:ext cx="672850" cy="6483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880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0D3BA1A-46D3-44A2-B6BE-2DCE2BE91528}"/>
              </a:ext>
            </a:extLst>
          </p:cNvPr>
          <p:cNvPicPr>
            <a:picLocks noChangeAspect="1"/>
          </p:cNvPicPr>
          <p:nvPr/>
        </p:nvPicPr>
        <p:blipFill>
          <a:blip r:embed="rId3"/>
          <a:stretch>
            <a:fillRect/>
          </a:stretch>
        </p:blipFill>
        <p:spPr>
          <a:xfrm>
            <a:off x="2468936" y="1831315"/>
            <a:ext cx="9517933" cy="3319207"/>
          </a:xfrm>
          <a:prstGeom prst="rect">
            <a:avLst/>
          </a:prstGeom>
        </p:spPr>
      </p:pic>
    </p:spTree>
    <p:extLst>
      <p:ext uri="{BB962C8B-B14F-4D97-AF65-F5344CB8AC3E}">
        <p14:creationId xmlns:p14="http://schemas.microsoft.com/office/powerpoint/2010/main" val="218095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2A7054B-4BDB-4F58-B5A7-ADCA964FD0B1}"/>
              </a:ext>
            </a:extLst>
          </p:cNvPr>
          <p:cNvPicPr>
            <a:picLocks noChangeAspect="1"/>
          </p:cNvPicPr>
          <p:nvPr/>
        </p:nvPicPr>
        <p:blipFill>
          <a:blip r:embed="rId3"/>
          <a:stretch>
            <a:fillRect/>
          </a:stretch>
        </p:blipFill>
        <p:spPr>
          <a:xfrm>
            <a:off x="4248317" y="1212282"/>
            <a:ext cx="6419683" cy="5217700"/>
          </a:xfrm>
          <a:prstGeom prst="rect">
            <a:avLst/>
          </a:prstGeom>
        </p:spPr>
      </p:pic>
    </p:spTree>
    <p:extLst>
      <p:ext uri="{BB962C8B-B14F-4D97-AF65-F5344CB8AC3E}">
        <p14:creationId xmlns:p14="http://schemas.microsoft.com/office/powerpoint/2010/main" val="4205727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12" name="Picture 11">
            <a:extLst>
              <a:ext uri="{FF2B5EF4-FFF2-40B4-BE49-F238E27FC236}">
                <a16:creationId xmlns:a16="http://schemas.microsoft.com/office/drawing/2014/main" id="{31C7BD63-0DB9-486F-8892-E47278FD3927}"/>
              </a:ext>
            </a:extLst>
          </p:cNvPr>
          <p:cNvPicPr>
            <a:picLocks noChangeAspect="1"/>
          </p:cNvPicPr>
          <p:nvPr/>
        </p:nvPicPr>
        <p:blipFill>
          <a:blip r:embed="rId3"/>
          <a:stretch>
            <a:fillRect/>
          </a:stretch>
        </p:blipFill>
        <p:spPr>
          <a:xfrm>
            <a:off x="763211" y="883690"/>
            <a:ext cx="9324854" cy="5589295"/>
          </a:xfrm>
          <a:prstGeom prst="rect">
            <a:avLst/>
          </a:prstGeom>
        </p:spPr>
      </p:pic>
    </p:spTree>
    <p:extLst>
      <p:ext uri="{BB962C8B-B14F-4D97-AF65-F5344CB8AC3E}">
        <p14:creationId xmlns:p14="http://schemas.microsoft.com/office/powerpoint/2010/main" val="3032911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3B85414-5D46-4101-97F1-9728A2BEDD6B}"/>
              </a:ext>
            </a:extLst>
          </p:cNvPr>
          <p:cNvPicPr>
            <a:picLocks noChangeAspect="1"/>
          </p:cNvPicPr>
          <p:nvPr/>
        </p:nvPicPr>
        <p:blipFill>
          <a:blip r:embed="rId3"/>
          <a:stretch>
            <a:fillRect/>
          </a:stretch>
        </p:blipFill>
        <p:spPr>
          <a:xfrm>
            <a:off x="2238229" y="943286"/>
            <a:ext cx="9647619" cy="2485714"/>
          </a:xfrm>
          <a:prstGeom prst="rect">
            <a:avLst/>
          </a:prstGeom>
        </p:spPr>
      </p:pic>
      <p:pic>
        <p:nvPicPr>
          <p:cNvPr id="17" name="Picture 16">
            <a:extLst>
              <a:ext uri="{FF2B5EF4-FFF2-40B4-BE49-F238E27FC236}">
                <a16:creationId xmlns:a16="http://schemas.microsoft.com/office/drawing/2014/main" id="{8533D17B-34F1-4C7B-A208-15E15404B7D9}"/>
              </a:ext>
            </a:extLst>
          </p:cNvPr>
          <p:cNvPicPr>
            <a:picLocks noChangeAspect="1"/>
          </p:cNvPicPr>
          <p:nvPr/>
        </p:nvPicPr>
        <p:blipFill>
          <a:blip r:embed="rId4"/>
          <a:stretch>
            <a:fillRect/>
          </a:stretch>
        </p:blipFill>
        <p:spPr>
          <a:xfrm>
            <a:off x="2782183" y="3196706"/>
            <a:ext cx="2957557" cy="3246435"/>
          </a:xfrm>
          <a:prstGeom prst="rect">
            <a:avLst/>
          </a:prstGeom>
        </p:spPr>
      </p:pic>
    </p:spTree>
    <p:extLst>
      <p:ext uri="{BB962C8B-B14F-4D97-AF65-F5344CB8AC3E}">
        <p14:creationId xmlns:p14="http://schemas.microsoft.com/office/powerpoint/2010/main" val="2454876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E7AB75-19DE-4AC6-BE2C-86116B293078}"/>
              </a:ext>
            </a:extLst>
          </p:cNvPr>
          <p:cNvPicPr>
            <a:picLocks noChangeAspect="1"/>
          </p:cNvPicPr>
          <p:nvPr/>
        </p:nvPicPr>
        <p:blipFill>
          <a:blip r:embed="rId3"/>
          <a:stretch>
            <a:fillRect/>
          </a:stretch>
        </p:blipFill>
        <p:spPr>
          <a:xfrm>
            <a:off x="2186436" y="2085569"/>
            <a:ext cx="9706666" cy="2984737"/>
          </a:xfrm>
          <a:prstGeom prst="rect">
            <a:avLst/>
          </a:prstGeom>
        </p:spPr>
      </p:pic>
    </p:spTree>
    <p:extLst>
      <p:ext uri="{BB962C8B-B14F-4D97-AF65-F5344CB8AC3E}">
        <p14:creationId xmlns:p14="http://schemas.microsoft.com/office/powerpoint/2010/main" val="155553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CE7AB75-19DE-4AC6-BE2C-86116B293078}"/>
              </a:ext>
            </a:extLst>
          </p:cNvPr>
          <p:cNvPicPr>
            <a:picLocks noChangeAspect="1"/>
          </p:cNvPicPr>
          <p:nvPr/>
        </p:nvPicPr>
        <p:blipFill>
          <a:blip r:embed="rId3"/>
          <a:stretch>
            <a:fillRect/>
          </a:stretch>
        </p:blipFill>
        <p:spPr>
          <a:xfrm>
            <a:off x="2186436" y="2085569"/>
            <a:ext cx="9706666" cy="2984737"/>
          </a:xfrm>
          <a:prstGeom prst="rect">
            <a:avLst/>
          </a:prstGeom>
        </p:spPr>
      </p:pic>
      <p:pic>
        <p:nvPicPr>
          <p:cNvPr id="6" name="Picture 5" descr="Chart&#10;&#10;Description automatically generated">
            <a:extLst>
              <a:ext uri="{FF2B5EF4-FFF2-40B4-BE49-F238E27FC236}">
                <a16:creationId xmlns:a16="http://schemas.microsoft.com/office/drawing/2014/main" id="{BC7DED47-6F92-497F-AED9-E95572824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434" y="2096800"/>
            <a:ext cx="9699414" cy="2982507"/>
          </a:xfrm>
          <a:prstGeom prst="rect">
            <a:avLst/>
          </a:prstGeom>
        </p:spPr>
      </p:pic>
    </p:spTree>
    <p:extLst>
      <p:ext uri="{BB962C8B-B14F-4D97-AF65-F5344CB8AC3E}">
        <p14:creationId xmlns:p14="http://schemas.microsoft.com/office/powerpoint/2010/main" val="826703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49A35-81B6-11C2-A9E2-8E7701CA5354}"/>
              </a:ext>
            </a:extLst>
          </p:cNvPr>
          <p:cNvSpPr>
            <a:spLocks noGrp="1"/>
          </p:cNvSpPr>
          <p:nvPr>
            <p:ph type="title"/>
          </p:nvPr>
        </p:nvSpPr>
        <p:spPr/>
        <p:txBody>
          <a:bodyPr/>
          <a:lstStyle/>
          <a:p>
            <a:r>
              <a:rPr lang="en-GB" dirty="0"/>
              <a:t>An Illustrative Example</a:t>
            </a:r>
          </a:p>
        </p:txBody>
      </p:sp>
      <p:sp>
        <p:nvSpPr>
          <p:cNvPr id="3" name="Text Placeholder 2">
            <a:extLst>
              <a:ext uri="{FF2B5EF4-FFF2-40B4-BE49-F238E27FC236}">
                <a16:creationId xmlns:a16="http://schemas.microsoft.com/office/drawing/2014/main" id="{FFF2EB48-405A-5988-FB11-7AD409A93C2A}"/>
              </a:ext>
            </a:extLst>
          </p:cNvPr>
          <p:cNvSpPr>
            <a:spLocks noGrp="1"/>
          </p:cNvSpPr>
          <p:nvPr>
            <p:ph type="body" idx="1"/>
          </p:nvPr>
        </p:nvSpPr>
        <p:spPr/>
        <p:txBody>
          <a:bodyPr/>
          <a:lstStyle/>
          <a:p>
            <a:r>
              <a:rPr lang="en-GB" dirty="0"/>
              <a:t>Milling Experiment</a:t>
            </a:r>
          </a:p>
        </p:txBody>
      </p:sp>
    </p:spTree>
    <p:extLst>
      <p:ext uri="{BB962C8B-B14F-4D97-AF65-F5344CB8AC3E}">
        <p14:creationId xmlns:p14="http://schemas.microsoft.com/office/powerpoint/2010/main" val="3268945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7" name="TextBox 16">
            <a:extLst>
              <a:ext uri="{FF2B5EF4-FFF2-40B4-BE49-F238E27FC236}">
                <a16:creationId xmlns:a16="http://schemas.microsoft.com/office/drawing/2014/main" id="{0040364E-E6E9-4698-9592-08D255B6F288}"/>
              </a:ext>
            </a:extLst>
          </p:cNvPr>
          <p:cNvSpPr txBox="1"/>
          <p:nvPr/>
        </p:nvSpPr>
        <p:spPr>
          <a:xfrm>
            <a:off x="116116" y="4110378"/>
            <a:ext cx="12075884"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Active ingredient particles for pharmaceutical formulation are milled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The particles need to be within a specification range of 70nm-85nm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Milling is a key bottleneck in the process – shorter times increases productivity</a:t>
            </a:r>
          </a:p>
          <a:p>
            <a:pPr marL="457200" indent="-457200">
              <a:buFont typeface="Arial" panose="020B0604020202020204" pitchFamily="34" charset="0"/>
              <a:buChar char="•"/>
            </a:pPr>
            <a:endParaRPr lang="en-US" sz="2800" dirty="0"/>
          </a:p>
          <a:p>
            <a:endParaRPr lang="en-US" sz="2800" b="1" dirty="0"/>
          </a:p>
          <a:p>
            <a:endParaRPr lang="en-US" sz="2800" b="1" dirty="0"/>
          </a:p>
        </p:txBody>
      </p:sp>
      <p:pic>
        <p:nvPicPr>
          <p:cNvPr id="18" name="Picture 17">
            <a:extLst>
              <a:ext uri="{FF2B5EF4-FFF2-40B4-BE49-F238E27FC236}">
                <a16:creationId xmlns:a16="http://schemas.microsoft.com/office/drawing/2014/main" id="{8A623D16-0A5F-4544-9070-7D4A8C5D5612}"/>
              </a:ext>
            </a:extLst>
          </p:cNvPr>
          <p:cNvPicPr>
            <a:picLocks noChangeAspect="1"/>
          </p:cNvPicPr>
          <p:nvPr/>
        </p:nvPicPr>
        <p:blipFill>
          <a:blip r:embed="rId3"/>
          <a:stretch>
            <a:fillRect/>
          </a:stretch>
        </p:blipFill>
        <p:spPr>
          <a:xfrm>
            <a:off x="2142594" y="1111655"/>
            <a:ext cx="7699778" cy="2998723"/>
          </a:xfrm>
          <a:prstGeom prst="rect">
            <a:avLst/>
          </a:prstGeom>
        </p:spPr>
      </p:pic>
    </p:spTree>
    <p:extLst>
      <p:ext uri="{BB962C8B-B14F-4D97-AF65-F5344CB8AC3E}">
        <p14:creationId xmlns:p14="http://schemas.microsoft.com/office/powerpoint/2010/main" val="256820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AACF19-ECA3-54DD-93E4-7580E3C593E8}"/>
              </a:ext>
            </a:extLst>
          </p:cNvPr>
          <p:cNvSpPr>
            <a:spLocks noGrp="1"/>
          </p:cNvSpPr>
          <p:nvPr>
            <p:ph sz="half" idx="1"/>
          </p:nvPr>
        </p:nvSpPr>
        <p:spPr/>
        <p:txBody>
          <a:bodyPr/>
          <a:lstStyle/>
          <a:p>
            <a:pPr marL="0" indent="0">
              <a:buNone/>
            </a:pPr>
            <a:r>
              <a:rPr lang="en-GB" dirty="0"/>
              <a:t>A Definitive Screening Design was run to understand the effect of 4 factors on milling performance:</a:t>
            </a:r>
          </a:p>
          <a:p>
            <a:r>
              <a:rPr lang="en-GB" dirty="0"/>
              <a:t>%Beads (%vol of chamber)</a:t>
            </a:r>
          </a:p>
          <a:p>
            <a:r>
              <a:rPr lang="en-GB" dirty="0"/>
              <a:t>%Strength (concentration)</a:t>
            </a:r>
          </a:p>
          <a:p>
            <a:r>
              <a:rPr lang="en-GB" dirty="0"/>
              <a:t>Flow rate</a:t>
            </a:r>
          </a:p>
          <a:p>
            <a:r>
              <a:rPr lang="en-GB" dirty="0"/>
              <a:t>Holding temperature</a:t>
            </a:r>
          </a:p>
        </p:txBody>
      </p:sp>
      <p:pic>
        <p:nvPicPr>
          <p:cNvPr id="5" name="Content Placeholder 4">
            <a:extLst>
              <a:ext uri="{FF2B5EF4-FFF2-40B4-BE49-F238E27FC236}">
                <a16:creationId xmlns:a16="http://schemas.microsoft.com/office/drawing/2014/main" id="{C4433D58-9253-3518-96EB-1A92860B95B4}"/>
              </a:ext>
            </a:extLst>
          </p:cNvPr>
          <p:cNvPicPr>
            <a:picLocks noGrp="1" noChangeAspect="1"/>
          </p:cNvPicPr>
          <p:nvPr>
            <p:ph sz="half" idx="2"/>
          </p:nvPr>
        </p:nvPicPr>
        <p:blipFill>
          <a:blip r:embed="rId3"/>
          <a:stretch>
            <a:fillRect/>
          </a:stretch>
        </p:blipFill>
        <p:spPr>
          <a:xfrm>
            <a:off x="6655991" y="1825625"/>
            <a:ext cx="4214017" cy="4351338"/>
          </a:xfrm>
          <a:prstGeom prst="rect">
            <a:avLst/>
          </a:prstGeom>
          <a:ln w="57150">
            <a:solidFill>
              <a:schemeClr val="tx1"/>
            </a:solidFill>
          </a:ln>
        </p:spPr>
      </p:pic>
      <p:sp>
        <p:nvSpPr>
          <p:cNvPr id="6" name="object 3">
            <a:extLst>
              <a:ext uri="{FF2B5EF4-FFF2-40B4-BE49-F238E27FC236}">
                <a16:creationId xmlns:a16="http://schemas.microsoft.com/office/drawing/2014/main" id="{44988314-3440-30DF-9105-C0B92B7D31D4}"/>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Tree>
    <p:extLst>
      <p:ext uri="{BB962C8B-B14F-4D97-AF65-F5344CB8AC3E}">
        <p14:creationId xmlns:p14="http://schemas.microsoft.com/office/powerpoint/2010/main" val="24223170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pic>
        <p:nvPicPr>
          <p:cNvPr id="3" name="Picture 2">
            <a:extLst>
              <a:ext uri="{FF2B5EF4-FFF2-40B4-BE49-F238E27FC236}">
                <a16:creationId xmlns:a16="http://schemas.microsoft.com/office/drawing/2014/main" id="{72EE19BB-6098-F6F8-E57B-F3A451DCBC03}"/>
              </a:ext>
            </a:extLst>
          </p:cNvPr>
          <p:cNvPicPr>
            <a:picLocks noChangeAspect="1"/>
          </p:cNvPicPr>
          <p:nvPr/>
        </p:nvPicPr>
        <p:blipFill>
          <a:blip r:embed="rId3"/>
          <a:stretch>
            <a:fillRect/>
          </a:stretch>
        </p:blipFill>
        <p:spPr>
          <a:xfrm>
            <a:off x="3190869" y="1252723"/>
            <a:ext cx="5810262" cy="4352553"/>
          </a:xfrm>
          <a:prstGeom prst="rect">
            <a:avLst/>
          </a:prstGeom>
        </p:spPr>
      </p:pic>
    </p:spTree>
    <p:extLst>
      <p:ext uri="{BB962C8B-B14F-4D97-AF65-F5344CB8AC3E}">
        <p14:creationId xmlns:p14="http://schemas.microsoft.com/office/powerpoint/2010/main" val="406335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6" name="Picture 5">
            <a:extLst>
              <a:ext uri="{FF2B5EF4-FFF2-40B4-BE49-F238E27FC236}">
                <a16:creationId xmlns:a16="http://schemas.microsoft.com/office/drawing/2014/main" id="{AF08373F-6600-4D6A-84A7-BE552F1FE13E}"/>
              </a:ext>
            </a:extLst>
          </p:cNvPr>
          <p:cNvPicPr>
            <a:picLocks noChangeAspect="1"/>
          </p:cNvPicPr>
          <p:nvPr/>
        </p:nvPicPr>
        <p:blipFill>
          <a:blip r:embed="rId3"/>
          <a:stretch>
            <a:fillRect/>
          </a:stretch>
        </p:blipFill>
        <p:spPr>
          <a:xfrm>
            <a:off x="9602598" y="6665824"/>
            <a:ext cx="1065402" cy="192177"/>
          </a:xfrm>
          <a:prstGeom prst="rect">
            <a:avLst/>
          </a:prstGeom>
        </p:spPr>
      </p:pic>
      <p:sp>
        <p:nvSpPr>
          <p:cNvPr id="7" name="TextBox 6">
            <a:extLst>
              <a:ext uri="{FF2B5EF4-FFF2-40B4-BE49-F238E27FC236}">
                <a16:creationId xmlns:a16="http://schemas.microsoft.com/office/drawing/2014/main" id="{2140586F-68D1-47BE-A577-F23BBEA43954}"/>
              </a:ext>
            </a:extLst>
          </p:cNvPr>
          <p:cNvSpPr txBox="1"/>
          <p:nvPr/>
        </p:nvSpPr>
        <p:spPr>
          <a:xfrm>
            <a:off x="4946110" y="6611780"/>
            <a:ext cx="1959191" cy="246221"/>
          </a:xfrm>
          <a:prstGeom prst="rect">
            <a:avLst/>
          </a:prstGeom>
          <a:noFill/>
        </p:spPr>
        <p:txBody>
          <a:bodyPr wrap="none" rtlCol="0">
            <a:spAutoFit/>
          </a:bodyPr>
          <a:lstStyle/>
          <a:p>
            <a:pPr algn="ctr"/>
            <a:r>
              <a:rPr lang="en-US" sz="600" dirty="0"/>
              <a:t>Copyright © 2018, SAS Institute, Inc.  All rights reserved</a:t>
            </a:r>
            <a:r>
              <a:rPr lang="en-US" sz="1000" dirty="0"/>
              <a:t>.</a:t>
            </a:r>
          </a:p>
        </p:txBody>
      </p:sp>
      <p:sp>
        <p:nvSpPr>
          <p:cNvPr id="8" name="TextBox 7">
            <a:extLst>
              <a:ext uri="{FF2B5EF4-FFF2-40B4-BE49-F238E27FC236}">
                <a16:creationId xmlns:a16="http://schemas.microsoft.com/office/drawing/2014/main" id="{AEAB8AD7-B218-48B8-B4D2-91628B5447A4}"/>
              </a:ext>
            </a:extLst>
          </p:cNvPr>
          <p:cNvSpPr txBox="1"/>
          <p:nvPr/>
        </p:nvSpPr>
        <p:spPr>
          <a:xfrm>
            <a:off x="256271" y="3963971"/>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14" name="Picture 13">
            <a:extLst>
              <a:ext uri="{FF2B5EF4-FFF2-40B4-BE49-F238E27FC236}">
                <a16:creationId xmlns:a16="http://schemas.microsoft.com/office/drawing/2014/main" id="{7C091B04-BC4D-4825-9154-400120146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38" y="2234273"/>
            <a:ext cx="11567124" cy="2389453"/>
          </a:xfrm>
          <a:prstGeom prst="rect">
            <a:avLst/>
          </a:prstGeom>
        </p:spPr>
      </p:pic>
    </p:spTree>
    <p:extLst>
      <p:ext uri="{BB962C8B-B14F-4D97-AF65-F5344CB8AC3E}">
        <p14:creationId xmlns:p14="http://schemas.microsoft.com/office/powerpoint/2010/main" val="2904991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A0B4A63-A1DB-4A1E-989B-1BC66004E7C2}"/>
              </a:ext>
            </a:extLst>
          </p:cNvPr>
          <p:cNvPicPr>
            <a:picLocks noChangeAspect="1"/>
          </p:cNvPicPr>
          <p:nvPr/>
        </p:nvPicPr>
        <p:blipFill>
          <a:blip r:embed="rId3"/>
          <a:stretch>
            <a:fillRect/>
          </a:stretch>
        </p:blipFill>
        <p:spPr>
          <a:xfrm>
            <a:off x="3086828" y="1033120"/>
            <a:ext cx="6177821" cy="5227387"/>
          </a:xfrm>
          <a:prstGeom prst="rect">
            <a:avLst/>
          </a:prstGeom>
        </p:spPr>
      </p:pic>
      <p:sp>
        <p:nvSpPr>
          <p:cNvPr id="18" name="Rectangle 17">
            <a:extLst>
              <a:ext uri="{FF2B5EF4-FFF2-40B4-BE49-F238E27FC236}">
                <a16:creationId xmlns:a16="http://schemas.microsoft.com/office/drawing/2014/main" id="{A2E72112-7A88-41CA-AF31-2F5FF8BC8336}"/>
              </a:ext>
            </a:extLst>
          </p:cNvPr>
          <p:cNvSpPr/>
          <p:nvPr/>
        </p:nvSpPr>
        <p:spPr>
          <a:xfrm>
            <a:off x="3255304" y="1033120"/>
            <a:ext cx="1033668" cy="522738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909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D255AAB-8312-4050-B64F-20874E8A8C8C}"/>
              </a:ext>
            </a:extLst>
          </p:cNvPr>
          <p:cNvPicPr>
            <a:picLocks noChangeAspect="1"/>
          </p:cNvPicPr>
          <p:nvPr/>
        </p:nvPicPr>
        <p:blipFill>
          <a:blip r:embed="rId3"/>
          <a:stretch>
            <a:fillRect/>
          </a:stretch>
        </p:blipFill>
        <p:spPr>
          <a:xfrm>
            <a:off x="3086828" y="1033120"/>
            <a:ext cx="6177821" cy="5227387"/>
          </a:xfrm>
          <a:prstGeom prst="rect">
            <a:avLst/>
          </a:prstGeom>
        </p:spPr>
      </p:pic>
      <p:sp>
        <p:nvSpPr>
          <p:cNvPr id="20" name="Rectangle 19">
            <a:extLst>
              <a:ext uri="{FF2B5EF4-FFF2-40B4-BE49-F238E27FC236}">
                <a16:creationId xmlns:a16="http://schemas.microsoft.com/office/drawing/2014/main" id="{5ADBC278-73BA-4306-BB14-9483E8DDFEF8}"/>
              </a:ext>
            </a:extLst>
          </p:cNvPr>
          <p:cNvSpPr/>
          <p:nvPr/>
        </p:nvSpPr>
        <p:spPr>
          <a:xfrm>
            <a:off x="4256789" y="1033120"/>
            <a:ext cx="1425553" cy="522738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707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3" name="Picture 2">
            <a:extLst>
              <a:ext uri="{FF2B5EF4-FFF2-40B4-BE49-F238E27FC236}">
                <a16:creationId xmlns:a16="http://schemas.microsoft.com/office/drawing/2014/main" id="{117E71ED-1081-4F8E-8C22-2D2FFEB0002E}"/>
              </a:ext>
            </a:extLst>
          </p:cNvPr>
          <p:cNvPicPr>
            <a:picLocks noChangeAspect="1"/>
          </p:cNvPicPr>
          <p:nvPr/>
        </p:nvPicPr>
        <p:blipFill>
          <a:blip r:embed="rId3"/>
          <a:stretch>
            <a:fillRect/>
          </a:stretch>
        </p:blipFill>
        <p:spPr>
          <a:xfrm>
            <a:off x="763211" y="883690"/>
            <a:ext cx="9190686" cy="5593109"/>
          </a:xfrm>
          <a:prstGeom prst="rect">
            <a:avLst/>
          </a:prstGeom>
        </p:spPr>
      </p:pic>
    </p:spTree>
    <p:extLst>
      <p:ext uri="{BB962C8B-B14F-4D97-AF65-F5344CB8AC3E}">
        <p14:creationId xmlns:p14="http://schemas.microsoft.com/office/powerpoint/2010/main" val="2498699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ED644FC-85EB-489F-95DA-7203793644B2}"/>
              </a:ext>
            </a:extLst>
          </p:cNvPr>
          <p:cNvPicPr>
            <a:picLocks noChangeAspect="1"/>
          </p:cNvPicPr>
          <p:nvPr/>
        </p:nvPicPr>
        <p:blipFill>
          <a:blip r:embed="rId3"/>
          <a:stretch>
            <a:fillRect/>
          </a:stretch>
        </p:blipFill>
        <p:spPr>
          <a:xfrm>
            <a:off x="3086828" y="1033120"/>
            <a:ext cx="6177821" cy="5227387"/>
          </a:xfrm>
          <a:prstGeom prst="rect">
            <a:avLst/>
          </a:prstGeom>
        </p:spPr>
      </p:pic>
      <p:sp>
        <p:nvSpPr>
          <p:cNvPr id="20" name="Rectangle 19">
            <a:extLst>
              <a:ext uri="{FF2B5EF4-FFF2-40B4-BE49-F238E27FC236}">
                <a16:creationId xmlns:a16="http://schemas.microsoft.com/office/drawing/2014/main" id="{7733D1CC-9CE1-476E-B35D-2BC5A41E056E}"/>
              </a:ext>
            </a:extLst>
          </p:cNvPr>
          <p:cNvSpPr/>
          <p:nvPr/>
        </p:nvSpPr>
        <p:spPr>
          <a:xfrm>
            <a:off x="5573485" y="1033120"/>
            <a:ext cx="3691164" cy="522738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605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733D1CC-9CE1-476E-B35D-2BC5A41E056E}"/>
              </a:ext>
            </a:extLst>
          </p:cNvPr>
          <p:cNvSpPr/>
          <p:nvPr/>
        </p:nvSpPr>
        <p:spPr>
          <a:xfrm>
            <a:off x="5573485" y="1033120"/>
            <a:ext cx="3691164" cy="522738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919794-3F1A-4A58-B1C1-12C33F0FC744}"/>
              </a:ext>
            </a:extLst>
          </p:cNvPr>
          <p:cNvPicPr>
            <a:picLocks noChangeAspect="1"/>
          </p:cNvPicPr>
          <p:nvPr/>
        </p:nvPicPr>
        <p:blipFill>
          <a:blip r:embed="rId3"/>
          <a:stretch>
            <a:fillRect/>
          </a:stretch>
        </p:blipFill>
        <p:spPr>
          <a:xfrm>
            <a:off x="2535003" y="890762"/>
            <a:ext cx="8419373" cy="5466309"/>
          </a:xfrm>
          <a:prstGeom prst="rect">
            <a:avLst/>
          </a:prstGeom>
        </p:spPr>
      </p:pic>
    </p:spTree>
    <p:extLst>
      <p:ext uri="{BB962C8B-B14F-4D97-AF65-F5344CB8AC3E}">
        <p14:creationId xmlns:p14="http://schemas.microsoft.com/office/powerpoint/2010/main" val="1051520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41D708-1D48-4AF0-BC01-BBAC7EA4F688}"/>
              </a:ext>
            </a:extLst>
          </p:cNvPr>
          <p:cNvPicPr>
            <a:picLocks noChangeAspect="1"/>
          </p:cNvPicPr>
          <p:nvPr/>
        </p:nvPicPr>
        <p:blipFill>
          <a:blip r:embed="rId3"/>
          <a:stretch>
            <a:fillRect/>
          </a:stretch>
        </p:blipFill>
        <p:spPr>
          <a:xfrm>
            <a:off x="3292739" y="974279"/>
            <a:ext cx="6096137" cy="5111538"/>
          </a:xfrm>
          <a:prstGeom prst="rect">
            <a:avLst/>
          </a:prstGeom>
        </p:spPr>
      </p:pic>
      <p:sp>
        <p:nvSpPr>
          <p:cNvPr id="20" name="Rectangle 19">
            <a:extLst>
              <a:ext uri="{FF2B5EF4-FFF2-40B4-BE49-F238E27FC236}">
                <a16:creationId xmlns:a16="http://schemas.microsoft.com/office/drawing/2014/main" id="{7733D1CC-9CE1-476E-B35D-2BC5A41E056E}"/>
              </a:ext>
            </a:extLst>
          </p:cNvPr>
          <p:cNvSpPr/>
          <p:nvPr/>
        </p:nvSpPr>
        <p:spPr>
          <a:xfrm>
            <a:off x="5529943" y="2373086"/>
            <a:ext cx="3858933" cy="150222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016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41D708-1D48-4AF0-BC01-BBAC7EA4F688}"/>
              </a:ext>
            </a:extLst>
          </p:cNvPr>
          <p:cNvPicPr>
            <a:picLocks noChangeAspect="1"/>
          </p:cNvPicPr>
          <p:nvPr/>
        </p:nvPicPr>
        <p:blipFill>
          <a:blip r:embed="rId3"/>
          <a:stretch>
            <a:fillRect/>
          </a:stretch>
        </p:blipFill>
        <p:spPr>
          <a:xfrm>
            <a:off x="3292739" y="974279"/>
            <a:ext cx="6096137" cy="5111538"/>
          </a:xfrm>
          <a:prstGeom prst="rect">
            <a:avLst/>
          </a:prstGeom>
        </p:spPr>
      </p:pic>
      <p:sp>
        <p:nvSpPr>
          <p:cNvPr id="20" name="Rectangle 19">
            <a:extLst>
              <a:ext uri="{FF2B5EF4-FFF2-40B4-BE49-F238E27FC236}">
                <a16:creationId xmlns:a16="http://schemas.microsoft.com/office/drawing/2014/main" id="{7733D1CC-9CE1-476E-B35D-2BC5A41E056E}"/>
              </a:ext>
            </a:extLst>
          </p:cNvPr>
          <p:cNvSpPr/>
          <p:nvPr/>
        </p:nvSpPr>
        <p:spPr>
          <a:xfrm>
            <a:off x="5529943" y="3657600"/>
            <a:ext cx="3858933" cy="104502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268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678D29B-3804-452C-9577-12724EB25CAC}"/>
              </a:ext>
            </a:extLst>
          </p:cNvPr>
          <p:cNvPicPr>
            <a:picLocks noChangeAspect="1"/>
          </p:cNvPicPr>
          <p:nvPr/>
        </p:nvPicPr>
        <p:blipFill>
          <a:blip r:embed="rId3"/>
          <a:stretch>
            <a:fillRect/>
          </a:stretch>
        </p:blipFill>
        <p:spPr>
          <a:xfrm>
            <a:off x="2540272" y="1206093"/>
            <a:ext cx="8763759" cy="4648603"/>
          </a:xfrm>
          <a:prstGeom prst="rect">
            <a:avLst/>
          </a:prstGeom>
        </p:spPr>
      </p:pic>
    </p:spTree>
    <p:extLst>
      <p:ext uri="{BB962C8B-B14F-4D97-AF65-F5344CB8AC3E}">
        <p14:creationId xmlns:p14="http://schemas.microsoft.com/office/powerpoint/2010/main" val="877214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678D29B-3804-452C-9577-12724EB25CAC}"/>
              </a:ext>
            </a:extLst>
          </p:cNvPr>
          <p:cNvPicPr>
            <a:picLocks noChangeAspect="1"/>
          </p:cNvPicPr>
          <p:nvPr/>
        </p:nvPicPr>
        <p:blipFill>
          <a:blip r:embed="rId3"/>
          <a:stretch>
            <a:fillRect/>
          </a:stretch>
        </p:blipFill>
        <p:spPr>
          <a:xfrm>
            <a:off x="2540272" y="1206093"/>
            <a:ext cx="8763759" cy="4648603"/>
          </a:xfrm>
          <a:prstGeom prst="rect">
            <a:avLst/>
          </a:prstGeom>
        </p:spPr>
      </p:pic>
      <p:pic>
        <p:nvPicPr>
          <p:cNvPr id="6" name="Picture 5">
            <a:extLst>
              <a:ext uri="{FF2B5EF4-FFF2-40B4-BE49-F238E27FC236}">
                <a16:creationId xmlns:a16="http://schemas.microsoft.com/office/drawing/2014/main" id="{97EC729B-5BFC-4681-A20D-56426C0CDC6C}"/>
              </a:ext>
            </a:extLst>
          </p:cNvPr>
          <p:cNvPicPr>
            <a:picLocks noChangeAspect="1"/>
          </p:cNvPicPr>
          <p:nvPr/>
        </p:nvPicPr>
        <p:blipFill>
          <a:blip r:embed="rId4"/>
          <a:stretch>
            <a:fillRect/>
          </a:stretch>
        </p:blipFill>
        <p:spPr>
          <a:xfrm>
            <a:off x="2540272" y="1166617"/>
            <a:ext cx="8763761" cy="4648604"/>
          </a:xfrm>
          <a:prstGeom prst="rect">
            <a:avLst/>
          </a:prstGeom>
        </p:spPr>
      </p:pic>
      <p:sp>
        <p:nvSpPr>
          <p:cNvPr id="17" name="Rectangle 16">
            <a:extLst>
              <a:ext uri="{FF2B5EF4-FFF2-40B4-BE49-F238E27FC236}">
                <a16:creationId xmlns:a16="http://schemas.microsoft.com/office/drawing/2014/main" id="{E2FCB3B5-DE4F-4C80-92E4-DBB03CC68072}"/>
              </a:ext>
            </a:extLst>
          </p:cNvPr>
          <p:cNvSpPr/>
          <p:nvPr/>
        </p:nvSpPr>
        <p:spPr>
          <a:xfrm>
            <a:off x="4092333" y="1480418"/>
            <a:ext cx="1785953" cy="140639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79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2FCB3B5-DE4F-4C80-92E4-DBB03CC68072}"/>
              </a:ext>
            </a:extLst>
          </p:cNvPr>
          <p:cNvSpPr/>
          <p:nvPr/>
        </p:nvSpPr>
        <p:spPr>
          <a:xfrm>
            <a:off x="4092333" y="1480418"/>
            <a:ext cx="1785953" cy="140639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1F0E025-F656-4276-9226-9B88CE6D9FBD}"/>
              </a:ext>
            </a:extLst>
          </p:cNvPr>
          <p:cNvPicPr>
            <a:picLocks noChangeAspect="1"/>
          </p:cNvPicPr>
          <p:nvPr/>
        </p:nvPicPr>
        <p:blipFill>
          <a:blip r:embed="rId3"/>
          <a:stretch>
            <a:fillRect/>
          </a:stretch>
        </p:blipFill>
        <p:spPr>
          <a:xfrm>
            <a:off x="2540270" y="1173173"/>
            <a:ext cx="7841660" cy="4793395"/>
          </a:xfrm>
          <a:prstGeom prst="rect">
            <a:avLst/>
          </a:prstGeom>
        </p:spPr>
      </p:pic>
    </p:spTree>
    <p:extLst>
      <p:ext uri="{BB962C8B-B14F-4D97-AF65-F5344CB8AC3E}">
        <p14:creationId xmlns:p14="http://schemas.microsoft.com/office/powerpoint/2010/main" val="3640934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554EA605-6911-47FC-B12F-5C743F89203B}"/>
              </a:ext>
            </a:extLst>
          </p:cNvPr>
          <p:cNvGrpSpPr/>
          <p:nvPr/>
        </p:nvGrpSpPr>
        <p:grpSpPr>
          <a:xfrm>
            <a:off x="2152466" y="1229644"/>
            <a:ext cx="9823031" cy="3337849"/>
            <a:chOff x="2152466" y="1229644"/>
            <a:chExt cx="9823031" cy="3337849"/>
          </a:xfrm>
        </p:grpSpPr>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25" name="Picture 24">
              <a:extLst>
                <a:ext uri="{FF2B5EF4-FFF2-40B4-BE49-F238E27FC236}">
                  <a16:creationId xmlns:a16="http://schemas.microsoft.com/office/drawing/2014/main" id="{61A369F0-5AC7-44BE-A526-F5CA5D8F89AB}"/>
                </a:ext>
              </a:extLst>
            </p:cNvPr>
            <p:cNvPicPr>
              <a:picLocks noChangeAspect="1"/>
            </p:cNvPicPr>
            <p:nvPr/>
          </p:nvPicPr>
          <p:blipFill>
            <a:blip r:embed="rId4"/>
            <a:stretch>
              <a:fillRect/>
            </a:stretch>
          </p:blipFill>
          <p:spPr>
            <a:xfrm>
              <a:off x="3257541" y="3380090"/>
              <a:ext cx="190517" cy="175275"/>
            </a:xfrm>
            <a:prstGeom prst="rect">
              <a:avLst/>
            </a:prstGeom>
          </p:spPr>
        </p:pic>
      </p:grpSp>
    </p:spTree>
    <p:extLst>
      <p:ext uri="{BB962C8B-B14F-4D97-AF65-F5344CB8AC3E}">
        <p14:creationId xmlns:p14="http://schemas.microsoft.com/office/powerpoint/2010/main" val="28573077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BBF773-43A2-43CC-A6B8-9CF4DEF83F5D}"/>
              </a:ext>
            </a:extLst>
          </p:cNvPr>
          <p:cNvGrpSpPr/>
          <p:nvPr/>
        </p:nvGrpSpPr>
        <p:grpSpPr>
          <a:xfrm>
            <a:off x="2152466" y="1229644"/>
            <a:ext cx="9823031" cy="3337849"/>
            <a:chOff x="2152466" y="1229644"/>
            <a:chExt cx="9823031" cy="3337849"/>
          </a:xfrm>
        </p:grpSpPr>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18" name="Picture 17">
              <a:extLst>
                <a:ext uri="{FF2B5EF4-FFF2-40B4-BE49-F238E27FC236}">
                  <a16:creationId xmlns:a16="http://schemas.microsoft.com/office/drawing/2014/main" id="{91B5D226-8F19-49EA-A282-855C5F1BD15A}"/>
                </a:ext>
              </a:extLst>
            </p:cNvPr>
            <p:cNvPicPr>
              <a:picLocks noChangeAspect="1"/>
            </p:cNvPicPr>
            <p:nvPr/>
          </p:nvPicPr>
          <p:blipFill>
            <a:blip r:embed="rId4"/>
            <a:stretch>
              <a:fillRect/>
            </a:stretch>
          </p:blipFill>
          <p:spPr>
            <a:xfrm>
              <a:off x="3257541" y="3380090"/>
              <a:ext cx="190517" cy="175275"/>
            </a:xfrm>
            <a:prstGeom prst="rect">
              <a:avLst/>
            </a:prstGeom>
          </p:spPr>
        </p:pic>
      </p:grpSp>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53B927-E271-4D90-9410-E3C94A11F46D}"/>
              </a:ext>
            </a:extLst>
          </p:cNvPr>
          <p:cNvSpPr/>
          <p:nvPr/>
        </p:nvSpPr>
        <p:spPr>
          <a:xfrm>
            <a:off x="5060373" y="1686485"/>
            <a:ext cx="1600199" cy="139899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823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53B927-E271-4D90-9410-E3C94A11F46D}"/>
              </a:ext>
            </a:extLst>
          </p:cNvPr>
          <p:cNvSpPr/>
          <p:nvPr/>
        </p:nvSpPr>
        <p:spPr>
          <a:xfrm>
            <a:off x="6608617" y="1677978"/>
            <a:ext cx="1631373" cy="139899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988D690-E503-4B62-B16D-26BF68A6B013}"/>
              </a:ext>
            </a:extLst>
          </p:cNvPr>
          <p:cNvGrpSpPr/>
          <p:nvPr/>
        </p:nvGrpSpPr>
        <p:grpSpPr>
          <a:xfrm>
            <a:off x="2152466" y="1229644"/>
            <a:ext cx="9823031" cy="3337849"/>
            <a:chOff x="2152466" y="1229644"/>
            <a:chExt cx="9823031" cy="3337849"/>
          </a:xfrm>
        </p:grpSpPr>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18" name="Picture 17">
              <a:extLst>
                <a:ext uri="{FF2B5EF4-FFF2-40B4-BE49-F238E27FC236}">
                  <a16:creationId xmlns:a16="http://schemas.microsoft.com/office/drawing/2014/main" id="{C3B5DC64-B686-4F09-993A-4C94DB71C7F1}"/>
                </a:ext>
              </a:extLst>
            </p:cNvPr>
            <p:cNvPicPr>
              <a:picLocks noChangeAspect="1"/>
            </p:cNvPicPr>
            <p:nvPr/>
          </p:nvPicPr>
          <p:blipFill>
            <a:blip r:embed="rId4"/>
            <a:stretch>
              <a:fillRect/>
            </a:stretch>
          </p:blipFill>
          <p:spPr>
            <a:xfrm>
              <a:off x="3257541" y="3380090"/>
              <a:ext cx="190517" cy="175275"/>
            </a:xfrm>
            <a:prstGeom prst="rect">
              <a:avLst/>
            </a:prstGeom>
          </p:spPr>
        </p:pic>
      </p:grpSp>
      <p:sp>
        <p:nvSpPr>
          <p:cNvPr id="20" name="Rectangle 19">
            <a:extLst>
              <a:ext uri="{FF2B5EF4-FFF2-40B4-BE49-F238E27FC236}">
                <a16:creationId xmlns:a16="http://schemas.microsoft.com/office/drawing/2014/main" id="{1A9045D5-4D89-4B6D-83DC-3B8319605DFA}"/>
              </a:ext>
            </a:extLst>
          </p:cNvPr>
          <p:cNvSpPr/>
          <p:nvPr/>
        </p:nvSpPr>
        <p:spPr>
          <a:xfrm>
            <a:off x="6512852" y="1723738"/>
            <a:ext cx="1600199" cy="139899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206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9" name="Picture 8">
            <a:extLst>
              <a:ext uri="{FF2B5EF4-FFF2-40B4-BE49-F238E27FC236}">
                <a16:creationId xmlns:a16="http://schemas.microsoft.com/office/drawing/2014/main" id="{5CE11E8C-C422-48E0-9A99-303B4BE47638}"/>
              </a:ext>
            </a:extLst>
          </p:cNvPr>
          <p:cNvPicPr>
            <a:picLocks noChangeAspect="1"/>
          </p:cNvPicPr>
          <p:nvPr/>
        </p:nvPicPr>
        <p:blipFill>
          <a:blip r:embed="rId3"/>
          <a:stretch>
            <a:fillRect/>
          </a:stretch>
        </p:blipFill>
        <p:spPr>
          <a:xfrm>
            <a:off x="763211" y="883690"/>
            <a:ext cx="9256000" cy="5607135"/>
          </a:xfrm>
          <a:prstGeom prst="rect">
            <a:avLst/>
          </a:prstGeom>
        </p:spPr>
      </p:pic>
      <p:pic>
        <p:nvPicPr>
          <p:cNvPr id="3" name="Picture 2">
            <a:extLst>
              <a:ext uri="{FF2B5EF4-FFF2-40B4-BE49-F238E27FC236}">
                <a16:creationId xmlns:a16="http://schemas.microsoft.com/office/drawing/2014/main" id="{E02933AD-F157-47CB-B8A3-6CD942415C51}"/>
              </a:ext>
            </a:extLst>
          </p:cNvPr>
          <p:cNvPicPr>
            <a:picLocks noChangeAspect="1"/>
          </p:cNvPicPr>
          <p:nvPr/>
        </p:nvPicPr>
        <p:blipFill>
          <a:blip r:embed="rId4"/>
          <a:stretch>
            <a:fillRect/>
          </a:stretch>
        </p:blipFill>
        <p:spPr>
          <a:xfrm>
            <a:off x="5925705" y="3567857"/>
            <a:ext cx="3377558" cy="1513594"/>
          </a:xfrm>
          <a:prstGeom prst="rect">
            <a:avLst/>
          </a:prstGeom>
        </p:spPr>
      </p:pic>
    </p:spTree>
    <p:extLst>
      <p:ext uri="{BB962C8B-B14F-4D97-AF65-F5344CB8AC3E}">
        <p14:creationId xmlns:p14="http://schemas.microsoft.com/office/powerpoint/2010/main" val="2108377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53B927-E271-4D90-9410-E3C94A11F46D}"/>
              </a:ext>
            </a:extLst>
          </p:cNvPr>
          <p:cNvSpPr/>
          <p:nvPr/>
        </p:nvSpPr>
        <p:spPr>
          <a:xfrm>
            <a:off x="7595753" y="1677978"/>
            <a:ext cx="1631373" cy="139899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38A7C21-6285-49D8-AE99-4B6C07816B09}"/>
              </a:ext>
            </a:extLst>
          </p:cNvPr>
          <p:cNvGrpSpPr/>
          <p:nvPr/>
        </p:nvGrpSpPr>
        <p:grpSpPr>
          <a:xfrm>
            <a:off x="2152466" y="1229644"/>
            <a:ext cx="9823031" cy="3337849"/>
            <a:chOff x="2152466" y="1229644"/>
            <a:chExt cx="9823031" cy="3337849"/>
          </a:xfrm>
        </p:grpSpPr>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18" name="Picture 17">
              <a:extLst>
                <a:ext uri="{FF2B5EF4-FFF2-40B4-BE49-F238E27FC236}">
                  <a16:creationId xmlns:a16="http://schemas.microsoft.com/office/drawing/2014/main" id="{1879F135-1B5A-4724-9AB2-484C374CBFC2}"/>
                </a:ext>
              </a:extLst>
            </p:cNvPr>
            <p:cNvPicPr>
              <a:picLocks noChangeAspect="1"/>
            </p:cNvPicPr>
            <p:nvPr/>
          </p:nvPicPr>
          <p:blipFill>
            <a:blip r:embed="rId4"/>
            <a:stretch>
              <a:fillRect/>
            </a:stretch>
          </p:blipFill>
          <p:spPr>
            <a:xfrm>
              <a:off x="3257541" y="3380090"/>
              <a:ext cx="190517" cy="175275"/>
            </a:xfrm>
            <a:prstGeom prst="rect">
              <a:avLst/>
            </a:prstGeom>
          </p:spPr>
        </p:pic>
      </p:grpSp>
      <p:sp>
        <p:nvSpPr>
          <p:cNvPr id="20" name="Rectangle 19">
            <a:extLst>
              <a:ext uri="{FF2B5EF4-FFF2-40B4-BE49-F238E27FC236}">
                <a16:creationId xmlns:a16="http://schemas.microsoft.com/office/drawing/2014/main" id="{3C065DA1-FA95-4C15-9880-97F868207483}"/>
              </a:ext>
            </a:extLst>
          </p:cNvPr>
          <p:cNvSpPr/>
          <p:nvPr/>
        </p:nvSpPr>
        <p:spPr>
          <a:xfrm>
            <a:off x="7595753" y="1707157"/>
            <a:ext cx="1600199" cy="139899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814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53B927-E271-4D90-9410-E3C94A11F46D}"/>
              </a:ext>
            </a:extLst>
          </p:cNvPr>
          <p:cNvSpPr/>
          <p:nvPr/>
        </p:nvSpPr>
        <p:spPr>
          <a:xfrm>
            <a:off x="8510153" y="1677978"/>
            <a:ext cx="1631373" cy="139899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E98A1AF-76C9-4435-BBF7-193DD691849D}"/>
              </a:ext>
            </a:extLst>
          </p:cNvPr>
          <p:cNvGrpSpPr/>
          <p:nvPr/>
        </p:nvGrpSpPr>
        <p:grpSpPr>
          <a:xfrm>
            <a:off x="2152466" y="1229644"/>
            <a:ext cx="9823031" cy="3337849"/>
            <a:chOff x="2152466" y="1229644"/>
            <a:chExt cx="9823031" cy="3337849"/>
          </a:xfrm>
        </p:grpSpPr>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4" name="Picture 3">
              <a:extLst>
                <a:ext uri="{FF2B5EF4-FFF2-40B4-BE49-F238E27FC236}">
                  <a16:creationId xmlns:a16="http://schemas.microsoft.com/office/drawing/2014/main" id="{1F9E6ABB-9362-4535-A27F-F9FD0C0D5060}"/>
                </a:ext>
              </a:extLst>
            </p:cNvPr>
            <p:cNvPicPr>
              <a:picLocks noChangeAspect="1"/>
            </p:cNvPicPr>
            <p:nvPr/>
          </p:nvPicPr>
          <p:blipFill>
            <a:blip r:embed="rId4"/>
            <a:stretch>
              <a:fillRect/>
            </a:stretch>
          </p:blipFill>
          <p:spPr>
            <a:xfrm>
              <a:off x="3257541" y="3380090"/>
              <a:ext cx="190517" cy="175275"/>
            </a:xfrm>
            <a:prstGeom prst="rect">
              <a:avLst/>
            </a:prstGeom>
          </p:spPr>
        </p:pic>
      </p:grpSp>
      <p:sp>
        <p:nvSpPr>
          <p:cNvPr id="20" name="Rectangle 19">
            <a:extLst>
              <a:ext uri="{FF2B5EF4-FFF2-40B4-BE49-F238E27FC236}">
                <a16:creationId xmlns:a16="http://schemas.microsoft.com/office/drawing/2014/main" id="{F0AFF57F-4031-49EB-A49A-4EA82AFDE30F}"/>
              </a:ext>
            </a:extLst>
          </p:cNvPr>
          <p:cNvSpPr/>
          <p:nvPr/>
        </p:nvSpPr>
        <p:spPr>
          <a:xfrm>
            <a:off x="8590180" y="1743182"/>
            <a:ext cx="1600199" cy="139899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866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18" name="Picture 17">
            <a:extLst>
              <a:ext uri="{FF2B5EF4-FFF2-40B4-BE49-F238E27FC236}">
                <a16:creationId xmlns:a16="http://schemas.microsoft.com/office/drawing/2014/main" id="{A139E661-C957-4FAD-8FF6-0E7D3B69B17C}"/>
              </a:ext>
            </a:extLst>
          </p:cNvPr>
          <p:cNvPicPr>
            <a:picLocks noChangeAspect="1"/>
          </p:cNvPicPr>
          <p:nvPr/>
        </p:nvPicPr>
        <p:blipFill>
          <a:blip r:embed="rId4"/>
          <a:stretch>
            <a:fillRect/>
          </a:stretch>
        </p:blipFill>
        <p:spPr>
          <a:xfrm>
            <a:off x="6764468" y="3513139"/>
            <a:ext cx="3513124" cy="2636748"/>
          </a:xfrm>
          <a:prstGeom prst="rect">
            <a:avLst/>
          </a:prstGeom>
        </p:spPr>
      </p:pic>
    </p:spTree>
    <p:extLst>
      <p:ext uri="{BB962C8B-B14F-4D97-AF65-F5344CB8AC3E}">
        <p14:creationId xmlns:p14="http://schemas.microsoft.com/office/powerpoint/2010/main" val="1758600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4" name="Picture 3">
            <a:extLst>
              <a:ext uri="{FF2B5EF4-FFF2-40B4-BE49-F238E27FC236}">
                <a16:creationId xmlns:a16="http://schemas.microsoft.com/office/drawing/2014/main" id="{C5A04E7B-F80F-49E3-811A-C81593CCC40A}"/>
              </a:ext>
            </a:extLst>
          </p:cNvPr>
          <p:cNvPicPr>
            <a:picLocks noChangeAspect="1"/>
          </p:cNvPicPr>
          <p:nvPr/>
        </p:nvPicPr>
        <p:blipFill>
          <a:blip r:embed="rId4"/>
          <a:stretch>
            <a:fillRect/>
          </a:stretch>
        </p:blipFill>
        <p:spPr>
          <a:xfrm>
            <a:off x="2152465" y="1229644"/>
            <a:ext cx="9823031" cy="3337849"/>
          </a:xfrm>
          <a:prstGeom prst="rect">
            <a:avLst/>
          </a:prstGeom>
        </p:spPr>
      </p:pic>
      <p:pic>
        <p:nvPicPr>
          <p:cNvPr id="18" name="Picture 17">
            <a:extLst>
              <a:ext uri="{FF2B5EF4-FFF2-40B4-BE49-F238E27FC236}">
                <a16:creationId xmlns:a16="http://schemas.microsoft.com/office/drawing/2014/main" id="{A139E661-C957-4FAD-8FF6-0E7D3B69B17C}"/>
              </a:ext>
            </a:extLst>
          </p:cNvPr>
          <p:cNvPicPr>
            <a:picLocks noChangeAspect="1"/>
          </p:cNvPicPr>
          <p:nvPr/>
        </p:nvPicPr>
        <p:blipFill>
          <a:blip r:embed="rId5"/>
          <a:stretch>
            <a:fillRect/>
          </a:stretch>
        </p:blipFill>
        <p:spPr>
          <a:xfrm>
            <a:off x="6764468" y="3513139"/>
            <a:ext cx="3513124" cy="2636748"/>
          </a:xfrm>
          <a:prstGeom prst="rect">
            <a:avLst/>
          </a:prstGeom>
        </p:spPr>
      </p:pic>
      <p:pic>
        <p:nvPicPr>
          <p:cNvPr id="20" name="Picture 19">
            <a:extLst>
              <a:ext uri="{FF2B5EF4-FFF2-40B4-BE49-F238E27FC236}">
                <a16:creationId xmlns:a16="http://schemas.microsoft.com/office/drawing/2014/main" id="{553FEE0F-F6E7-4A93-9CC0-171FC3AFBE60}"/>
              </a:ext>
            </a:extLst>
          </p:cNvPr>
          <p:cNvPicPr>
            <a:picLocks noChangeAspect="1"/>
          </p:cNvPicPr>
          <p:nvPr/>
        </p:nvPicPr>
        <p:blipFill>
          <a:blip r:embed="rId6"/>
          <a:stretch>
            <a:fillRect/>
          </a:stretch>
        </p:blipFill>
        <p:spPr>
          <a:xfrm>
            <a:off x="6764468" y="3513139"/>
            <a:ext cx="3513124" cy="2636748"/>
          </a:xfrm>
          <a:prstGeom prst="rect">
            <a:avLst/>
          </a:prstGeom>
        </p:spPr>
      </p:pic>
    </p:spTree>
    <p:extLst>
      <p:ext uri="{BB962C8B-B14F-4D97-AF65-F5344CB8AC3E}">
        <p14:creationId xmlns:p14="http://schemas.microsoft.com/office/powerpoint/2010/main" val="2391300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4" name="Picture 3">
            <a:extLst>
              <a:ext uri="{FF2B5EF4-FFF2-40B4-BE49-F238E27FC236}">
                <a16:creationId xmlns:a16="http://schemas.microsoft.com/office/drawing/2014/main" id="{C5A04E7B-F80F-49E3-811A-C81593CCC40A}"/>
              </a:ext>
            </a:extLst>
          </p:cNvPr>
          <p:cNvPicPr>
            <a:picLocks noChangeAspect="1"/>
          </p:cNvPicPr>
          <p:nvPr/>
        </p:nvPicPr>
        <p:blipFill>
          <a:blip r:embed="rId4"/>
          <a:stretch>
            <a:fillRect/>
          </a:stretch>
        </p:blipFill>
        <p:spPr>
          <a:xfrm>
            <a:off x="2152465" y="1229644"/>
            <a:ext cx="9823031" cy="3337849"/>
          </a:xfrm>
          <a:prstGeom prst="rect">
            <a:avLst/>
          </a:prstGeom>
        </p:spPr>
      </p:pic>
      <p:pic>
        <p:nvPicPr>
          <p:cNvPr id="18" name="Picture 17">
            <a:extLst>
              <a:ext uri="{FF2B5EF4-FFF2-40B4-BE49-F238E27FC236}">
                <a16:creationId xmlns:a16="http://schemas.microsoft.com/office/drawing/2014/main" id="{A139E661-C957-4FAD-8FF6-0E7D3B69B17C}"/>
              </a:ext>
            </a:extLst>
          </p:cNvPr>
          <p:cNvPicPr>
            <a:picLocks noChangeAspect="1"/>
          </p:cNvPicPr>
          <p:nvPr/>
        </p:nvPicPr>
        <p:blipFill>
          <a:blip r:embed="rId5"/>
          <a:stretch>
            <a:fillRect/>
          </a:stretch>
        </p:blipFill>
        <p:spPr>
          <a:xfrm>
            <a:off x="6764468" y="3513139"/>
            <a:ext cx="3513124" cy="2636748"/>
          </a:xfrm>
          <a:prstGeom prst="rect">
            <a:avLst/>
          </a:prstGeom>
        </p:spPr>
      </p:pic>
      <p:pic>
        <p:nvPicPr>
          <p:cNvPr id="6" name="Picture 5">
            <a:extLst>
              <a:ext uri="{FF2B5EF4-FFF2-40B4-BE49-F238E27FC236}">
                <a16:creationId xmlns:a16="http://schemas.microsoft.com/office/drawing/2014/main" id="{163F2693-75DC-40DC-96FE-57B2297A0555}"/>
              </a:ext>
            </a:extLst>
          </p:cNvPr>
          <p:cNvPicPr>
            <a:picLocks noChangeAspect="1"/>
          </p:cNvPicPr>
          <p:nvPr/>
        </p:nvPicPr>
        <p:blipFill>
          <a:blip r:embed="rId6"/>
          <a:stretch>
            <a:fillRect/>
          </a:stretch>
        </p:blipFill>
        <p:spPr>
          <a:xfrm>
            <a:off x="2152465" y="1217889"/>
            <a:ext cx="9823031" cy="3337849"/>
          </a:xfrm>
          <a:prstGeom prst="rect">
            <a:avLst/>
          </a:prstGeom>
        </p:spPr>
      </p:pic>
      <p:pic>
        <p:nvPicPr>
          <p:cNvPr id="20" name="Picture 19">
            <a:extLst>
              <a:ext uri="{FF2B5EF4-FFF2-40B4-BE49-F238E27FC236}">
                <a16:creationId xmlns:a16="http://schemas.microsoft.com/office/drawing/2014/main" id="{553FEE0F-F6E7-4A93-9CC0-171FC3AFBE60}"/>
              </a:ext>
            </a:extLst>
          </p:cNvPr>
          <p:cNvPicPr>
            <a:picLocks noChangeAspect="1"/>
          </p:cNvPicPr>
          <p:nvPr/>
        </p:nvPicPr>
        <p:blipFill>
          <a:blip r:embed="rId7"/>
          <a:stretch>
            <a:fillRect/>
          </a:stretch>
        </p:blipFill>
        <p:spPr>
          <a:xfrm>
            <a:off x="6764468" y="3513139"/>
            <a:ext cx="3513124" cy="2636748"/>
          </a:xfrm>
          <a:prstGeom prst="rect">
            <a:avLst/>
          </a:prstGeom>
        </p:spPr>
      </p:pic>
      <p:pic>
        <p:nvPicPr>
          <p:cNvPr id="9" name="Picture 8">
            <a:extLst>
              <a:ext uri="{FF2B5EF4-FFF2-40B4-BE49-F238E27FC236}">
                <a16:creationId xmlns:a16="http://schemas.microsoft.com/office/drawing/2014/main" id="{0270ACDC-DA13-4327-AF7E-4B1948C146D6}"/>
              </a:ext>
            </a:extLst>
          </p:cNvPr>
          <p:cNvPicPr>
            <a:picLocks noChangeAspect="1"/>
          </p:cNvPicPr>
          <p:nvPr/>
        </p:nvPicPr>
        <p:blipFill>
          <a:blip r:embed="rId8"/>
          <a:stretch>
            <a:fillRect/>
          </a:stretch>
        </p:blipFill>
        <p:spPr>
          <a:xfrm>
            <a:off x="6764467" y="3511551"/>
            <a:ext cx="3513124" cy="2636748"/>
          </a:xfrm>
          <a:prstGeom prst="rect">
            <a:avLst/>
          </a:prstGeom>
        </p:spPr>
      </p:pic>
    </p:spTree>
    <p:extLst>
      <p:ext uri="{BB962C8B-B14F-4D97-AF65-F5344CB8AC3E}">
        <p14:creationId xmlns:p14="http://schemas.microsoft.com/office/powerpoint/2010/main" val="16197379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18" name="Picture 17">
            <a:extLst>
              <a:ext uri="{FF2B5EF4-FFF2-40B4-BE49-F238E27FC236}">
                <a16:creationId xmlns:a16="http://schemas.microsoft.com/office/drawing/2014/main" id="{A139E661-C957-4FAD-8FF6-0E7D3B69B17C}"/>
              </a:ext>
            </a:extLst>
          </p:cNvPr>
          <p:cNvPicPr>
            <a:picLocks noChangeAspect="1"/>
          </p:cNvPicPr>
          <p:nvPr/>
        </p:nvPicPr>
        <p:blipFill>
          <a:blip r:embed="rId4"/>
          <a:stretch>
            <a:fillRect/>
          </a:stretch>
        </p:blipFill>
        <p:spPr>
          <a:xfrm>
            <a:off x="6764468" y="3513139"/>
            <a:ext cx="3513124" cy="2636748"/>
          </a:xfrm>
          <a:prstGeom prst="rect">
            <a:avLst/>
          </a:prstGeom>
        </p:spPr>
      </p:pic>
    </p:spTree>
    <p:extLst>
      <p:ext uri="{BB962C8B-B14F-4D97-AF65-F5344CB8AC3E}">
        <p14:creationId xmlns:p14="http://schemas.microsoft.com/office/powerpoint/2010/main" val="2010594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18" name="Picture 17">
            <a:extLst>
              <a:ext uri="{FF2B5EF4-FFF2-40B4-BE49-F238E27FC236}">
                <a16:creationId xmlns:a16="http://schemas.microsoft.com/office/drawing/2014/main" id="{A139E661-C957-4FAD-8FF6-0E7D3B69B17C}"/>
              </a:ext>
            </a:extLst>
          </p:cNvPr>
          <p:cNvPicPr>
            <a:picLocks noChangeAspect="1"/>
          </p:cNvPicPr>
          <p:nvPr/>
        </p:nvPicPr>
        <p:blipFill>
          <a:blip r:embed="rId4"/>
          <a:stretch>
            <a:fillRect/>
          </a:stretch>
        </p:blipFill>
        <p:spPr>
          <a:xfrm>
            <a:off x="6764468" y="3513139"/>
            <a:ext cx="3513124" cy="2636748"/>
          </a:xfrm>
          <a:prstGeom prst="rect">
            <a:avLst/>
          </a:prstGeom>
        </p:spPr>
      </p:pic>
      <p:pic>
        <p:nvPicPr>
          <p:cNvPr id="22" name="Picture 21">
            <a:extLst>
              <a:ext uri="{FF2B5EF4-FFF2-40B4-BE49-F238E27FC236}">
                <a16:creationId xmlns:a16="http://schemas.microsoft.com/office/drawing/2014/main" id="{F1E14A89-EC53-4138-8636-B97ACC0199A3}"/>
              </a:ext>
            </a:extLst>
          </p:cNvPr>
          <p:cNvPicPr>
            <a:picLocks noChangeAspect="1"/>
          </p:cNvPicPr>
          <p:nvPr/>
        </p:nvPicPr>
        <p:blipFill>
          <a:blip r:embed="rId5"/>
          <a:stretch>
            <a:fillRect/>
          </a:stretch>
        </p:blipFill>
        <p:spPr>
          <a:xfrm>
            <a:off x="2152465" y="1229644"/>
            <a:ext cx="9823031" cy="3337849"/>
          </a:xfrm>
          <a:prstGeom prst="rect">
            <a:avLst/>
          </a:prstGeom>
        </p:spPr>
      </p:pic>
      <p:pic>
        <p:nvPicPr>
          <p:cNvPr id="7" name="Picture 6">
            <a:extLst>
              <a:ext uri="{FF2B5EF4-FFF2-40B4-BE49-F238E27FC236}">
                <a16:creationId xmlns:a16="http://schemas.microsoft.com/office/drawing/2014/main" id="{8B25B6F3-16D7-4366-9789-579C51802BBF}"/>
              </a:ext>
            </a:extLst>
          </p:cNvPr>
          <p:cNvPicPr>
            <a:picLocks noChangeAspect="1"/>
          </p:cNvPicPr>
          <p:nvPr/>
        </p:nvPicPr>
        <p:blipFill>
          <a:blip r:embed="rId6"/>
          <a:stretch>
            <a:fillRect/>
          </a:stretch>
        </p:blipFill>
        <p:spPr>
          <a:xfrm>
            <a:off x="6764468" y="3513139"/>
            <a:ext cx="3513124" cy="2636748"/>
          </a:xfrm>
          <a:prstGeom prst="rect">
            <a:avLst/>
          </a:prstGeom>
        </p:spPr>
      </p:pic>
    </p:spTree>
    <p:extLst>
      <p:ext uri="{BB962C8B-B14F-4D97-AF65-F5344CB8AC3E}">
        <p14:creationId xmlns:p14="http://schemas.microsoft.com/office/powerpoint/2010/main" val="16677261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9" name="Picture 8">
            <a:extLst>
              <a:ext uri="{FF2B5EF4-FFF2-40B4-BE49-F238E27FC236}">
                <a16:creationId xmlns:a16="http://schemas.microsoft.com/office/drawing/2014/main" id="{92DF7CE9-94CA-4F2D-84C8-40CB81D9A15C}"/>
              </a:ext>
            </a:extLst>
          </p:cNvPr>
          <p:cNvPicPr>
            <a:picLocks noChangeAspect="1"/>
          </p:cNvPicPr>
          <p:nvPr/>
        </p:nvPicPr>
        <p:blipFill>
          <a:blip r:embed="rId4"/>
          <a:stretch>
            <a:fillRect/>
          </a:stretch>
        </p:blipFill>
        <p:spPr>
          <a:xfrm>
            <a:off x="2152466" y="1229644"/>
            <a:ext cx="9823031" cy="3337849"/>
          </a:xfrm>
          <a:prstGeom prst="rect">
            <a:avLst/>
          </a:prstGeom>
        </p:spPr>
      </p:pic>
      <p:pic>
        <p:nvPicPr>
          <p:cNvPr id="18" name="Picture 17">
            <a:extLst>
              <a:ext uri="{FF2B5EF4-FFF2-40B4-BE49-F238E27FC236}">
                <a16:creationId xmlns:a16="http://schemas.microsoft.com/office/drawing/2014/main" id="{A139E661-C957-4FAD-8FF6-0E7D3B69B17C}"/>
              </a:ext>
            </a:extLst>
          </p:cNvPr>
          <p:cNvPicPr>
            <a:picLocks noChangeAspect="1"/>
          </p:cNvPicPr>
          <p:nvPr/>
        </p:nvPicPr>
        <p:blipFill>
          <a:blip r:embed="rId5"/>
          <a:stretch>
            <a:fillRect/>
          </a:stretch>
        </p:blipFill>
        <p:spPr>
          <a:xfrm>
            <a:off x="6764468" y="3513139"/>
            <a:ext cx="3513124" cy="2636748"/>
          </a:xfrm>
          <a:prstGeom prst="rect">
            <a:avLst/>
          </a:prstGeom>
        </p:spPr>
      </p:pic>
      <p:pic>
        <p:nvPicPr>
          <p:cNvPr id="20" name="Picture 19">
            <a:extLst>
              <a:ext uri="{FF2B5EF4-FFF2-40B4-BE49-F238E27FC236}">
                <a16:creationId xmlns:a16="http://schemas.microsoft.com/office/drawing/2014/main" id="{8890C36E-4F62-4373-B4F2-CA89660EE802}"/>
              </a:ext>
            </a:extLst>
          </p:cNvPr>
          <p:cNvPicPr>
            <a:picLocks noChangeAspect="1"/>
          </p:cNvPicPr>
          <p:nvPr/>
        </p:nvPicPr>
        <p:blipFill>
          <a:blip r:embed="rId6"/>
          <a:stretch>
            <a:fillRect/>
          </a:stretch>
        </p:blipFill>
        <p:spPr>
          <a:xfrm>
            <a:off x="6764468" y="3513139"/>
            <a:ext cx="3513124" cy="2636748"/>
          </a:xfrm>
          <a:prstGeom prst="rect">
            <a:avLst/>
          </a:prstGeom>
        </p:spPr>
      </p:pic>
    </p:spTree>
    <p:extLst>
      <p:ext uri="{BB962C8B-B14F-4D97-AF65-F5344CB8AC3E}">
        <p14:creationId xmlns:p14="http://schemas.microsoft.com/office/powerpoint/2010/main" val="1388013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9" name="Picture 8">
            <a:extLst>
              <a:ext uri="{FF2B5EF4-FFF2-40B4-BE49-F238E27FC236}">
                <a16:creationId xmlns:a16="http://schemas.microsoft.com/office/drawing/2014/main" id="{92DF7CE9-94CA-4F2D-84C8-40CB81D9A15C}"/>
              </a:ext>
            </a:extLst>
          </p:cNvPr>
          <p:cNvPicPr>
            <a:picLocks noChangeAspect="1"/>
          </p:cNvPicPr>
          <p:nvPr/>
        </p:nvPicPr>
        <p:blipFill>
          <a:blip r:embed="rId4"/>
          <a:stretch>
            <a:fillRect/>
          </a:stretch>
        </p:blipFill>
        <p:spPr>
          <a:xfrm>
            <a:off x="2152466" y="1229644"/>
            <a:ext cx="9823031" cy="3337849"/>
          </a:xfrm>
          <a:prstGeom prst="rect">
            <a:avLst/>
          </a:prstGeom>
        </p:spPr>
      </p:pic>
      <p:pic>
        <p:nvPicPr>
          <p:cNvPr id="25" name="Picture 24">
            <a:extLst>
              <a:ext uri="{FF2B5EF4-FFF2-40B4-BE49-F238E27FC236}">
                <a16:creationId xmlns:a16="http://schemas.microsoft.com/office/drawing/2014/main" id="{97BA78B9-FB2E-4317-806A-97CBD7BFD18C}"/>
              </a:ext>
            </a:extLst>
          </p:cNvPr>
          <p:cNvPicPr>
            <a:picLocks noChangeAspect="1"/>
          </p:cNvPicPr>
          <p:nvPr/>
        </p:nvPicPr>
        <p:blipFill>
          <a:blip r:embed="rId5"/>
          <a:stretch>
            <a:fillRect/>
          </a:stretch>
        </p:blipFill>
        <p:spPr>
          <a:xfrm>
            <a:off x="2152466" y="1229644"/>
            <a:ext cx="9823031" cy="3337849"/>
          </a:xfrm>
          <a:prstGeom prst="rect">
            <a:avLst/>
          </a:prstGeom>
        </p:spPr>
      </p:pic>
      <p:pic>
        <p:nvPicPr>
          <p:cNvPr id="18" name="Picture 17">
            <a:extLst>
              <a:ext uri="{FF2B5EF4-FFF2-40B4-BE49-F238E27FC236}">
                <a16:creationId xmlns:a16="http://schemas.microsoft.com/office/drawing/2014/main" id="{A139E661-C957-4FAD-8FF6-0E7D3B69B17C}"/>
              </a:ext>
            </a:extLst>
          </p:cNvPr>
          <p:cNvPicPr>
            <a:picLocks noChangeAspect="1"/>
          </p:cNvPicPr>
          <p:nvPr/>
        </p:nvPicPr>
        <p:blipFill>
          <a:blip r:embed="rId6"/>
          <a:stretch>
            <a:fillRect/>
          </a:stretch>
        </p:blipFill>
        <p:spPr>
          <a:xfrm>
            <a:off x="6764468" y="3513139"/>
            <a:ext cx="3513124" cy="2636748"/>
          </a:xfrm>
          <a:prstGeom prst="rect">
            <a:avLst/>
          </a:prstGeom>
        </p:spPr>
      </p:pic>
      <p:pic>
        <p:nvPicPr>
          <p:cNvPr id="27" name="Picture 26">
            <a:extLst>
              <a:ext uri="{FF2B5EF4-FFF2-40B4-BE49-F238E27FC236}">
                <a16:creationId xmlns:a16="http://schemas.microsoft.com/office/drawing/2014/main" id="{BB7442B8-5549-4B14-B7A3-41F0154B9CE9}"/>
              </a:ext>
            </a:extLst>
          </p:cNvPr>
          <p:cNvPicPr>
            <a:picLocks noChangeAspect="1"/>
          </p:cNvPicPr>
          <p:nvPr/>
        </p:nvPicPr>
        <p:blipFill>
          <a:blip r:embed="rId7"/>
          <a:stretch>
            <a:fillRect/>
          </a:stretch>
        </p:blipFill>
        <p:spPr>
          <a:xfrm>
            <a:off x="6764468" y="3517993"/>
            <a:ext cx="3513124" cy="2636748"/>
          </a:xfrm>
          <a:prstGeom prst="rect">
            <a:avLst/>
          </a:prstGeom>
        </p:spPr>
      </p:pic>
    </p:spTree>
    <p:extLst>
      <p:ext uri="{BB962C8B-B14F-4D97-AF65-F5344CB8AC3E}">
        <p14:creationId xmlns:p14="http://schemas.microsoft.com/office/powerpoint/2010/main" val="275153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53B927-E271-4D90-9410-E3C94A11F46D}"/>
              </a:ext>
            </a:extLst>
          </p:cNvPr>
          <p:cNvSpPr/>
          <p:nvPr/>
        </p:nvSpPr>
        <p:spPr>
          <a:xfrm>
            <a:off x="8510153" y="1677978"/>
            <a:ext cx="1631373" cy="139899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E98A1AF-76C9-4435-BBF7-193DD691849D}"/>
              </a:ext>
            </a:extLst>
          </p:cNvPr>
          <p:cNvGrpSpPr/>
          <p:nvPr/>
        </p:nvGrpSpPr>
        <p:grpSpPr>
          <a:xfrm>
            <a:off x="2152466" y="1229644"/>
            <a:ext cx="9823031" cy="3337849"/>
            <a:chOff x="2152466" y="1229644"/>
            <a:chExt cx="9823031" cy="3337849"/>
          </a:xfrm>
        </p:grpSpPr>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4" name="Picture 3">
              <a:extLst>
                <a:ext uri="{FF2B5EF4-FFF2-40B4-BE49-F238E27FC236}">
                  <a16:creationId xmlns:a16="http://schemas.microsoft.com/office/drawing/2014/main" id="{1F9E6ABB-9362-4535-A27F-F9FD0C0D5060}"/>
                </a:ext>
              </a:extLst>
            </p:cNvPr>
            <p:cNvPicPr>
              <a:picLocks noChangeAspect="1"/>
            </p:cNvPicPr>
            <p:nvPr/>
          </p:nvPicPr>
          <p:blipFill>
            <a:blip r:embed="rId4"/>
            <a:stretch>
              <a:fillRect/>
            </a:stretch>
          </p:blipFill>
          <p:spPr>
            <a:xfrm>
              <a:off x="3257541" y="3380090"/>
              <a:ext cx="190517" cy="175275"/>
            </a:xfrm>
            <a:prstGeom prst="rect">
              <a:avLst/>
            </a:prstGeom>
          </p:spPr>
        </p:pic>
      </p:grpSp>
    </p:spTree>
    <p:extLst>
      <p:ext uri="{BB962C8B-B14F-4D97-AF65-F5344CB8AC3E}">
        <p14:creationId xmlns:p14="http://schemas.microsoft.com/office/powerpoint/2010/main" val="339119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3" name="Picture 2">
            <a:extLst>
              <a:ext uri="{FF2B5EF4-FFF2-40B4-BE49-F238E27FC236}">
                <a16:creationId xmlns:a16="http://schemas.microsoft.com/office/drawing/2014/main" id="{117E71ED-1081-4F8E-8C22-2D2FFEB0002E}"/>
              </a:ext>
            </a:extLst>
          </p:cNvPr>
          <p:cNvPicPr>
            <a:picLocks noChangeAspect="1"/>
          </p:cNvPicPr>
          <p:nvPr/>
        </p:nvPicPr>
        <p:blipFill>
          <a:blip r:embed="rId3"/>
          <a:stretch>
            <a:fillRect/>
          </a:stretch>
        </p:blipFill>
        <p:spPr>
          <a:xfrm>
            <a:off x="763211" y="883690"/>
            <a:ext cx="9190686" cy="5593109"/>
          </a:xfrm>
          <a:prstGeom prst="rect">
            <a:avLst/>
          </a:prstGeom>
        </p:spPr>
      </p:pic>
    </p:spTree>
    <p:extLst>
      <p:ext uri="{BB962C8B-B14F-4D97-AF65-F5344CB8AC3E}">
        <p14:creationId xmlns:p14="http://schemas.microsoft.com/office/powerpoint/2010/main" val="3379887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grpSp>
        <p:nvGrpSpPr>
          <p:cNvPr id="23" name="Group 22">
            <a:extLst>
              <a:ext uri="{FF2B5EF4-FFF2-40B4-BE49-F238E27FC236}">
                <a16:creationId xmlns:a16="http://schemas.microsoft.com/office/drawing/2014/main" id="{BC911AD5-9B0A-48AE-A8C5-6CD32BA9DFC8}"/>
              </a:ext>
            </a:extLst>
          </p:cNvPr>
          <p:cNvGrpSpPr/>
          <p:nvPr/>
        </p:nvGrpSpPr>
        <p:grpSpPr>
          <a:xfrm>
            <a:off x="2152466" y="1229644"/>
            <a:ext cx="9823031" cy="3337849"/>
            <a:chOff x="2152466" y="1229644"/>
            <a:chExt cx="9823031" cy="3337849"/>
          </a:xfrm>
        </p:grpSpPr>
        <p:pic>
          <p:nvPicPr>
            <p:cNvPr id="25" name="Picture 24">
              <a:extLst>
                <a:ext uri="{FF2B5EF4-FFF2-40B4-BE49-F238E27FC236}">
                  <a16:creationId xmlns:a16="http://schemas.microsoft.com/office/drawing/2014/main" id="{608394C3-6986-48AA-AA2D-B8564370EC5F}"/>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26" name="Picture 25">
              <a:extLst>
                <a:ext uri="{FF2B5EF4-FFF2-40B4-BE49-F238E27FC236}">
                  <a16:creationId xmlns:a16="http://schemas.microsoft.com/office/drawing/2014/main" id="{938861CF-0C2B-4FD7-A67D-D03F2D82E133}"/>
                </a:ext>
              </a:extLst>
            </p:cNvPr>
            <p:cNvPicPr>
              <a:picLocks noChangeAspect="1"/>
            </p:cNvPicPr>
            <p:nvPr/>
          </p:nvPicPr>
          <p:blipFill>
            <a:blip r:embed="rId4"/>
            <a:stretch>
              <a:fillRect/>
            </a:stretch>
          </p:blipFill>
          <p:spPr>
            <a:xfrm>
              <a:off x="3257541" y="3380090"/>
              <a:ext cx="190517" cy="175275"/>
            </a:xfrm>
            <a:prstGeom prst="rect">
              <a:avLst/>
            </a:prstGeom>
          </p:spPr>
        </p:pic>
      </p:grpSp>
      <p:pic>
        <p:nvPicPr>
          <p:cNvPr id="31" name="Picture 30">
            <a:extLst>
              <a:ext uri="{FF2B5EF4-FFF2-40B4-BE49-F238E27FC236}">
                <a16:creationId xmlns:a16="http://schemas.microsoft.com/office/drawing/2014/main" id="{8B606FE4-E711-47E2-9442-5EB183D018B0}"/>
              </a:ext>
            </a:extLst>
          </p:cNvPr>
          <p:cNvPicPr>
            <a:picLocks noChangeAspect="1"/>
          </p:cNvPicPr>
          <p:nvPr/>
        </p:nvPicPr>
        <p:blipFill>
          <a:blip r:embed="rId5"/>
          <a:stretch>
            <a:fillRect/>
          </a:stretch>
        </p:blipFill>
        <p:spPr>
          <a:xfrm>
            <a:off x="6784501" y="3110890"/>
            <a:ext cx="2830571" cy="1771807"/>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F1D1370-9810-4068-BA51-C2D53D0ABDEE}"/>
                  </a:ext>
                </a:extLst>
              </p:cNvPr>
              <p:cNvSpPr txBox="1"/>
              <p:nvPr/>
            </p:nvSpPr>
            <p:spPr>
              <a:xfrm>
                <a:off x="2357211" y="4740809"/>
                <a:ext cx="5176197" cy="1236877"/>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𝐵𝑎𝑡𝑐h</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𝑡𝑖𝑚𝑒</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𝐵𝑎𝑡𝑐h</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𝑡𝑖𝑚𝑒</m:t>
                        </m:r>
                      </m:e>
                    </m:d>
                    <m:r>
                      <a:rPr lang="en-US" b="0" i="1" smtClean="0">
                        <a:latin typeface="Cambria Math" panose="02040503050406030204" pitchFamily="18" charset="0"/>
                      </a:rPr>
                      <m:t>+</m:t>
                    </m:r>
                  </m:oMath>
                </a14:m>
                <a:r>
                  <a:rPr lang="en-US" dirty="0"/>
                  <a:t> </a:t>
                </a:r>
                <a14:m>
                  <m:oMath xmlns:m="http://schemas.openxmlformats.org/officeDocument/2006/math">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𝐹𝑃𝐶</m:t>
                        </m:r>
                      </m:e>
                      <m:sub>
                        <m:r>
                          <a:rPr lang="en-US" b="0" i="1" smtClean="0">
                            <a:latin typeface="Cambria Math" panose="02040503050406030204" pitchFamily="18" charset="0"/>
                            <a:ea typeface="Cambria Math" panose="02040503050406030204" pitchFamily="18" charset="0"/>
                          </a:rPr>
                          <m:t>1,</m:t>
                        </m:r>
                        <m:r>
                          <a:rPr lang="en-US" i="1">
                            <a:latin typeface="Cambria Math" panose="02040503050406030204" pitchFamily="18" charset="0"/>
                          </a:rPr>
                          <m:t>𝐵𝑎𝑡𝑐h</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rPr>
                          <m:t>𝐵𝑎𝑡𝑐h</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𝑡𝑖𝑚𝑒</m:t>
                        </m:r>
                      </m:e>
                    </m:d>
                  </m:oMath>
                </a14:m>
                <a:endParaRPr lang="en-US" b="0" i="1" dirty="0">
                  <a:latin typeface="Cambria Math" panose="02040503050406030204" pitchFamily="18" charset="0"/>
                </a:endParaRPr>
              </a:p>
              <a:p>
                <a:r>
                  <a:rPr lang="en-US" b="0" dirty="0"/>
                  <a:t>                          </a:t>
                </a:r>
                <a14:m>
                  <m:oMath xmlns:m="http://schemas.openxmlformats.org/officeDocument/2006/math">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𝐹𝑃𝐶</m:t>
                        </m:r>
                      </m:e>
                      <m:sub>
                        <m:r>
                          <a:rPr lang="en-US" b="0" i="1" smtClean="0">
                            <a:latin typeface="Cambria Math" panose="02040503050406030204" pitchFamily="18" charset="0"/>
                          </a:rPr>
                          <m:t>2</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2</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d>
                      <m:dPr>
                        <m:ctrlPr>
                          <a:rPr lang="en-US" i="1">
                            <a:latin typeface="Cambria Math" panose="02040503050406030204" pitchFamily="18" charset="0"/>
                          </a:rPr>
                        </m:ctrlPr>
                      </m:dPr>
                      <m:e>
                        <m:r>
                          <a:rPr lang="en-US" i="1">
                            <a:latin typeface="Cambria Math" panose="02040503050406030204" pitchFamily="18" charset="0"/>
                          </a:rPr>
                          <m:t>𝑡𝑖𝑚𝑒</m:t>
                        </m:r>
                      </m:e>
                    </m:d>
                  </m:oMath>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𝐹𝑃𝐶</m:t>
                          </m:r>
                        </m:e>
                        <m:sub>
                          <m:r>
                            <a:rPr lang="en-US" b="0" i="1" smtClean="0">
                              <a:latin typeface="Cambria Math" panose="02040503050406030204" pitchFamily="18" charset="0"/>
                            </a:rPr>
                            <m:t>3</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r>
                        <a:rPr lang="en-US" i="1">
                          <a:latin typeface="Cambria Math" panose="02040503050406030204" pitchFamily="18" charset="0"/>
                        </a:rPr>
                        <m:t>(</m:t>
                      </m:r>
                      <m:r>
                        <a:rPr lang="en-US" i="1">
                          <a:latin typeface="Cambria Math" panose="02040503050406030204" pitchFamily="18" charset="0"/>
                        </a:rPr>
                        <m:t>𝑡𝑖𝑚𝑒</m:t>
                      </m:r>
                      <m:r>
                        <a:rPr lang="en-US" i="1">
                          <a:latin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𝜖</m:t>
                      </m:r>
                    </m:oMath>
                  </m:oMathPara>
                </a14:m>
                <a:endParaRPr lang="en-US" dirty="0"/>
              </a:p>
            </p:txBody>
          </p:sp>
        </mc:Choice>
        <mc:Fallback xmlns="">
          <p:sp>
            <p:nvSpPr>
              <p:cNvPr id="32" name="TextBox 31">
                <a:extLst>
                  <a:ext uri="{FF2B5EF4-FFF2-40B4-BE49-F238E27FC236}">
                    <a16:creationId xmlns:a16="http://schemas.microsoft.com/office/drawing/2014/main" id="{0F1D1370-9810-4068-BA51-C2D53D0ABDEE}"/>
                  </a:ext>
                </a:extLst>
              </p:cNvPr>
              <p:cNvSpPr txBox="1">
                <a:spLocks noRot="1" noChangeAspect="1" noMove="1" noResize="1" noEditPoints="1" noAdjustHandles="1" noChangeArrowheads="1" noChangeShapeType="1" noTextEdit="1"/>
              </p:cNvSpPr>
              <p:nvPr/>
            </p:nvSpPr>
            <p:spPr>
              <a:xfrm>
                <a:off x="2357211" y="4740809"/>
                <a:ext cx="5176197" cy="1236877"/>
              </a:xfrm>
              <a:prstGeom prst="rect">
                <a:avLst/>
              </a:prstGeom>
              <a:blipFill>
                <a:blip r:embed="rId6"/>
                <a:stretch>
                  <a:fillRect l="-353" b="-24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1749EC6-CAFF-4835-BC31-5EE31B42F193}"/>
                  </a:ext>
                </a:extLst>
              </p:cNvPr>
              <p:cNvSpPr txBox="1"/>
              <p:nvPr/>
            </p:nvSpPr>
            <p:spPr>
              <a:xfrm>
                <a:off x="3929285" y="6124593"/>
                <a:ext cx="4333430" cy="381515"/>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=Mean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oMath>
                </a14:m>
                <a:r>
                  <a:rPr lang="en-US" dirty="0"/>
                  <a:t>=Shape Function </a:t>
                </a:r>
              </a:p>
            </p:txBody>
          </p:sp>
        </mc:Choice>
        <mc:Fallback xmlns="">
          <p:sp>
            <p:nvSpPr>
              <p:cNvPr id="33" name="TextBox 32">
                <a:extLst>
                  <a:ext uri="{FF2B5EF4-FFF2-40B4-BE49-F238E27FC236}">
                    <a16:creationId xmlns:a16="http://schemas.microsoft.com/office/drawing/2014/main" id="{E1749EC6-CAFF-4835-BC31-5EE31B42F193}"/>
                  </a:ext>
                </a:extLst>
              </p:cNvPr>
              <p:cNvSpPr txBox="1">
                <a:spLocks noRot="1" noChangeAspect="1" noMove="1" noResize="1" noEditPoints="1" noAdjustHandles="1" noChangeArrowheads="1" noChangeShapeType="1" noTextEdit="1"/>
              </p:cNvSpPr>
              <p:nvPr/>
            </p:nvSpPr>
            <p:spPr>
              <a:xfrm>
                <a:off x="3929285" y="6124593"/>
                <a:ext cx="4333430" cy="381515"/>
              </a:xfrm>
              <a:prstGeom prst="rect">
                <a:avLst/>
              </a:prstGeom>
              <a:blipFill>
                <a:blip r:embed="rId7"/>
                <a:stretch>
                  <a:fillRect t="-8065" r="-282" b="-24194"/>
                </a:stretch>
              </a:blipFill>
            </p:spPr>
            <p:txBody>
              <a:bodyPr/>
              <a:lstStyle/>
              <a:p>
                <a:r>
                  <a:rPr lang="en-US">
                    <a:noFill/>
                  </a:rPr>
                  <a:t> </a:t>
                </a:r>
              </a:p>
            </p:txBody>
          </p:sp>
        </mc:Fallback>
      </mc:AlternateContent>
    </p:spTree>
    <p:extLst>
      <p:ext uri="{BB962C8B-B14F-4D97-AF65-F5344CB8AC3E}">
        <p14:creationId xmlns:p14="http://schemas.microsoft.com/office/powerpoint/2010/main" val="5026763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grpSp>
        <p:nvGrpSpPr>
          <p:cNvPr id="23" name="Group 22">
            <a:extLst>
              <a:ext uri="{FF2B5EF4-FFF2-40B4-BE49-F238E27FC236}">
                <a16:creationId xmlns:a16="http://schemas.microsoft.com/office/drawing/2014/main" id="{BC911AD5-9B0A-48AE-A8C5-6CD32BA9DFC8}"/>
              </a:ext>
            </a:extLst>
          </p:cNvPr>
          <p:cNvGrpSpPr/>
          <p:nvPr/>
        </p:nvGrpSpPr>
        <p:grpSpPr>
          <a:xfrm>
            <a:off x="2152466" y="1229644"/>
            <a:ext cx="9823031" cy="3337849"/>
            <a:chOff x="2152466" y="1229644"/>
            <a:chExt cx="9823031" cy="3337849"/>
          </a:xfrm>
        </p:grpSpPr>
        <p:pic>
          <p:nvPicPr>
            <p:cNvPr id="25" name="Picture 24">
              <a:extLst>
                <a:ext uri="{FF2B5EF4-FFF2-40B4-BE49-F238E27FC236}">
                  <a16:creationId xmlns:a16="http://schemas.microsoft.com/office/drawing/2014/main" id="{608394C3-6986-48AA-AA2D-B8564370EC5F}"/>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26" name="Picture 25">
              <a:extLst>
                <a:ext uri="{FF2B5EF4-FFF2-40B4-BE49-F238E27FC236}">
                  <a16:creationId xmlns:a16="http://schemas.microsoft.com/office/drawing/2014/main" id="{938861CF-0C2B-4FD7-A67D-D03F2D82E133}"/>
                </a:ext>
              </a:extLst>
            </p:cNvPr>
            <p:cNvPicPr>
              <a:picLocks noChangeAspect="1"/>
            </p:cNvPicPr>
            <p:nvPr/>
          </p:nvPicPr>
          <p:blipFill>
            <a:blip r:embed="rId4"/>
            <a:stretch>
              <a:fillRect/>
            </a:stretch>
          </p:blipFill>
          <p:spPr>
            <a:xfrm>
              <a:off x="3257541" y="3380090"/>
              <a:ext cx="190517" cy="175275"/>
            </a:xfrm>
            <a:prstGeom prst="rect">
              <a:avLst/>
            </a:prstGeom>
          </p:spPr>
        </p:pic>
      </p:grpSp>
      <p:pic>
        <p:nvPicPr>
          <p:cNvPr id="31" name="Picture 30">
            <a:extLst>
              <a:ext uri="{FF2B5EF4-FFF2-40B4-BE49-F238E27FC236}">
                <a16:creationId xmlns:a16="http://schemas.microsoft.com/office/drawing/2014/main" id="{8B606FE4-E711-47E2-9442-5EB183D018B0}"/>
              </a:ext>
            </a:extLst>
          </p:cNvPr>
          <p:cNvPicPr>
            <a:picLocks noChangeAspect="1"/>
          </p:cNvPicPr>
          <p:nvPr/>
        </p:nvPicPr>
        <p:blipFill>
          <a:blip r:embed="rId5"/>
          <a:stretch>
            <a:fillRect/>
          </a:stretch>
        </p:blipFill>
        <p:spPr>
          <a:xfrm>
            <a:off x="6784501" y="3110890"/>
            <a:ext cx="2830571" cy="1771807"/>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F1D1370-9810-4068-BA51-C2D53D0ABDEE}"/>
                  </a:ext>
                </a:extLst>
              </p:cNvPr>
              <p:cNvSpPr txBox="1"/>
              <p:nvPr/>
            </p:nvSpPr>
            <p:spPr>
              <a:xfrm>
                <a:off x="2357211" y="4740809"/>
                <a:ext cx="5176197" cy="1236877"/>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𝐵𝑎𝑡𝑐h</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𝑡𝑖𝑚𝑒</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𝐵𝑎𝑡𝑐h</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𝑡𝑖𝑚𝑒</m:t>
                        </m:r>
                      </m:e>
                    </m:d>
                    <m:r>
                      <a:rPr lang="en-US" b="0" i="1" smtClean="0">
                        <a:latin typeface="Cambria Math" panose="02040503050406030204" pitchFamily="18" charset="0"/>
                      </a:rPr>
                      <m:t>+</m:t>
                    </m:r>
                  </m:oMath>
                </a14:m>
                <a:r>
                  <a:rPr lang="en-US" dirty="0"/>
                  <a:t> </a:t>
                </a:r>
                <a14:m>
                  <m:oMath xmlns:m="http://schemas.openxmlformats.org/officeDocument/2006/math">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𝐹𝑃𝐶</m:t>
                        </m:r>
                      </m:e>
                      <m:sub>
                        <m:r>
                          <a:rPr lang="en-US" b="0" i="1" smtClean="0">
                            <a:latin typeface="Cambria Math" panose="02040503050406030204" pitchFamily="18" charset="0"/>
                            <a:ea typeface="Cambria Math" panose="02040503050406030204" pitchFamily="18" charset="0"/>
                          </a:rPr>
                          <m:t>1,</m:t>
                        </m:r>
                        <m:r>
                          <a:rPr lang="en-US" i="1">
                            <a:latin typeface="Cambria Math" panose="02040503050406030204" pitchFamily="18" charset="0"/>
                          </a:rPr>
                          <m:t>𝐵𝑎𝑡𝑐h</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rPr>
                          <m:t>𝐵𝑎𝑡𝑐h</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𝑡𝑖𝑚𝑒</m:t>
                        </m:r>
                      </m:e>
                    </m:d>
                  </m:oMath>
                </a14:m>
                <a:endParaRPr lang="en-US" b="0" i="1" dirty="0">
                  <a:latin typeface="Cambria Math" panose="02040503050406030204" pitchFamily="18" charset="0"/>
                </a:endParaRPr>
              </a:p>
              <a:p>
                <a:r>
                  <a:rPr lang="en-US" b="0" dirty="0"/>
                  <a:t>                          </a:t>
                </a:r>
                <a14:m>
                  <m:oMath xmlns:m="http://schemas.openxmlformats.org/officeDocument/2006/math">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𝐹𝑃𝐶</m:t>
                        </m:r>
                      </m:e>
                      <m:sub>
                        <m:r>
                          <a:rPr lang="en-US" b="0" i="1" smtClean="0">
                            <a:latin typeface="Cambria Math" panose="02040503050406030204" pitchFamily="18" charset="0"/>
                          </a:rPr>
                          <m:t>2</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2</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d>
                      <m:dPr>
                        <m:ctrlPr>
                          <a:rPr lang="en-US" i="1">
                            <a:latin typeface="Cambria Math" panose="02040503050406030204" pitchFamily="18" charset="0"/>
                          </a:rPr>
                        </m:ctrlPr>
                      </m:dPr>
                      <m:e>
                        <m:r>
                          <a:rPr lang="en-US" i="1">
                            <a:latin typeface="Cambria Math" panose="02040503050406030204" pitchFamily="18" charset="0"/>
                          </a:rPr>
                          <m:t>𝑡𝑖𝑚𝑒</m:t>
                        </m:r>
                      </m:e>
                    </m:d>
                  </m:oMath>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𝐹𝑃𝐶</m:t>
                          </m:r>
                        </m:e>
                        <m:sub>
                          <m:r>
                            <a:rPr lang="en-US" b="0" i="1" smtClean="0">
                              <a:latin typeface="Cambria Math" panose="02040503050406030204" pitchFamily="18" charset="0"/>
                            </a:rPr>
                            <m:t>3</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3</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r>
                        <a:rPr lang="en-US" i="1">
                          <a:latin typeface="Cambria Math" panose="02040503050406030204" pitchFamily="18" charset="0"/>
                        </a:rPr>
                        <m:t>(</m:t>
                      </m:r>
                      <m:r>
                        <a:rPr lang="en-US" i="1">
                          <a:latin typeface="Cambria Math" panose="02040503050406030204" pitchFamily="18" charset="0"/>
                        </a:rPr>
                        <m:t>𝑡𝑖𝑚𝑒</m:t>
                      </m:r>
                      <m:r>
                        <a:rPr lang="en-US" i="1">
                          <a:latin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𝜖</m:t>
                      </m:r>
                    </m:oMath>
                  </m:oMathPara>
                </a14:m>
                <a:endParaRPr lang="en-US" dirty="0"/>
              </a:p>
            </p:txBody>
          </p:sp>
        </mc:Choice>
        <mc:Fallback xmlns="">
          <p:sp>
            <p:nvSpPr>
              <p:cNvPr id="32" name="TextBox 31">
                <a:extLst>
                  <a:ext uri="{FF2B5EF4-FFF2-40B4-BE49-F238E27FC236}">
                    <a16:creationId xmlns:a16="http://schemas.microsoft.com/office/drawing/2014/main" id="{0F1D1370-9810-4068-BA51-C2D53D0ABDEE}"/>
                  </a:ext>
                </a:extLst>
              </p:cNvPr>
              <p:cNvSpPr txBox="1">
                <a:spLocks noRot="1" noChangeAspect="1" noMove="1" noResize="1" noEditPoints="1" noAdjustHandles="1" noChangeArrowheads="1" noChangeShapeType="1" noTextEdit="1"/>
              </p:cNvSpPr>
              <p:nvPr/>
            </p:nvSpPr>
            <p:spPr>
              <a:xfrm>
                <a:off x="2357211" y="4740809"/>
                <a:ext cx="5176197" cy="1236877"/>
              </a:xfrm>
              <a:prstGeom prst="rect">
                <a:avLst/>
              </a:prstGeom>
              <a:blipFill>
                <a:blip r:embed="rId6"/>
                <a:stretch>
                  <a:fillRect l="-353" b="-24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1749EC6-CAFF-4835-BC31-5EE31B42F193}"/>
                  </a:ext>
                </a:extLst>
              </p:cNvPr>
              <p:cNvSpPr txBox="1"/>
              <p:nvPr/>
            </p:nvSpPr>
            <p:spPr>
              <a:xfrm>
                <a:off x="3929285" y="6124593"/>
                <a:ext cx="4333430" cy="381515"/>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=Mean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𝐵𝑎𝑡𝑐h</m:t>
                        </m:r>
                      </m:sub>
                    </m:sSub>
                  </m:oMath>
                </a14:m>
                <a:r>
                  <a:rPr lang="en-US" dirty="0"/>
                  <a:t>=Shape Function </a:t>
                </a:r>
              </a:p>
            </p:txBody>
          </p:sp>
        </mc:Choice>
        <mc:Fallback xmlns="">
          <p:sp>
            <p:nvSpPr>
              <p:cNvPr id="33" name="TextBox 32">
                <a:extLst>
                  <a:ext uri="{FF2B5EF4-FFF2-40B4-BE49-F238E27FC236}">
                    <a16:creationId xmlns:a16="http://schemas.microsoft.com/office/drawing/2014/main" id="{E1749EC6-CAFF-4835-BC31-5EE31B42F193}"/>
                  </a:ext>
                </a:extLst>
              </p:cNvPr>
              <p:cNvSpPr txBox="1">
                <a:spLocks noRot="1" noChangeAspect="1" noMove="1" noResize="1" noEditPoints="1" noAdjustHandles="1" noChangeArrowheads="1" noChangeShapeType="1" noTextEdit="1"/>
              </p:cNvSpPr>
              <p:nvPr/>
            </p:nvSpPr>
            <p:spPr>
              <a:xfrm>
                <a:off x="3929285" y="6124593"/>
                <a:ext cx="4333430" cy="381515"/>
              </a:xfrm>
              <a:prstGeom prst="rect">
                <a:avLst/>
              </a:prstGeom>
              <a:blipFill>
                <a:blip r:embed="rId7"/>
                <a:stretch>
                  <a:fillRect t="-8065" r="-282" b="-24194"/>
                </a:stretch>
              </a:blipFill>
            </p:spPr>
            <p:txBody>
              <a:bodyPr/>
              <a:lstStyle/>
              <a:p>
                <a:r>
                  <a:rPr lang="en-US">
                    <a:noFill/>
                  </a:rPr>
                  <a:t> </a:t>
                </a:r>
              </a:p>
            </p:txBody>
          </p:sp>
        </mc:Fallback>
      </mc:AlternateContent>
    </p:spTree>
    <p:extLst>
      <p:ext uri="{BB962C8B-B14F-4D97-AF65-F5344CB8AC3E}">
        <p14:creationId xmlns:p14="http://schemas.microsoft.com/office/powerpoint/2010/main" val="3944453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C5B59D0-31FB-45BC-AF0D-0E88F4892A92}"/>
              </a:ext>
            </a:extLst>
          </p:cNvPr>
          <p:cNvPicPr>
            <a:picLocks noChangeAspect="1"/>
          </p:cNvPicPr>
          <p:nvPr/>
        </p:nvPicPr>
        <p:blipFill>
          <a:blip r:embed="rId3"/>
          <a:stretch>
            <a:fillRect/>
          </a:stretch>
        </p:blipFill>
        <p:spPr>
          <a:xfrm>
            <a:off x="3033492" y="974279"/>
            <a:ext cx="7663601" cy="5368461"/>
          </a:xfrm>
          <a:prstGeom prst="rect">
            <a:avLst/>
          </a:prstGeom>
        </p:spPr>
      </p:pic>
    </p:spTree>
    <p:extLst>
      <p:ext uri="{BB962C8B-B14F-4D97-AF65-F5344CB8AC3E}">
        <p14:creationId xmlns:p14="http://schemas.microsoft.com/office/powerpoint/2010/main" val="39863788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C5B59D0-31FB-45BC-AF0D-0E88F4892A92}"/>
              </a:ext>
            </a:extLst>
          </p:cNvPr>
          <p:cNvPicPr>
            <a:picLocks noChangeAspect="1"/>
          </p:cNvPicPr>
          <p:nvPr/>
        </p:nvPicPr>
        <p:blipFill>
          <a:blip r:embed="rId3"/>
          <a:stretch>
            <a:fillRect/>
          </a:stretch>
        </p:blipFill>
        <p:spPr>
          <a:xfrm>
            <a:off x="3033492" y="974279"/>
            <a:ext cx="7663601" cy="5368461"/>
          </a:xfrm>
          <a:prstGeom prst="rect">
            <a:avLst/>
          </a:prstGeom>
        </p:spPr>
      </p:pic>
      <p:pic>
        <p:nvPicPr>
          <p:cNvPr id="17" name="Picture 16">
            <a:extLst>
              <a:ext uri="{FF2B5EF4-FFF2-40B4-BE49-F238E27FC236}">
                <a16:creationId xmlns:a16="http://schemas.microsoft.com/office/drawing/2014/main" id="{383332C0-F195-4BFA-A767-ADD30B834E1A}"/>
              </a:ext>
            </a:extLst>
          </p:cNvPr>
          <p:cNvPicPr>
            <a:picLocks noChangeAspect="1"/>
          </p:cNvPicPr>
          <p:nvPr/>
        </p:nvPicPr>
        <p:blipFill>
          <a:blip r:embed="rId4"/>
          <a:stretch>
            <a:fillRect/>
          </a:stretch>
        </p:blipFill>
        <p:spPr>
          <a:xfrm>
            <a:off x="3033490" y="974279"/>
            <a:ext cx="7663600" cy="5368460"/>
          </a:xfrm>
          <a:prstGeom prst="rect">
            <a:avLst/>
          </a:prstGeom>
        </p:spPr>
      </p:pic>
    </p:spTree>
    <p:extLst>
      <p:ext uri="{BB962C8B-B14F-4D97-AF65-F5344CB8AC3E}">
        <p14:creationId xmlns:p14="http://schemas.microsoft.com/office/powerpoint/2010/main" val="139200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C5B59D0-31FB-45BC-AF0D-0E88F4892A92}"/>
              </a:ext>
            </a:extLst>
          </p:cNvPr>
          <p:cNvPicPr>
            <a:picLocks noChangeAspect="1"/>
          </p:cNvPicPr>
          <p:nvPr/>
        </p:nvPicPr>
        <p:blipFill>
          <a:blip r:embed="rId3"/>
          <a:stretch>
            <a:fillRect/>
          </a:stretch>
        </p:blipFill>
        <p:spPr>
          <a:xfrm>
            <a:off x="3033492" y="974279"/>
            <a:ext cx="7663601" cy="5368461"/>
          </a:xfrm>
          <a:prstGeom prst="rect">
            <a:avLst/>
          </a:prstGeom>
        </p:spPr>
      </p:pic>
      <p:pic>
        <p:nvPicPr>
          <p:cNvPr id="4" name="Picture 3">
            <a:extLst>
              <a:ext uri="{FF2B5EF4-FFF2-40B4-BE49-F238E27FC236}">
                <a16:creationId xmlns:a16="http://schemas.microsoft.com/office/drawing/2014/main" id="{242D3810-7BB7-4C58-BA03-75CF0812621E}"/>
              </a:ext>
            </a:extLst>
          </p:cNvPr>
          <p:cNvPicPr>
            <a:picLocks noChangeAspect="1"/>
          </p:cNvPicPr>
          <p:nvPr/>
        </p:nvPicPr>
        <p:blipFill>
          <a:blip r:embed="rId4"/>
          <a:stretch>
            <a:fillRect/>
          </a:stretch>
        </p:blipFill>
        <p:spPr>
          <a:xfrm>
            <a:off x="3028046" y="974279"/>
            <a:ext cx="7663600" cy="5368460"/>
          </a:xfrm>
          <a:prstGeom prst="rect">
            <a:avLst/>
          </a:prstGeom>
        </p:spPr>
      </p:pic>
    </p:spTree>
    <p:extLst>
      <p:ext uri="{BB962C8B-B14F-4D97-AF65-F5344CB8AC3E}">
        <p14:creationId xmlns:p14="http://schemas.microsoft.com/office/powerpoint/2010/main" val="3638270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grpSp>
        <p:nvGrpSpPr>
          <p:cNvPr id="23" name="Group 22">
            <a:extLst>
              <a:ext uri="{FF2B5EF4-FFF2-40B4-BE49-F238E27FC236}">
                <a16:creationId xmlns:a16="http://schemas.microsoft.com/office/drawing/2014/main" id="{BC911AD5-9B0A-48AE-A8C5-6CD32BA9DFC8}"/>
              </a:ext>
            </a:extLst>
          </p:cNvPr>
          <p:cNvGrpSpPr/>
          <p:nvPr/>
        </p:nvGrpSpPr>
        <p:grpSpPr>
          <a:xfrm>
            <a:off x="2152466" y="1229644"/>
            <a:ext cx="9823031" cy="3337849"/>
            <a:chOff x="2152466" y="1229644"/>
            <a:chExt cx="9823031" cy="3337849"/>
          </a:xfrm>
        </p:grpSpPr>
        <p:pic>
          <p:nvPicPr>
            <p:cNvPr id="25" name="Picture 24">
              <a:extLst>
                <a:ext uri="{FF2B5EF4-FFF2-40B4-BE49-F238E27FC236}">
                  <a16:creationId xmlns:a16="http://schemas.microsoft.com/office/drawing/2014/main" id="{608394C3-6986-48AA-AA2D-B8564370EC5F}"/>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26" name="Picture 25">
              <a:extLst>
                <a:ext uri="{FF2B5EF4-FFF2-40B4-BE49-F238E27FC236}">
                  <a16:creationId xmlns:a16="http://schemas.microsoft.com/office/drawing/2014/main" id="{938861CF-0C2B-4FD7-A67D-D03F2D82E133}"/>
                </a:ext>
              </a:extLst>
            </p:cNvPr>
            <p:cNvPicPr>
              <a:picLocks noChangeAspect="1"/>
            </p:cNvPicPr>
            <p:nvPr/>
          </p:nvPicPr>
          <p:blipFill>
            <a:blip r:embed="rId4"/>
            <a:stretch>
              <a:fillRect/>
            </a:stretch>
          </p:blipFill>
          <p:spPr>
            <a:xfrm>
              <a:off x="3257541" y="3380090"/>
              <a:ext cx="190517" cy="175275"/>
            </a:xfrm>
            <a:prstGeom prst="rect">
              <a:avLst/>
            </a:prstGeom>
          </p:spPr>
        </p:pic>
      </p:grpSp>
    </p:spTree>
    <p:extLst>
      <p:ext uri="{BB962C8B-B14F-4D97-AF65-F5344CB8AC3E}">
        <p14:creationId xmlns:p14="http://schemas.microsoft.com/office/powerpoint/2010/main" val="12825410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F0303696-240A-4271-87E7-423706A99D45}"/>
              </a:ext>
            </a:extLst>
          </p:cNvPr>
          <p:cNvPicPr>
            <a:picLocks noChangeAspect="1"/>
          </p:cNvPicPr>
          <p:nvPr/>
        </p:nvPicPr>
        <p:blipFill>
          <a:blip r:embed="rId3"/>
          <a:stretch>
            <a:fillRect/>
          </a:stretch>
        </p:blipFill>
        <p:spPr>
          <a:xfrm>
            <a:off x="2152466" y="1229644"/>
            <a:ext cx="9823031" cy="3337849"/>
          </a:xfrm>
          <a:prstGeom prst="rect">
            <a:avLst/>
          </a:prstGeom>
        </p:spPr>
      </p:pic>
      <p:grpSp>
        <p:nvGrpSpPr>
          <p:cNvPr id="23" name="Group 22">
            <a:extLst>
              <a:ext uri="{FF2B5EF4-FFF2-40B4-BE49-F238E27FC236}">
                <a16:creationId xmlns:a16="http://schemas.microsoft.com/office/drawing/2014/main" id="{BC911AD5-9B0A-48AE-A8C5-6CD32BA9DFC8}"/>
              </a:ext>
            </a:extLst>
          </p:cNvPr>
          <p:cNvGrpSpPr/>
          <p:nvPr/>
        </p:nvGrpSpPr>
        <p:grpSpPr>
          <a:xfrm>
            <a:off x="2152466" y="1229644"/>
            <a:ext cx="9823031" cy="3337849"/>
            <a:chOff x="2152466" y="1229644"/>
            <a:chExt cx="9823031" cy="3337849"/>
          </a:xfrm>
        </p:grpSpPr>
        <p:pic>
          <p:nvPicPr>
            <p:cNvPr id="25" name="Picture 24">
              <a:extLst>
                <a:ext uri="{FF2B5EF4-FFF2-40B4-BE49-F238E27FC236}">
                  <a16:creationId xmlns:a16="http://schemas.microsoft.com/office/drawing/2014/main" id="{608394C3-6986-48AA-AA2D-B8564370EC5F}"/>
                </a:ext>
              </a:extLst>
            </p:cNvPr>
            <p:cNvPicPr>
              <a:picLocks noChangeAspect="1"/>
            </p:cNvPicPr>
            <p:nvPr/>
          </p:nvPicPr>
          <p:blipFill>
            <a:blip r:embed="rId3"/>
            <a:stretch>
              <a:fillRect/>
            </a:stretch>
          </p:blipFill>
          <p:spPr>
            <a:xfrm>
              <a:off x="2152466" y="1229644"/>
              <a:ext cx="9823031" cy="3337849"/>
            </a:xfrm>
            <a:prstGeom prst="rect">
              <a:avLst/>
            </a:prstGeom>
          </p:spPr>
        </p:pic>
        <p:pic>
          <p:nvPicPr>
            <p:cNvPr id="26" name="Picture 25">
              <a:extLst>
                <a:ext uri="{FF2B5EF4-FFF2-40B4-BE49-F238E27FC236}">
                  <a16:creationId xmlns:a16="http://schemas.microsoft.com/office/drawing/2014/main" id="{938861CF-0C2B-4FD7-A67D-D03F2D82E133}"/>
                </a:ext>
              </a:extLst>
            </p:cNvPr>
            <p:cNvPicPr>
              <a:picLocks noChangeAspect="1"/>
            </p:cNvPicPr>
            <p:nvPr/>
          </p:nvPicPr>
          <p:blipFill>
            <a:blip r:embed="rId4"/>
            <a:stretch>
              <a:fillRect/>
            </a:stretch>
          </p:blipFill>
          <p:spPr>
            <a:xfrm>
              <a:off x="3257541" y="3380090"/>
              <a:ext cx="190517" cy="175275"/>
            </a:xfrm>
            <a:prstGeom prst="rect">
              <a:avLst/>
            </a:prstGeom>
          </p:spPr>
        </p:pic>
      </p:grpSp>
      <p:pic>
        <p:nvPicPr>
          <p:cNvPr id="22" name="Picture 21">
            <a:extLst>
              <a:ext uri="{FF2B5EF4-FFF2-40B4-BE49-F238E27FC236}">
                <a16:creationId xmlns:a16="http://schemas.microsoft.com/office/drawing/2014/main" id="{9D596BC9-68D8-4C46-ABB6-DC582A5AA79D}"/>
              </a:ext>
            </a:extLst>
          </p:cNvPr>
          <p:cNvPicPr>
            <a:picLocks noChangeAspect="1"/>
          </p:cNvPicPr>
          <p:nvPr/>
        </p:nvPicPr>
        <p:blipFill>
          <a:blip r:embed="rId5"/>
          <a:stretch>
            <a:fillRect/>
          </a:stretch>
        </p:blipFill>
        <p:spPr>
          <a:xfrm>
            <a:off x="2056699" y="1221699"/>
            <a:ext cx="7994073" cy="3330229"/>
          </a:xfrm>
          <a:prstGeom prst="rect">
            <a:avLst/>
          </a:prstGeom>
        </p:spPr>
      </p:pic>
    </p:spTree>
    <p:extLst>
      <p:ext uri="{BB962C8B-B14F-4D97-AF65-F5344CB8AC3E}">
        <p14:creationId xmlns:p14="http://schemas.microsoft.com/office/powerpoint/2010/main" val="9797774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ECEC77B8-A3C2-4180-95FC-85E522505F8C">
            <a:hlinkClick r:id="" action="ppaction://media"/>
            <a:extLst>
              <a:ext uri="{FF2B5EF4-FFF2-40B4-BE49-F238E27FC236}">
                <a16:creationId xmlns:a16="http://schemas.microsoft.com/office/drawing/2014/main" id="{F6FA2864-CCD2-4375-8248-DF7A461BFC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1537" y="1334530"/>
            <a:ext cx="9880498" cy="4131088"/>
          </a:xfrm>
          <a:prstGeom prst="rect">
            <a:avLst/>
          </a:prstGeom>
        </p:spPr>
      </p:pic>
    </p:spTree>
    <p:extLst>
      <p:ext uri="{BB962C8B-B14F-4D97-AF65-F5344CB8AC3E}">
        <p14:creationId xmlns:p14="http://schemas.microsoft.com/office/powerpoint/2010/main" val="328960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8F9B1A1-ED68-4878-A14E-47B36B10A26F}"/>
              </a:ext>
            </a:extLst>
          </p:cNvPr>
          <p:cNvPicPr>
            <a:picLocks noChangeAspect="1"/>
          </p:cNvPicPr>
          <p:nvPr/>
        </p:nvPicPr>
        <p:blipFill>
          <a:blip r:embed="rId3"/>
          <a:stretch>
            <a:fillRect/>
          </a:stretch>
        </p:blipFill>
        <p:spPr>
          <a:xfrm>
            <a:off x="3068128" y="1039247"/>
            <a:ext cx="7910245" cy="5326842"/>
          </a:xfrm>
          <a:prstGeom prst="rect">
            <a:avLst/>
          </a:prstGeom>
        </p:spPr>
      </p:pic>
      <p:sp>
        <p:nvSpPr>
          <p:cNvPr id="20" name="Rectangle 19">
            <a:extLst>
              <a:ext uri="{FF2B5EF4-FFF2-40B4-BE49-F238E27FC236}">
                <a16:creationId xmlns:a16="http://schemas.microsoft.com/office/drawing/2014/main" id="{51469380-6196-436D-9351-379B9A05C609}"/>
              </a:ext>
            </a:extLst>
          </p:cNvPr>
          <p:cNvSpPr/>
          <p:nvPr/>
        </p:nvSpPr>
        <p:spPr>
          <a:xfrm>
            <a:off x="3068128" y="1221304"/>
            <a:ext cx="3027872" cy="108646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8545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2" name="TextBox 11">
            <a:extLst>
              <a:ext uri="{FF2B5EF4-FFF2-40B4-BE49-F238E27FC236}">
                <a16:creationId xmlns:a16="http://schemas.microsoft.com/office/drawing/2014/main" id="{9335ADC5-4F20-4E60-A6F1-BA14C751167F}"/>
              </a:ext>
            </a:extLst>
          </p:cNvPr>
          <p:cNvSpPr txBox="1"/>
          <p:nvPr/>
        </p:nvSpPr>
        <p:spPr>
          <a:xfrm>
            <a:off x="-177421" y="407205"/>
            <a:ext cx="11586950" cy="2246769"/>
          </a:xfrm>
          <a:prstGeom prst="rect">
            <a:avLst/>
          </a:prstGeom>
          <a:noFill/>
        </p:spPr>
        <p:txBody>
          <a:bodyPr wrap="square" rtlCol="0">
            <a:spAutoFit/>
          </a:bodyPr>
          <a:lstStyle/>
          <a:p>
            <a:pPr marL="652780" lvl="1" indent="-182880">
              <a:buClr>
                <a:srgbClr val="00529B"/>
              </a:buClr>
              <a:buSzPct val="80000"/>
              <a:buChar char="•"/>
              <a:tabLst>
                <a:tab pos="195580" algn="l"/>
              </a:tabLst>
            </a:pPr>
            <a:endParaRPr lang="en-US" sz="2800" dirty="0">
              <a:solidFill>
                <a:srgbClr val="2C3034"/>
              </a:solidFill>
              <a:cs typeface="Arial"/>
            </a:endParaRPr>
          </a:p>
          <a:p>
            <a:pPr marL="652780" lvl="1" indent="-182880">
              <a:buClr>
                <a:schemeClr val="tx1"/>
              </a:buClr>
              <a:buSzPct val="80000"/>
              <a:buChar char="•"/>
              <a:tabLst>
                <a:tab pos="195580" algn="l"/>
              </a:tabLst>
            </a:pPr>
            <a:endParaRPr lang="en-US" sz="2800" b="1" dirty="0">
              <a:solidFill>
                <a:srgbClr val="2C3034"/>
              </a:solidFill>
              <a:latin typeface="Arial"/>
              <a:cs typeface="Arial"/>
            </a:endParaRPr>
          </a:p>
          <a:p>
            <a:pPr marL="469900" lvl="1">
              <a:buClr>
                <a:schemeClr val="tx1"/>
              </a:buClr>
              <a:buSzPct val="80000"/>
              <a:tabLst>
                <a:tab pos="195580" algn="l"/>
              </a:tabLst>
            </a:pPr>
            <a:endParaRPr lang="en-US" sz="2800" b="1" dirty="0">
              <a:solidFill>
                <a:srgbClr val="2C3034"/>
              </a:solidFill>
              <a:latin typeface="Arial"/>
              <a:cs typeface="Arial"/>
            </a:endParaRPr>
          </a:p>
          <a:p>
            <a:endParaRPr lang="en-US" sz="2800" dirty="0"/>
          </a:p>
          <a:p>
            <a:endParaRPr lang="en-US" sz="2800" b="1" dirty="0"/>
          </a:p>
        </p:txBody>
      </p:sp>
      <p:sp>
        <p:nvSpPr>
          <p:cNvPr id="2" name="Rectangle: Rounded Corners 1">
            <a:extLst>
              <a:ext uri="{FF2B5EF4-FFF2-40B4-BE49-F238E27FC236}">
                <a16:creationId xmlns:a16="http://schemas.microsoft.com/office/drawing/2014/main" id="{8D4C4C22-3E96-4A8B-B67D-73D40246DB1A}"/>
              </a:ext>
            </a:extLst>
          </p:cNvPr>
          <p:cNvSpPr/>
          <p:nvPr/>
        </p:nvSpPr>
        <p:spPr>
          <a:xfrm>
            <a:off x="306152" y="852717"/>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Acquisition</a:t>
            </a:r>
          </a:p>
        </p:txBody>
      </p:sp>
      <p:sp>
        <p:nvSpPr>
          <p:cNvPr id="10" name="Rectangle: Rounded Corners 9">
            <a:extLst>
              <a:ext uri="{FF2B5EF4-FFF2-40B4-BE49-F238E27FC236}">
                <a16:creationId xmlns:a16="http://schemas.microsoft.com/office/drawing/2014/main" id="{DE0186C0-934B-4974-A8A2-FDF57064C2BF}"/>
              </a:ext>
            </a:extLst>
          </p:cNvPr>
          <p:cNvSpPr/>
          <p:nvPr/>
        </p:nvSpPr>
        <p:spPr>
          <a:xfrm>
            <a:off x="306152" y="2037416"/>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Data Processing</a:t>
            </a:r>
          </a:p>
        </p:txBody>
      </p:sp>
      <p:sp>
        <p:nvSpPr>
          <p:cNvPr id="11" name="Rectangle: Rounded Corners 10">
            <a:extLst>
              <a:ext uri="{FF2B5EF4-FFF2-40B4-BE49-F238E27FC236}">
                <a16:creationId xmlns:a16="http://schemas.microsoft.com/office/drawing/2014/main" id="{EEC952B1-5F9E-412D-98F7-831DE879935C}"/>
              </a:ext>
            </a:extLst>
          </p:cNvPr>
          <p:cNvSpPr/>
          <p:nvPr/>
        </p:nvSpPr>
        <p:spPr>
          <a:xfrm>
            <a:off x="306151" y="3222115"/>
            <a:ext cx="1750549" cy="849398"/>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Smoothing</a:t>
            </a:r>
          </a:p>
        </p:txBody>
      </p:sp>
      <p:sp>
        <p:nvSpPr>
          <p:cNvPr id="13" name="Rectangle: Rounded Corners 12">
            <a:extLst>
              <a:ext uri="{FF2B5EF4-FFF2-40B4-BE49-F238E27FC236}">
                <a16:creationId xmlns:a16="http://schemas.microsoft.com/office/drawing/2014/main" id="{CC0F98C4-FEE0-4313-B273-446EAB06A081}"/>
              </a:ext>
            </a:extLst>
          </p:cNvPr>
          <p:cNvSpPr/>
          <p:nvPr/>
        </p:nvSpPr>
        <p:spPr>
          <a:xfrm>
            <a:off x="306150" y="4406814"/>
            <a:ext cx="1750549" cy="849398"/>
          </a:xfrm>
          <a:prstGeom prst="round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Extract Shape Components</a:t>
            </a:r>
          </a:p>
        </p:txBody>
      </p:sp>
      <p:sp>
        <p:nvSpPr>
          <p:cNvPr id="14" name="Rectangle: Rounded Corners 13">
            <a:extLst>
              <a:ext uri="{FF2B5EF4-FFF2-40B4-BE49-F238E27FC236}">
                <a16:creationId xmlns:a16="http://schemas.microsoft.com/office/drawing/2014/main" id="{1AA843F4-23FC-4CA3-948A-B0A2799F6FA5}"/>
              </a:ext>
            </a:extLst>
          </p:cNvPr>
          <p:cNvSpPr/>
          <p:nvPr/>
        </p:nvSpPr>
        <p:spPr>
          <a:xfrm>
            <a:off x="306150" y="5580584"/>
            <a:ext cx="1750549" cy="849398"/>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Model Shape Component (Scores)</a:t>
            </a:r>
          </a:p>
        </p:txBody>
      </p:sp>
      <p:cxnSp>
        <p:nvCxnSpPr>
          <p:cNvPr id="16" name="Straight Arrow Connector 15">
            <a:extLst>
              <a:ext uri="{FF2B5EF4-FFF2-40B4-BE49-F238E27FC236}">
                <a16:creationId xmlns:a16="http://schemas.microsoft.com/office/drawing/2014/main" id="{8D40D62C-28F0-417F-BE96-CA9E2188AA3D}"/>
              </a:ext>
            </a:extLst>
          </p:cNvPr>
          <p:cNvCxnSpPr>
            <a:cxnSpLocks/>
            <a:endCxn id="10" idx="0"/>
          </p:cNvCxnSpPr>
          <p:nvPr/>
        </p:nvCxnSpPr>
        <p:spPr>
          <a:xfrm>
            <a:off x="1181424" y="170211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60BD28-1915-4387-B7E3-D6852AB3BE66}"/>
              </a:ext>
            </a:extLst>
          </p:cNvPr>
          <p:cNvCxnSpPr>
            <a:cxnSpLocks/>
            <a:stCxn id="10" idx="2"/>
          </p:cNvCxnSpPr>
          <p:nvPr/>
        </p:nvCxnSpPr>
        <p:spPr>
          <a:xfrm flipH="1">
            <a:off x="1181425" y="2886814"/>
            <a:ext cx="2" cy="3803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7EE2157-0F73-49E6-A450-1D859C55C2C0}"/>
              </a:ext>
            </a:extLst>
          </p:cNvPr>
          <p:cNvCxnSpPr>
            <a:cxnSpLocks/>
            <a:stCxn id="11" idx="2"/>
          </p:cNvCxnSpPr>
          <p:nvPr/>
        </p:nvCxnSpPr>
        <p:spPr>
          <a:xfrm>
            <a:off x="1181426" y="4071513"/>
            <a:ext cx="1" cy="3633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392D1F6-D7B8-493A-9997-607AF0BA52DF}"/>
              </a:ext>
            </a:extLst>
          </p:cNvPr>
          <p:cNvCxnSpPr>
            <a:cxnSpLocks/>
          </p:cNvCxnSpPr>
          <p:nvPr/>
        </p:nvCxnSpPr>
        <p:spPr>
          <a:xfrm>
            <a:off x="1181424" y="5239245"/>
            <a:ext cx="3" cy="335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DD87D6A-5236-41D7-AF01-F4951F699030}"/>
              </a:ext>
            </a:extLst>
          </p:cNvPr>
          <p:cNvPicPr>
            <a:picLocks noChangeAspect="1"/>
          </p:cNvPicPr>
          <p:nvPr/>
        </p:nvPicPr>
        <p:blipFill>
          <a:blip r:embed="rId3"/>
          <a:stretch>
            <a:fillRect/>
          </a:stretch>
        </p:blipFill>
        <p:spPr>
          <a:xfrm>
            <a:off x="2186275" y="2346543"/>
            <a:ext cx="9700868" cy="2391712"/>
          </a:xfrm>
          <a:prstGeom prst="rect">
            <a:avLst/>
          </a:prstGeom>
        </p:spPr>
      </p:pic>
    </p:spTree>
    <p:extLst>
      <p:ext uri="{BB962C8B-B14F-4D97-AF65-F5344CB8AC3E}">
        <p14:creationId xmlns:p14="http://schemas.microsoft.com/office/powerpoint/2010/main" val="2991412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pic>
        <p:nvPicPr>
          <p:cNvPr id="4" name="Picture 3">
            <a:extLst>
              <a:ext uri="{FF2B5EF4-FFF2-40B4-BE49-F238E27FC236}">
                <a16:creationId xmlns:a16="http://schemas.microsoft.com/office/drawing/2014/main" id="{49695B76-1D29-4007-9992-86931BAB48CC}"/>
              </a:ext>
            </a:extLst>
          </p:cNvPr>
          <p:cNvPicPr>
            <a:picLocks noChangeAspect="1"/>
          </p:cNvPicPr>
          <p:nvPr/>
        </p:nvPicPr>
        <p:blipFill>
          <a:blip r:embed="rId3"/>
          <a:stretch>
            <a:fillRect/>
          </a:stretch>
        </p:blipFill>
        <p:spPr>
          <a:xfrm>
            <a:off x="763211" y="880233"/>
            <a:ext cx="10665577" cy="5592753"/>
          </a:xfrm>
          <a:prstGeom prst="rect">
            <a:avLst/>
          </a:prstGeom>
        </p:spPr>
      </p:pic>
    </p:spTree>
    <p:extLst>
      <p:ext uri="{BB962C8B-B14F-4D97-AF65-F5344CB8AC3E}">
        <p14:creationId xmlns:p14="http://schemas.microsoft.com/office/powerpoint/2010/main" val="34346203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010E-807B-76D3-5E0E-D30DC2BA3127}"/>
              </a:ext>
            </a:extLst>
          </p:cNvPr>
          <p:cNvSpPr>
            <a:spLocks noGrp="1"/>
          </p:cNvSpPr>
          <p:nvPr>
            <p:ph type="ctrTitle"/>
          </p:nvPr>
        </p:nvSpPr>
        <p:spPr/>
        <p:txBody>
          <a:bodyPr>
            <a:normAutofit/>
          </a:bodyPr>
          <a:lstStyle/>
          <a:p>
            <a:r>
              <a:rPr lang="en-GB" dirty="0"/>
              <a:t>Exercise 2</a:t>
            </a:r>
          </a:p>
        </p:txBody>
      </p:sp>
      <p:sp>
        <p:nvSpPr>
          <p:cNvPr id="8" name="Subtitle 7">
            <a:extLst>
              <a:ext uri="{FF2B5EF4-FFF2-40B4-BE49-F238E27FC236}">
                <a16:creationId xmlns:a16="http://schemas.microsoft.com/office/drawing/2014/main" id="{77EC80A3-9282-21D8-081E-2744F05A246F}"/>
              </a:ext>
            </a:extLst>
          </p:cNvPr>
          <p:cNvSpPr>
            <a:spLocks noGrp="1"/>
          </p:cNvSpPr>
          <p:nvPr>
            <p:ph type="subTitle" idx="1"/>
          </p:nvPr>
        </p:nvSpPr>
        <p:spPr/>
        <p:txBody>
          <a:bodyPr/>
          <a:lstStyle/>
          <a:p>
            <a:r>
              <a:rPr lang="en-GB" dirty="0"/>
              <a:t>Mill DOE Example</a:t>
            </a:r>
          </a:p>
        </p:txBody>
      </p:sp>
      <p:sp>
        <p:nvSpPr>
          <p:cNvPr id="4" name="Freeform 16">
            <a:extLst>
              <a:ext uri="{FF2B5EF4-FFF2-40B4-BE49-F238E27FC236}">
                <a16:creationId xmlns:a16="http://schemas.microsoft.com/office/drawing/2014/main" id="{50B2E719-BCDA-DD8B-CAA5-D7A4796EF6E7}"/>
              </a:ext>
            </a:extLst>
          </p:cNvPr>
          <p:cNvSpPr>
            <a:spLocks noChangeAspect="1" noEditPoints="1"/>
          </p:cNvSpPr>
          <p:nvPr/>
        </p:nvSpPr>
        <p:spPr bwMode="auto">
          <a:xfrm>
            <a:off x="2385670" y="1121782"/>
            <a:ext cx="7420659" cy="4613855"/>
          </a:xfrm>
          <a:custGeom>
            <a:avLst/>
            <a:gdLst>
              <a:gd name="T0" fmla="*/ 837 w 4164"/>
              <a:gd name="T1" fmla="*/ 433 h 2589"/>
              <a:gd name="T2" fmla="*/ 825 w 4164"/>
              <a:gd name="T3" fmla="*/ 1810 h 2589"/>
              <a:gd name="T4" fmla="*/ 849 w 4164"/>
              <a:gd name="T5" fmla="*/ 1844 h 2589"/>
              <a:gd name="T6" fmla="*/ 3232 w 4164"/>
              <a:gd name="T7" fmla="*/ 1844 h 2589"/>
              <a:gd name="T8" fmla="*/ 3254 w 4164"/>
              <a:gd name="T9" fmla="*/ 1810 h 2589"/>
              <a:gd name="T10" fmla="*/ 3243 w 4164"/>
              <a:gd name="T11" fmla="*/ 433 h 2589"/>
              <a:gd name="T12" fmla="*/ 863 w 4164"/>
              <a:gd name="T13" fmla="*/ 421 h 2589"/>
              <a:gd name="T14" fmla="*/ 3247 w 4164"/>
              <a:gd name="T15" fmla="*/ 310 h 2589"/>
              <a:gd name="T16" fmla="*/ 3324 w 4164"/>
              <a:gd name="T17" fmla="*/ 352 h 2589"/>
              <a:gd name="T18" fmla="*/ 3365 w 4164"/>
              <a:gd name="T19" fmla="*/ 428 h 2589"/>
              <a:gd name="T20" fmla="*/ 3365 w 4164"/>
              <a:gd name="T21" fmla="*/ 1840 h 2589"/>
              <a:gd name="T22" fmla="*/ 3324 w 4164"/>
              <a:gd name="T23" fmla="*/ 1917 h 2589"/>
              <a:gd name="T24" fmla="*/ 3247 w 4164"/>
              <a:gd name="T25" fmla="*/ 1958 h 2589"/>
              <a:gd name="T26" fmla="*/ 833 w 4164"/>
              <a:gd name="T27" fmla="*/ 1958 h 2589"/>
              <a:gd name="T28" fmla="*/ 756 w 4164"/>
              <a:gd name="T29" fmla="*/ 1917 h 2589"/>
              <a:gd name="T30" fmla="*/ 714 w 4164"/>
              <a:gd name="T31" fmla="*/ 1840 h 2589"/>
              <a:gd name="T32" fmla="*/ 714 w 4164"/>
              <a:gd name="T33" fmla="*/ 428 h 2589"/>
              <a:gd name="T34" fmla="*/ 756 w 4164"/>
              <a:gd name="T35" fmla="*/ 352 h 2589"/>
              <a:gd name="T36" fmla="*/ 833 w 4164"/>
              <a:gd name="T37" fmla="*/ 310 h 2589"/>
              <a:gd name="T38" fmla="*/ 676 w 4164"/>
              <a:gd name="T39" fmla="*/ 117 h 2589"/>
              <a:gd name="T40" fmla="*/ 604 w 4164"/>
              <a:gd name="T41" fmla="*/ 162 h 2589"/>
              <a:gd name="T42" fmla="*/ 575 w 4164"/>
              <a:gd name="T43" fmla="*/ 244 h 2589"/>
              <a:gd name="T44" fmla="*/ 589 w 4164"/>
              <a:gd name="T45" fmla="*/ 2142 h 2589"/>
              <a:gd name="T46" fmla="*/ 649 w 4164"/>
              <a:gd name="T47" fmla="*/ 2203 h 2589"/>
              <a:gd name="T48" fmla="*/ 1605 w 4164"/>
              <a:gd name="T49" fmla="*/ 2215 h 2589"/>
              <a:gd name="T50" fmla="*/ 1650 w 4164"/>
              <a:gd name="T51" fmla="*/ 2239 h 2589"/>
              <a:gd name="T52" fmla="*/ 1662 w 4164"/>
              <a:gd name="T53" fmla="*/ 2275 h 2589"/>
              <a:gd name="T54" fmla="*/ 1662 w 4164"/>
              <a:gd name="T55" fmla="*/ 2282 h 2589"/>
              <a:gd name="T56" fmla="*/ 1639 w 4164"/>
              <a:gd name="T57" fmla="*/ 2329 h 2589"/>
              <a:gd name="T58" fmla="*/ 191 w 4164"/>
              <a:gd name="T59" fmla="*/ 2340 h 2589"/>
              <a:gd name="T60" fmla="*/ 3971 w 4164"/>
              <a:gd name="T61" fmla="*/ 2340 h 2589"/>
              <a:gd name="T62" fmla="*/ 2522 w 4164"/>
              <a:gd name="T63" fmla="*/ 2328 h 2589"/>
              <a:gd name="T64" fmla="*/ 2498 w 4164"/>
              <a:gd name="T65" fmla="*/ 2286 h 2589"/>
              <a:gd name="T66" fmla="*/ 2508 w 4164"/>
              <a:gd name="T67" fmla="*/ 2239 h 2589"/>
              <a:gd name="T68" fmla="*/ 2554 w 4164"/>
              <a:gd name="T69" fmla="*/ 2215 h 2589"/>
              <a:gd name="T70" fmla="*/ 3442 w 4164"/>
              <a:gd name="T71" fmla="*/ 2203 h 2589"/>
              <a:gd name="T72" fmla="*/ 3502 w 4164"/>
              <a:gd name="T73" fmla="*/ 2142 h 2589"/>
              <a:gd name="T74" fmla="*/ 3515 w 4164"/>
              <a:gd name="T75" fmla="*/ 244 h 2589"/>
              <a:gd name="T76" fmla="*/ 3486 w 4164"/>
              <a:gd name="T77" fmla="*/ 162 h 2589"/>
              <a:gd name="T78" fmla="*/ 3414 w 4164"/>
              <a:gd name="T79" fmla="*/ 117 h 2589"/>
              <a:gd name="T80" fmla="*/ 707 w 4164"/>
              <a:gd name="T81" fmla="*/ 0 h 2589"/>
              <a:gd name="T82" fmla="*/ 3470 w 4164"/>
              <a:gd name="T83" fmla="*/ 15 h 2589"/>
              <a:gd name="T84" fmla="*/ 3572 w 4164"/>
              <a:gd name="T85" fmla="*/ 87 h 2589"/>
              <a:gd name="T86" fmla="*/ 3625 w 4164"/>
              <a:gd name="T87" fmla="*/ 200 h 2589"/>
              <a:gd name="T88" fmla="*/ 3626 w 4164"/>
              <a:gd name="T89" fmla="*/ 2123 h 2589"/>
              <a:gd name="T90" fmla="*/ 3585 w 4164"/>
              <a:gd name="T91" fmla="*/ 2225 h 2589"/>
              <a:gd name="T92" fmla="*/ 4139 w 4164"/>
              <a:gd name="T93" fmla="*/ 2235 h 2589"/>
              <a:gd name="T94" fmla="*/ 4164 w 4164"/>
              <a:gd name="T95" fmla="*/ 2277 h 2589"/>
              <a:gd name="T96" fmla="*/ 4148 w 4164"/>
              <a:gd name="T97" fmla="*/ 2323 h 2589"/>
              <a:gd name="T98" fmla="*/ 3879 w 4164"/>
              <a:gd name="T99" fmla="*/ 2586 h 2589"/>
              <a:gd name="T100" fmla="*/ 278 w 4164"/>
              <a:gd name="T101" fmla="*/ 2586 h 2589"/>
              <a:gd name="T102" fmla="*/ 15 w 4164"/>
              <a:gd name="T103" fmla="*/ 2323 h 2589"/>
              <a:gd name="T104" fmla="*/ 0 w 4164"/>
              <a:gd name="T105" fmla="*/ 2276 h 2589"/>
              <a:gd name="T106" fmla="*/ 25 w 4164"/>
              <a:gd name="T107" fmla="*/ 2234 h 2589"/>
              <a:gd name="T108" fmla="*/ 506 w 4164"/>
              <a:gd name="T109" fmla="*/ 2225 h 2589"/>
              <a:gd name="T110" fmla="*/ 464 w 4164"/>
              <a:gd name="T111" fmla="*/ 2123 h 2589"/>
              <a:gd name="T112" fmla="*/ 466 w 4164"/>
              <a:gd name="T113" fmla="*/ 200 h 2589"/>
              <a:gd name="T114" fmla="*/ 519 w 4164"/>
              <a:gd name="T115" fmla="*/ 87 h 2589"/>
              <a:gd name="T116" fmla="*/ 621 w 4164"/>
              <a:gd name="T117" fmla="*/ 15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64" h="2589">
                <a:moveTo>
                  <a:pt x="863" y="421"/>
                </a:moveTo>
                <a:lnTo>
                  <a:pt x="849" y="425"/>
                </a:lnTo>
                <a:lnTo>
                  <a:pt x="837" y="433"/>
                </a:lnTo>
                <a:lnTo>
                  <a:pt x="829" y="444"/>
                </a:lnTo>
                <a:lnTo>
                  <a:pt x="825" y="459"/>
                </a:lnTo>
                <a:lnTo>
                  <a:pt x="825" y="1810"/>
                </a:lnTo>
                <a:lnTo>
                  <a:pt x="829" y="1824"/>
                </a:lnTo>
                <a:lnTo>
                  <a:pt x="837" y="1835"/>
                </a:lnTo>
                <a:lnTo>
                  <a:pt x="849" y="1844"/>
                </a:lnTo>
                <a:lnTo>
                  <a:pt x="863" y="1847"/>
                </a:lnTo>
                <a:lnTo>
                  <a:pt x="3216" y="1847"/>
                </a:lnTo>
                <a:lnTo>
                  <a:pt x="3232" y="1844"/>
                </a:lnTo>
                <a:lnTo>
                  <a:pt x="3243" y="1835"/>
                </a:lnTo>
                <a:lnTo>
                  <a:pt x="3250" y="1824"/>
                </a:lnTo>
                <a:lnTo>
                  <a:pt x="3254" y="1810"/>
                </a:lnTo>
                <a:lnTo>
                  <a:pt x="3254" y="459"/>
                </a:lnTo>
                <a:lnTo>
                  <a:pt x="3250" y="444"/>
                </a:lnTo>
                <a:lnTo>
                  <a:pt x="3243" y="433"/>
                </a:lnTo>
                <a:lnTo>
                  <a:pt x="3232" y="425"/>
                </a:lnTo>
                <a:lnTo>
                  <a:pt x="3216" y="421"/>
                </a:lnTo>
                <a:lnTo>
                  <a:pt x="863" y="421"/>
                </a:lnTo>
                <a:close/>
                <a:moveTo>
                  <a:pt x="863" y="306"/>
                </a:moveTo>
                <a:lnTo>
                  <a:pt x="3216" y="306"/>
                </a:lnTo>
                <a:lnTo>
                  <a:pt x="3247" y="310"/>
                </a:lnTo>
                <a:lnTo>
                  <a:pt x="3276" y="319"/>
                </a:lnTo>
                <a:lnTo>
                  <a:pt x="3301" y="333"/>
                </a:lnTo>
                <a:lnTo>
                  <a:pt x="3324" y="352"/>
                </a:lnTo>
                <a:lnTo>
                  <a:pt x="3343" y="373"/>
                </a:lnTo>
                <a:lnTo>
                  <a:pt x="3356" y="400"/>
                </a:lnTo>
                <a:lnTo>
                  <a:pt x="3365" y="428"/>
                </a:lnTo>
                <a:lnTo>
                  <a:pt x="3368" y="459"/>
                </a:lnTo>
                <a:lnTo>
                  <a:pt x="3368" y="1810"/>
                </a:lnTo>
                <a:lnTo>
                  <a:pt x="3365" y="1840"/>
                </a:lnTo>
                <a:lnTo>
                  <a:pt x="3356" y="1868"/>
                </a:lnTo>
                <a:lnTo>
                  <a:pt x="3343" y="1895"/>
                </a:lnTo>
                <a:lnTo>
                  <a:pt x="3324" y="1917"/>
                </a:lnTo>
                <a:lnTo>
                  <a:pt x="3301" y="1935"/>
                </a:lnTo>
                <a:lnTo>
                  <a:pt x="3276" y="1949"/>
                </a:lnTo>
                <a:lnTo>
                  <a:pt x="3247" y="1958"/>
                </a:lnTo>
                <a:lnTo>
                  <a:pt x="3216" y="1962"/>
                </a:lnTo>
                <a:lnTo>
                  <a:pt x="863" y="1962"/>
                </a:lnTo>
                <a:lnTo>
                  <a:pt x="833" y="1958"/>
                </a:lnTo>
                <a:lnTo>
                  <a:pt x="804" y="1949"/>
                </a:lnTo>
                <a:lnTo>
                  <a:pt x="779" y="1935"/>
                </a:lnTo>
                <a:lnTo>
                  <a:pt x="756" y="1917"/>
                </a:lnTo>
                <a:lnTo>
                  <a:pt x="737" y="1895"/>
                </a:lnTo>
                <a:lnTo>
                  <a:pt x="723" y="1868"/>
                </a:lnTo>
                <a:lnTo>
                  <a:pt x="714" y="1840"/>
                </a:lnTo>
                <a:lnTo>
                  <a:pt x="712" y="1810"/>
                </a:lnTo>
                <a:lnTo>
                  <a:pt x="712" y="459"/>
                </a:lnTo>
                <a:lnTo>
                  <a:pt x="714" y="428"/>
                </a:lnTo>
                <a:lnTo>
                  <a:pt x="723" y="400"/>
                </a:lnTo>
                <a:lnTo>
                  <a:pt x="737" y="373"/>
                </a:lnTo>
                <a:lnTo>
                  <a:pt x="756" y="352"/>
                </a:lnTo>
                <a:lnTo>
                  <a:pt x="779" y="333"/>
                </a:lnTo>
                <a:lnTo>
                  <a:pt x="804" y="319"/>
                </a:lnTo>
                <a:lnTo>
                  <a:pt x="833" y="310"/>
                </a:lnTo>
                <a:lnTo>
                  <a:pt x="863" y="306"/>
                </a:lnTo>
                <a:close/>
                <a:moveTo>
                  <a:pt x="707" y="114"/>
                </a:moveTo>
                <a:lnTo>
                  <a:pt x="676" y="117"/>
                </a:lnTo>
                <a:lnTo>
                  <a:pt x="649" y="127"/>
                </a:lnTo>
                <a:lnTo>
                  <a:pt x="625" y="142"/>
                </a:lnTo>
                <a:lnTo>
                  <a:pt x="604" y="162"/>
                </a:lnTo>
                <a:lnTo>
                  <a:pt x="589" y="188"/>
                </a:lnTo>
                <a:lnTo>
                  <a:pt x="579" y="214"/>
                </a:lnTo>
                <a:lnTo>
                  <a:pt x="575" y="244"/>
                </a:lnTo>
                <a:lnTo>
                  <a:pt x="575" y="2085"/>
                </a:lnTo>
                <a:lnTo>
                  <a:pt x="579" y="2114"/>
                </a:lnTo>
                <a:lnTo>
                  <a:pt x="589" y="2142"/>
                </a:lnTo>
                <a:lnTo>
                  <a:pt x="604" y="2166"/>
                </a:lnTo>
                <a:lnTo>
                  <a:pt x="625" y="2188"/>
                </a:lnTo>
                <a:lnTo>
                  <a:pt x="649" y="2203"/>
                </a:lnTo>
                <a:lnTo>
                  <a:pt x="676" y="2213"/>
                </a:lnTo>
                <a:lnTo>
                  <a:pt x="707" y="2215"/>
                </a:lnTo>
                <a:lnTo>
                  <a:pt x="1605" y="2215"/>
                </a:lnTo>
                <a:lnTo>
                  <a:pt x="1623" y="2219"/>
                </a:lnTo>
                <a:lnTo>
                  <a:pt x="1639" y="2227"/>
                </a:lnTo>
                <a:lnTo>
                  <a:pt x="1650" y="2239"/>
                </a:lnTo>
                <a:lnTo>
                  <a:pt x="1659" y="2254"/>
                </a:lnTo>
                <a:lnTo>
                  <a:pt x="1662" y="2273"/>
                </a:lnTo>
                <a:lnTo>
                  <a:pt x="1662" y="2275"/>
                </a:lnTo>
                <a:lnTo>
                  <a:pt x="1661" y="2277"/>
                </a:lnTo>
                <a:lnTo>
                  <a:pt x="1662" y="2280"/>
                </a:lnTo>
                <a:lnTo>
                  <a:pt x="1662" y="2282"/>
                </a:lnTo>
                <a:lnTo>
                  <a:pt x="1659" y="2301"/>
                </a:lnTo>
                <a:lnTo>
                  <a:pt x="1652" y="2316"/>
                </a:lnTo>
                <a:lnTo>
                  <a:pt x="1639" y="2329"/>
                </a:lnTo>
                <a:lnTo>
                  <a:pt x="1623" y="2336"/>
                </a:lnTo>
                <a:lnTo>
                  <a:pt x="1605" y="2340"/>
                </a:lnTo>
                <a:lnTo>
                  <a:pt x="191" y="2340"/>
                </a:lnTo>
                <a:lnTo>
                  <a:pt x="317" y="2474"/>
                </a:lnTo>
                <a:lnTo>
                  <a:pt x="3840" y="2474"/>
                </a:lnTo>
                <a:lnTo>
                  <a:pt x="3971" y="2340"/>
                </a:lnTo>
                <a:lnTo>
                  <a:pt x="2558" y="2340"/>
                </a:lnTo>
                <a:lnTo>
                  <a:pt x="2539" y="2336"/>
                </a:lnTo>
                <a:lnTo>
                  <a:pt x="2522" y="2328"/>
                </a:lnTo>
                <a:lnTo>
                  <a:pt x="2511" y="2315"/>
                </a:lnTo>
                <a:lnTo>
                  <a:pt x="2503" y="2297"/>
                </a:lnTo>
                <a:lnTo>
                  <a:pt x="2498" y="2286"/>
                </a:lnTo>
                <a:lnTo>
                  <a:pt x="2497" y="2273"/>
                </a:lnTo>
                <a:lnTo>
                  <a:pt x="2500" y="2254"/>
                </a:lnTo>
                <a:lnTo>
                  <a:pt x="2508" y="2239"/>
                </a:lnTo>
                <a:lnTo>
                  <a:pt x="2520" y="2227"/>
                </a:lnTo>
                <a:lnTo>
                  <a:pt x="2536" y="2219"/>
                </a:lnTo>
                <a:lnTo>
                  <a:pt x="2554" y="2215"/>
                </a:lnTo>
                <a:lnTo>
                  <a:pt x="3384" y="2215"/>
                </a:lnTo>
                <a:lnTo>
                  <a:pt x="3414" y="2213"/>
                </a:lnTo>
                <a:lnTo>
                  <a:pt x="3442" y="2203"/>
                </a:lnTo>
                <a:lnTo>
                  <a:pt x="3466" y="2188"/>
                </a:lnTo>
                <a:lnTo>
                  <a:pt x="3486" y="2166"/>
                </a:lnTo>
                <a:lnTo>
                  <a:pt x="3502" y="2142"/>
                </a:lnTo>
                <a:lnTo>
                  <a:pt x="3512" y="2114"/>
                </a:lnTo>
                <a:lnTo>
                  <a:pt x="3515" y="2085"/>
                </a:lnTo>
                <a:lnTo>
                  <a:pt x="3515" y="244"/>
                </a:lnTo>
                <a:lnTo>
                  <a:pt x="3512" y="214"/>
                </a:lnTo>
                <a:lnTo>
                  <a:pt x="3502" y="188"/>
                </a:lnTo>
                <a:lnTo>
                  <a:pt x="3486" y="162"/>
                </a:lnTo>
                <a:lnTo>
                  <a:pt x="3466" y="142"/>
                </a:lnTo>
                <a:lnTo>
                  <a:pt x="3442" y="127"/>
                </a:lnTo>
                <a:lnTo>
                  <a:pt x="3414" y="117"/>
                </a:lnTo>
                <a:lnTo>
                  <a:pt x="3384" y="114"/>
                </a:lnTo>
                <a:lnTo>
                  <a:pt x="707" y="114"/>
                </a:lnTo>
                <a:close/>
                <a:moveTo>
                  <a:pt x="707" y="0"/>
                </a:moveTo>
                <a:lnTo>
                  <a:pt x="3384" y="0"/>
                </a:lnTo>
                <a:lnTo>
                  <a:pt x="3428" y="3"/>
                </a:lnTo>
                <a:lnTo>
                  <a:pt x="3470" y="15"/>
                </a:lnTo>
                <a:lnTo>
                  <a:pt x="3508" y="32"/>
                </a:lnTo>
                <a:lnTo>
                  <a:pt x="3542" y="58"/>
                </a:lnTo>
                <a:lnTo>
                  <a:pt x="3572" y="87"/>
                </a:lnTo>
                <a:lnTo>
                  <a:pt x="3596" y="121"/>
                </a:lnTo>
                <a:lnTo>
                  <a:pt x="3614" y="159"/>
                </a:lnTo>
                <a:lnTo>
                  <a:pt x="3625" y="200"/>
                </a:lnTo>
                <a:lnTo>
                  <a:pt x="3629" y="244"/>
                </a:lnTo>
                <a:lnTo>
                  <a:pt x="3629" y="2085"/>
                </a:lnTo>
                <a:lnTo>
                  <a:pt x="3626" y="2123"/>
                </a:lnTo>
                <a:lnTo>
                  <a:pt x="3618" y="2160"/>
                </a:lnTo>
                <a:lnTo>
                  <a:pt x="3604" y="2194"/>
                </a:lnTo>
                <a:lnTo>
                  <a:pt x="3585" y="2225"/>
                </a:lnTo>
                <a:lnTo>
                  <a:pt x="4107" y="2225"/>
                </a:lnTo>
                <a:lnTo>
                  <a:pt x="4124" y="2228"/>
                </a:lnTo>
                <a:lnTo>
                  <a:pt x="4139" y="2235"/>
                </a:lnTo>
                <a:lnTo>
                  <a:pt x="4150" y="2246"/>
                </a:lnTo>
                <a:lnTo>
                  <a:pt x="4159" y="2261"/>
                </a:lnTo>
                <a:lnTo>
                  <a:pt x="4164" y="2277"/>
                </a:lnTo>
                <a:lnTo>
                  <a:pt x="4163" y="2294"/>
                </a:lnTo>
                <a:lnTo>
                  <a:pt x="4158" y="2309"/>
                </a:lnTo>
                <a:lnTo>
                  <a:pt x="4148" y="2323"/>
                </a:lnTo>
                <a:lnTo>
                  <a:pt x="3905" y="2571"/>
                </a:lnTo>
                <a:lnTo>
                  <a:pt x="3893" y="2580"/>
                </a:lnTo>
                <a:lnTo>
                  <a:pt x="3879" y="2586"/>
                </a:lnTo>
                <a:lnTo>
                  <a:pt x="3865" y="2589"/>
                </a:lnTo>
                <a:lnTo>
                  <a:pt x="293" y="2589"/>
                </a:lnTo>
                <a:lnTo>
                  <a:pt x="278" y="2586"/>
                </a:lnTo>
                <a:lnTo>
                  <a:pt x="262" y="2580"/>
                </a:lnTo>
                <a:lnTo>
                  <a:pt x="251" y="2570"/>
                </a:lnTo>
                <a:lnTo>
                  <a:pt x="15" y="2323"/>
                </a:lnTo>
                <a:lnTo>
                  <a:pt x="6" y="2309"/>
                </a:lnTo>
                <a:lnTo>
                  <a:pt x="1" y="2292"/>
                </a:lnTo>
                <a:lnTo>
                  <a:pt x="0" y="2276"/>
                </a:lnTo>
                <a:lnTo>
                  <a:pt x="5" y="2259"/>
                </a:lnTo>
                <a:lnTo>
                  <a:pt x="14" y="2246"/>
                </a:lnTo>
                <a:lnTo>
                  <a:pt x="25" y="2234"/>
                </a:lnTo>
                <a:lnTo>
                  <a:pt x="40" y="2228"/>
                </a:lnTo>
                <a:lnTo>
                  <a:pt x="57" y="2225"/>
                </a:lnTo>
                <a:lnTo>
                  <a:pt x="506" y="2225"/>
                </a:lnTo>
                <a:lnTo>
                  <a:pt x="487" y="2194"/>
                </a:lnTo>
                <a:lnTo>
                  <a:pt x="473" y="2160"/>
                </a:lnTo>
                <a:lnTo>
                  <a:pt x="464" y="2123"/>
                </a:lnTo>
                <a:lnTo>
                  <a:pt x="462" y="2085"/>
                </a:lnTo>
                <a:lnTo>
                  <a:pt x="462" y="244"/>
                </a:lnTo>
                <a:lnTo>
                  <a:pt x="466" y="200"/>
                </a:lnTo>
                <a:lnTo>
                  <a:pt x="477" y="159"/>
                </a:lnTo>
                <a:lnTo>
                  <a:pt x="495" y="121"/>
                </a:lnTo>
                <a:lnTo>
                  <a:pt x="519" y="87"/>
                </a:lnTo>
                <a:lnTo>
                  <a:pt x="549" y="58"/>
                </a:lnTo>
                <a:lnTo>
                  <a:pt x="583" y="32"/>
                </a:lnTo>
                <a:lnTo>
                  <a:pt x="621" y="15"/>
                </a:lnTo>
                <a:lnTo>
                  <a:pt x="662" y="3"/>
                </a:lnTo>
                <a:lnTo>
                  <a:pt x="70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841770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6173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03C8-402C-8062-701F-D60CA84F89B0}"/>
              </a:ext>
            </a:extLst>
          </p:cNvPr>
          <p:cNvSpPr>
            <a:spLocks noGrp="1"/>
          </p:cNvSpPr>
          <p:nvPr>
            <p:ph type="title"/>
          </p:nvPr>
        </p:nvSpPr>
        <p:spPr/>
        <p:txBody>
          <a:bodyPr/>
          <a:lstStyle/>
          <a:p>
            <a:r>
              <a:rPr lang="en-GB" dirty="0"/>
              <a:t>Target Functions and “Golden Curves”</a:t>
            </a:r>
          </a:p>
        </p:txBody>
      </p:sp>
      <p:sp>
        <p:nvSpPr>
          <p:cNvPr id="3" name="Text Placeholder 2">
            <a:extLst>
              <a:ext uri="{FF2B5EF4-FFF2-40B4-BE49-F238E27FC236}">
                <a16:creationId xmlns:a16="http://schemas.microsoft.com/office/drawing/2014/main" id="{038C704A-A6A0-341C-B329-2793DD06BC2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8677367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17" name="TextBox 16">
            <a:extLst>
              <a:ext uri="{FF2B5EF4-FFF2-40B4-BE49-F238E27FC236}">
                <a16:creationId xmlns:a16="http://schemas.microsoft.com/office/drawing/2014/main" id="{F33B3532-576E-49EE-8246-96EA217251FF}"/>
              </a:ext>
            </a:extLst>
          </p:cNvPr>
          <p:cNvSpPr txBox="1"/>
          <p:nvPr/>
        </p:nvSpPr>
        <p:spPr>
          <a:xfrm>
            <a:off x="752904" y="4901596"/>
            <a:ext cx="10861342" cy="1292662"/>
          </a:xfrm>
          <a:prstGeom prst="rect">
            <a:avLst/>
          </a:prstGeom>
          <a:noFill/>
        </p:spPr>
        <p:txBody>
          <a:bodyPr wrap="square" rtlCol="0">
            <a:spAutoFit/>
          </a:bodyPr>
          <a:lstStyle/>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a:p>
            <a:endParaRPr lang="en-US" sz="2600" dirty="0"/>
          </a:p>
        </p:txBody>
      </p:sp>
      <p:pic>
        <p:nvPicPr>
          <p:cNvPr id="3" name="Picture 2">
            <a:extLst>
              <a:ext uri="{FF2B5EF4-FFF2-40B4-BE49-F238E27FC236}">
                <a16:creationId xmlns:a16="http://schemas.microsoft.com/office/drawing/2014/main" id="{FF1EB5A1-3D82-4380-8D40-4C6B2BF1CCAA}"/>
              </a:ext>
            </a:extLst>
          </p:cNvPr>
          <p:cNvPicPr>
            <a:picLocks noChangeAspect="1"/>
          </p:cNvPicPr>
          <p:nvPr/>
        </p:nvPicPr>
        <p:blipFill>
          <a:blip r:embed="rId3"/>
          <a:stretch>
            <a:fillRect/>
          </a:stretch>
        </p:blipFill>
        <p:spPr>
          <a:xfrm>
            <a:off x="2098734" y="1356721"/>
            <a:ext cx="8235055" cy="4462759"/>
          </a:xfrm>
          <a:prstGeom prst="rect">
            <a:avLst/>
          </a:prstGeom>
        </p:spPr>
      </p:pic>
    </p:spTree>
    <p:extLst>
      <p:ext uri="{BB962C8B-B14F-4D97-AF65-F5344CB8AC3E}">
        <p14:creationId xmlns:p14="http://schemas.microsoft.com/office/powerpoint/2010/main" val="520815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4" name="Picture 3">
            <a:extLst>
              <a:ext uri="{FF2B5EF4-FFF2-40B4-BE49-F238E27FC236}">
                <a16:creationId xmlns:a16="http://schemas.microsoft.com/office/drawing/2014/main" id="{AA81B78A-167A-4AC6-9F98-29B5D35C3E9B}"/>
              </a:ext>
            </a:extLst>
          </p:cNvPr>
          <p:cNvPicPr>
            <a:picLocks noChangeAspect="1"/>
          </p:cNvPicPr>
          <p:nvPr/>
        </p:nvPicPr>
        <p:blipFill>
          <a:blip r:embed="rId3"/>
          <a:stretch>
            <a:fillRect/>
          </a:stretch>
        </p:blipFill>
        <p:spPr>
          <a:xfrm>
            <a:off x="2398830" y="1186228"/>
            <a:ext cx="7394340" cy="5031727"/>
          </a:xfrm>
          <a:prstGeom prst="rect">
            <a:avLst/>
          </a:prstGeom>
        </p:spPr>
      </p:pic>
      <p:sp>
        <p:nvSpPr>
          <p:cNvPr id="7" name="Rectangle 6">
            <a:extLst>
              <a:ext uri="{FF2B5EF4-FFF2-40B4-BE49-F238E27FC236}">
                <a16:creationId xmlns:a16="http://schemas.microsoft.com/office/drawing/2014/main" id="{8D7962B6-520C-46D5-90C8-0CFD330136E7}"/>
              </a:ext>
            </a:extLst>
          </p:cNvPr>
          <p:cNvSpPr/>
          <p:nvPr/>
        </p:nvSpPr>
        <p:spPr>
          <a:xfrm>
            <a:off x="3068128" y="3177715"/>
            <a:ext cx="6725042" cy="317113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331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6" name="Picture 5">
            <a:extLst>
              <a:ext uri="{FF2B5EF4-FFF2-40B4-BE49-F238E27FC236}">
                <a16:creationId xmlns:a16="http://schemas.microsoft.com/office/drawing/2014/main" id="{FEEBD745-6C1B-4164-8B4E-0FC56200B29C}"/>
              </a:ext>
            </a:extLst>
          </p:cNvPr>
          <p:cNvPicPr>
            <a:picLocks noChangeAspect="1"/>
          </p:cNvPicPr>
          <p:nvPr/>
        </p:nvPicPr>
        <p:blipFill>
          <a:blip r:embed="rId3"/>
          <a:stretch>
            <a:fillRect/>
          </a:stretch>
        </p:blipFill>
        <p:spPr>
          <a:xfrm>
            <a:off x="3292739" y="974279"/>
            <a:ext cx="6096137" cy="5111538"/>
          </a:xfrm>
          <a:prstGeom prst="rect">
            <a:avLst/>
          </a:prstGeom>
        </p:spPr>
      </p:pic>
    </p:spTree>
    <p:extLst>
      <p:ext uri="{BB962C8B-B14F-4D97-AF65-F5344CB8AC3E}">
        <p14:creationId xmlns:p14="http://schemas.microsoft.com/office/powerpoint/2010/main" val="22179127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CFA79B-6BFF-460A-A729-F70E60D60419}"/>
              </a:ext>
            </a:extLst>
          </p:cNvPr>
          <p:cNvPicPr>
            <a:picLocks noChangeAspect="1"/>
          </p:cNvPicPr>
          <p:nvPr/>
        </p:nvPicPr>
        <p:blipFill>
          <a:blip r:embed="rId3"/>
          <a:stretch>
            <a:fillRect/>
          </a:stretch>
        </p:blipFill>
        <p:spPr>
          <a:xfrm>
            <a:off x="1138857" y="967095"/>
            <a:ext cx="9914286" cy="4923809"/>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sp>
        <p:nvSpPr>
          <p:cNvPr id="9" name="Rectangle 8">
            <a:extLst>
              <a:ext uri="{FF2B5EF4-FFF2-40B4-BE49-F238E27FC236}">
                <a16:creationId xmlns:a16="http://schemas.microsoft.com/office/drawing/2014/main" id="{7F216060-1324-49EC-9E81-15BEC5FD4272}"/>
              </a:ext>
            </a:extLst>
          </p:cNvPr>
          <p:cNvSpPr/>
          <p:nvPr/>
        </p:nvSpPr>
        <p:spPr>
          <a:xfrm>
            <a:off x="9161496" y="1787236"/>
            <a:ext cx="1322931" cy="44680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393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CFA79B-6BFF-460A-A729-F70E60D60419}"/>
              </a:ext>
            </a:extLst>
          </p:cNvPr>
          <p:cNvPicPr>
            <a:picLocks noChangeAspect="1"/>
          </p:cNvPicPr>
          <p:nvPr/>
        </p:nvPicPr>
        <p:blipFill>
          <a:blip r:embed="rId3"/>
          <a:stretch>
            <a:fillRect/>
          </a:stretch>
        </p:blipFill>
        <p:spPr>
          <a:xfrm>
            <a:off x="1138857" y="967095"/>
            <a:ext cx="9914286" cy="4923809"/>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80C3F717-568B-4C4B-A129-2DEB97FCE6F5}"/>
              </a:ext>
            </a:extLst>
          </p:cNvPr>
          <p:cNvPicPr>
            <a:picLocks noChangeAspect="1"/>
          </p:cNvPicPr>
          <p:nvPr/>
        </p:nvPicPr>
        <p:blipFill>
          <a:blip r:embed="rId4"/>
          <a:stretch>
            <a:fillRect/>
          </a:stretch>
        </p:blipFill>
        <p:spPr>
          <a:xfrm>
            <a:off x="1138857" y="967095"/>
            <a:ext cx="9914286" cy="4923809"/>
          </a:xfrm>
          <a:prstGeom prst="rect">
            <a:avLst/>
          </a:prstGeom>
        </p:spPr>
      </p:pic>
    </p:spTree>
    <p:extLst>
      <p:ext uri="{BB962C8B-B14F-4D97-AF65-F5344CB8AC3E}">
        <p14:creationId xmlns:p14="http://schemas.microsoft.com/office/powerpoint/2010/main" val="9204850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CFA79B-6BFF-460A-A729-F70E60D60419}"/>
              </a:ext>
            </a:extLst>
          </p:cNvPr>
          <p:cNvPicPr>
            <a:picLocks noChangeAspect="1"/>
          </p:cNvPicPr>
          <p:nvPr/>
        </p:nvPicPr>
        <p:blipFill>
          <a:blip r:embed="rId3"/>
          <a:stretch>
            <a:fillRect/>
          </a:stretch>
        </p:blipFill>
        <p:spPr>
          <a:xfrm>
            <a:off x="1138857" y="967095"/>
            <a:ext cx="9914286" cy="4923809"/>
          </a:xfrm>
          <a:prstGeom prst="rect">
            <a:avLst/>
          </a:prstGeom>
        </p:spPr>
      </p:pic>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4" name="Picture 3">
            <a:extLst>
              <a:ext uri="{FF2B5EF4-FFF2-40B4-BE49-F238E27FC236}">
                <a16:creationId xmlns:a16="http://schemas.microsoft.com/office/drawing/2014/main" id="{70003D14-2F27-4284-A46E-42526A6E0ADE}"/>
              </a:ext>
            </a:extLst>
          </p:cNvPr>
          <p:cNvPicPr>
            <a:picLocks noChangeAspect="1"/>
          </p:cNvPicPr>
          <p:nvPr/>
        </p:nvPicPr>
        <p:blipFill>
          <a:blip r:embed="rId4"/>
          <a:stretch>
            <a:fillRect/>
          </a:stretch>
        </p:blipFill>
        <p:spPr>
          <a:xfrm>
            <a:off x="1138857" y="967095"/>
            <a:ext cx="9914286" cy="4923809"/>
          </a:xfrm>
          <a:prstGeom prst="rect">
            <a:avLst/>
          </a:prstGeom>
        </p:spPr>
      </p:pic>
    </p:spTree>
    <p:extLst>
      <p:ext uri="{BB962C8B-B14F-4D97-AF65-F5344CB8AC3E}">
        <p14:creationId xmlns:p14="http://schemas.microsoft.com/office/powerpoint/2010/main" val="18480170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198DF023-CE1D-4D2B-BD8C-6AFFFB64892A}"/>
              </a:ext>
            </a:extLst>
          </p:cNvPr>
          <p:cNvSpPr txBox="1"/>
          <p:nvPr/>
        </p:nvSpPr>
        <p:spPr>
          <a:xfrm>
            <a:off x="3068128" y="310552"/>
            <a:ext cx="5848710" cy="430887"/>
          </a:xfrm>
          <a:prstGeom prst="rect">
            <a:avLst/>
          </a:prstGeom>
        </p:spPr>
        <p:txBody>
          <a:bodyPr vert="horz" wrap="square" lIns="0" tIns="0" rIns="0" bIns="0" rtlCol="0">
            <a:spAutoFit/>
          </a:bodyPr>
          <a:lstStyle/>
          <a:p>
            <a:pPr marL="12700" algn="ctr"/>
            <a:r>
              <a:rPr lang="en-US" sz="2800" b="1" spc="-5" dirty="0">
                <a:solidFill>
                  <a:srgbClr val="2C3034"/>
                </a:solidFill>
                <a:latin typeface="Arial"/>
                <a:cs typeface="Arial"/>
              </a:rPr>
              <a:t>FUNCTIONAL DATA EXPLORER</a:t>
            </a:r>
            <a:endParaRPr sz="2800" dirty="0">
              <a:latin typeface="Arial"/>
              <a:cs typeface="Arial"/>
            </a:endParaRPr>
          </a:p>
        </p:txBody>
      </p:sp>
      <p:sp>
        <p:nvSpPr>
          <p:cNvPr id="8" name="TextBox 7">
            <a:extLst>
              <a:ext uri="{FF2B5EF4-FFF2-40B4-BE49-F238E27FC236}">
                <a16:creationId xmlns:a16="http://schemas.microsoft.com/office/drawing/2014/main" id="{AEAB8AD7-B218-48B8-B4D2-91628B5447A4}"/>
              </a:ext>
            </a:extLst>
          </p:cNvPr>
          <p:cNvSpPr txBox="1"/>
          <p:nvPr/>
        </p:nvSpPr>
        <p:spPr>
          <a:xfrm>
            <a:off x="1858211" y="640045"/>
            <a:ext cx="8419381" cy="2092881"/>
          </a:xfrm>
          <a:prstGeom prst="rect">
            <a:avLst/>
          </a:prstGeom>
          <a:noFill/>
        </p:spPr>
        <p:txBody>
          <a:bodyPr wrap="square" rtlCol="0">
            <a:spAutoFit/>
          </a:bodyPr>
          <a:lstStyle/>
          <a:p>
            <a:endParaRPr lang="en-US" dirty="0"/>
          </a:p>
          <a:p>
            <a:pPr lvl="1"/>
            <a:endParaRPr lang="en-US" sz="2800" dirty="0"/>
          </a:p>
          <a:p>
            <a:r>
              <a:rPr lang="en-US" sz="2800" dirty="0"/>
              <a:t>	</a:t>
            </a:r>
          </a:p>
          <a:p>
            <a:pPr lvl="1"/>
            <a:endParaRPr lang="en-US" sz="2800" dirty="0"/>
          </a:p>
          <a:p>
            <a:pPr marL="742950" lvl="1" indent="-285750">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C6060CB4-F595-4C70-9A94-3F169B1217D5}"/>
              </a:ext>
            </a:extLst>
          </p:cNvPr>
          <p:cNvPicPr>
            <a:picLocks noChangeAspect="1"/>
          </p:cNvPicPr>
          <p:nvPr/>
        </p:nvPicPr>
        <p:blipFill>
          <a:blip r:embed="rId3"/>
          <a:stretch>
            <a:fillRect/>
          </a:stretch>
        </p:blipFill>
        <p:spPr>
          <a:xfrm>
            <a:off x="1138857" y="967095"/>
            <a:ext cx="9914286" cy="4923809"/>
          </a:xfrm>
          <a:prstGeom prst="rect">
            <a:avLst/>
          </a:prstGeom>
        </p:spPr>
      </p:pic>
    </p:spTree>
    <p:extLst>
      <p:ext uri="{BB962C8B-B14F-4D97-AF65-F5344CB8AC3E}">
        <p14:creationId xmlns:p14="http://schemas.microsoft.com/office/powerpoint/2010/main" val="8094804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17556</TotalTime>
  <Words>9571</Words>
  <Application>Microsoft Office PowerPoint</Application>
  <PresentationFormat>Widescreen</PresentationFormat>
  <Paragraphs>1784</Paragraphs>
  <Slides>168</Slides>
  <Notes>150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168</vt:i4>
      </vt:variant>
    </vt:vector>
  </HeadingPairs>
  <TitlesOfParts>
    <vt:vector size="174" baseType="lpstr">
      <vt:lpstr>Arial</vt:lpstr>
      <vt:lpstr>Calibri</vt:lpstr>
      <vt:lpstr>Calibri Light</vt:lpstr>
      <vt:lpstr>Cambria Math</vt:lpstr>
      <vt:lpstr>Office Theme</vt:lpstr>
      <vt:lpstr>Custom Design</vt:lpstr>
      <vt:lpstr>Modelling Curve Data: Functional Data Explorer Workshop</vt:lpstr>
      <vt:lpstr>Modelling Curve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functional data analysis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1</vt:lpstr>
      <vt:lpstr>3 Ways To Use Exercise Materials</vt:lpstr>
      <vt:lpstr>3 Ways To Use Exercise Materials</vt:lpstr>
      <vt:lpstr>3 Ways To Use Exercise Materials</vt:lpstr>
      <vt:lpstr>PowerPoint Presentation</vt:lpstr>
      <vt:lpstr>How does Functional Data Explorer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Illustrative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2</vt:lpstr>
      <vt:lpstr>PowerPoint Presentation</vt:lpstr>
      <vt:lpstr>Target Functions and “Golden Curves”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Options in Functional Data Explorer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Spectroscopy Chromatography Diffraction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3</vt:lpstr>
      <vt:lpstr>PowerPoint Presentation</vt:lpstr>
      <vt:lpstr>Has this been useful?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Gotwalt</dc:creator>
  <cp:lastModifiedBy>Phil Kay</cp:lastModifiedBy>
  <cp:revision>189</cp:revision>
  <dcterms:created xsi:type="dcterms:W3CDTF">2018-08-14T14:22:06Z</dcterms:created>
  <dcterms:modified xsi:type="dcterms:W3CDTF">2023-09-13T11:09:08Z</dcterms:modified>
</cp:coreProperties>
</file>