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8" r:id="rId2"/>
    <p:sldId id="268" r:id="rId3"/>
    <p:sldId id="269" r:id="rId4"/>
    <p:sldId id="261" r:id="rId5"/>
    <p:sldId id="283" r:id="rId6"/>
    <p:sldId id="256" r:id="rId7"/>
    <p:sldId id="260" r:id="rId8"/>
    <p:sldId id="259" r:id="rId9"/>
    <p:sldId id="271" r:id="rId10"/>
    <p:sldId id="270" r:id="rId11"/>
    <p:sldId id="263" r:id="rId12"/>
    <p:sldId id="264" r:id="rId13"/>
    <p:sldId id="282" r:id="rId14"/>
    <p:sldId id="273" r:id="rId15"/>
    <p:sldId id="274" r:id="rId16"/>
    <p:sldId id="266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4" r:id="rId25"/>
    <p:sldId id="267" r:id="rId26"/>
    <p:sldId id="285" r:id="rId27"/>
  </p:sldIdLst>
  <p:sldSz cx="12192000" cy="6858000"/>
  <p:notesSz cx="6858000" cy="9144000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MetaCorrespondence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MetaCorrespondence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MetaCorrespondence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MetaCorrespondence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MetaCorrespondence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MetaCorrespondence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MetaCorrespondence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MetaCorrespondence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MetaCorrespondence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6" autoAdjust="0"/>
    <p:restoredTop sz="91845" autoAdjust="0"/>
  </p:normalViewPr>
  <p:slideViewPr>
    <p:cSldViewPr snapToGrid="0" showGuides="1">
      <p:cViewPr>
        <p:scale>
          <a:sx n="91" d="100"/>
          <a:sy n="91" d="100"/>
        </p:scale>
        <p:origin x="218" y="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5" d="100"/>
          <a:sy n="75" d="100"/>
        </p:scale>
        <p:origin x="2875" y="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1825C8-4459-4C0A-BEB0-8E2E25C7D350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AD22A-45C0-4225-83F5-23179262CBE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768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Based</a:t>
            </a:r>
            <a:r>
              <a:rPr lang="de-DE" dirty="0" smtClean="0"/>
              <a:t> on </a:t>
            </a: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work</a:t>
            </a:r>
            <a:r>
              <a:rPr lang="de-DE" dirty="0" smtClean="0"/>
              <a:t>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Representation Biases in Time-Series Human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Activity Recognition with Small Sample Sizes representing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my </a:t>
            </a:r>
            <a:r>
              <a:rPr lang="en-GB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collegues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diverse background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CAD22A-45C0-4225-83F5-23179262CBE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980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Talk </a:t>
            </a:r>
            <a:r>
              <a:rPr lang="de-DE" dirty="0" err="1" smtClean="0"/>
              <a:t>about</a:t>
            </a:r>
            <a:r>
              <a:rPr lang="de-DE" dirty="0" smtClean="0"/>
              <a:t> </a:t>
            </a:r>
            <a:r>
              <a:rPr lang="de-DE" dirty="0" err="1" smtClean="0"/>
              <a:t>how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current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industries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driven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Fav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quote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referring</a:t>
            </a:r>
            <a:r>
              <a:rPr lang="de-DE" baseline="0" dirty="0" smtClean="0"/>
              <a:t> to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current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research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industrial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environment</a:t>
            </a:r>
            <a:r>
              <a:rPr lang="de-DE" baseline="0" dirty="0" smtClean="0"/>
              <a:t>. </a:t>
            </a:r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Provenance: Know where your data came from</a:t>
            </a:r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Privacy: Know who it came from and what laws to follow to use it</a:t>
            </a:r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Protection: Don’t lose the data :-)</a:t>
            </a:r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Preparation: Know how to refine the data, and remember how you refined the data so that you can do it again and again consistently</a:t>
            </a:r>
          </a:p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CAD22A-45C0-4225-83F5-23179262CBE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544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instance</a:t>
            </a:r>
            <a:r>
              <a:rPr lang="de-DE" dirty="0" smtClean="0"/>
              <a:t>, </a:t>
            </a:r>
            <a:r>
              <a:rPr lang="de-DE" dirty="0" err="1" smtClean="0"/>
              <a:t>when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buy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something</a:t>
            </a:r>
            <a:r>
              <a:rPr lang="de-DE" baseline="0" dirty="0" smtClean="0"/>
              <a:t> online,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buy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based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specific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peoples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review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further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sent</a:t>
            </a:r>
            <a:r>
              <a:rPr lang="de-DE" baseline="0" dirty="0" smtClean="0"/>
              <a:t> to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logistics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center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they</a:t>
            </a:r>
            <a:r>
              <a:rPr lang="de-DE" baseline="0" dirty="0" smtClean="0"/>
              <a:t> pick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item </a:t>
            </a:r>
            <a:r>
              <a:rPr lang="de-DE" baseline="0" dirty="0" err="1" smtClean="0"/>
              <a:t>package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then</a:t>
            </a:r>
            <a:r>
              <a:rPr lang="de-DE" baseline="0" dirty="0" smtClean="0"/>
              <a:t> send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off to </a:t>
            </a:r>
            <a:r>
              <a:rPr lang="de-DE" baseline="0" dirty="0" err="1" smtClean="0"/>
              <a:t>deliver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to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, all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know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home</a:t>
            </a:r>
            <a:r>
              <a:rPr lang="de-DE" baseline="0" dirty="0" smtClean="0"/>
              <a:t>.  </a:t>
            </a:r>
            <a:br>
              <a:rPr lang="de-DE" baseline="0" dirty="0" smtClean="0"/>
            </a:br>
            <a:r>
              <a:rPr lang="de-DE" baseline="0" dirty="0" smtClean="0"/>
              <a:t>In a </a:t>
            </a:r>
            <a:r>
              <a:rPr lang="de-DE" baseline="0" dirty="0" err="1" smtClean="0"/>
              <a:t>similar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example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information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an </a:t>
            </a:r>
            <a:r>
              <a:rPr lang="de-DE" baseline="0" dirty="0" err="1" smtClean="0"/>
              <a:t>picker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logistics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environment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help</a:t>
            </a:r>
            <a:r>
              <a:rPr lang="de-DE" baseline="0" dirty="0" smtClean="0"/>
              <a:t> with </a:t>
            </a:r>
            <a:r>
              <a:rPr lang="de-DE" baseline="0" dirty="0" err="1" smtClean="0"/>
              <a:t>ergonomic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evaluation</a:t>
            </a:r>
            <a:r>
              <a:rPr lang="de-DE" baseline="0" dirty="0" smtClean="0"/>
              <a:t>, item </a:t>
            </a:r>
            <a:r>
              <a:rPr lang="de-DE" baseline="0" dirty="0" err="1" smtClean="0"/>
              <a:t>placement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planning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even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support</a:t>
            </a:r>
            <a:r>
              <a:rPr lang="de-DE" baseline="0" dirty="0" smtClean="0"/>
              <a:t> with </a:t>
            </a:r>
            <a:r>
              <a:rPr lang="de-DE" baseline="0" dirty="0" err="1" smtClean="0"/>
              <a:t>robotics</a:t>
            </a:r>
            <a:r>
              <a:rPr lang="de-DE" baseline="0" dirty="0" smtClean="0"/>
              <a:t>.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CAD22A-45C0-4225-83F5-23179262CBE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8940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>
                <a:effectLst/>
              </a:rPr>
              <a:t>SocialBias</a:t>
            </a:r>
            <a:r>
              <a:rPr lang="en-GB" dirty="0" smtClean="0">
                <a:effectLst/>
              </a:rPr>
              <a:t> Available data reflects existing bias in the relevant population prior to the creation of the ML model.</a:t>
            </a:r>
          </a:p>
          <a:p>
            <a:r>
              <a:rPr lang="en-GB" dirty="0" smtClean="0">
                <a:effectLst/>
              </a:rPr>
              <a:t>Measurement </a:t>
            </a:r>
            <a:r>
              <a:rPr lang="en-GB" dirty="0" err="1" smtClean="0">
                <a:effectLst/>
              </a:rPr>
              <a:t>BiasChosen</a:t>
            </a:r>
            <a:r>
              <a:rPr lang="en-GB" dirty="0" smtClean="0">
                <a:effectLst/>
              </a:rPr>
              <a:t> features and labels are imperfect proxies for the real variables of interest.</a:t>
            </a:r>
          </a:p>
          <a:p>
            <a:r>
              <a:rPr lang="en-GB" dirty="0" smtClean="0">
                <a:effectLst/>
              </a:rPr>
              <a:t>Representation </a:t>
            </a:r>
            <a:r>
              <a:rPr lang="en-GB" dirty="0" err="1" smtClean="0">
                <a:effectLst/>
              </a:rPr>
              <a:t>BiasThe</a:t>
            </a:r>
            <a:r>
              <a:rPr lang="en-GB" dirty="0" smtClean="0">
                <a:effectLst/>
              </a:rPr>
              <a:t> input data is not representative for the relevant population, which leads to systematic errors in ML model predictions.</a:t>
            </a:r>
          </a:p>
          <a:p>
            <a:r>
              <a:rPr lang="en-GB" dirty="0" smtClean="0">
                <a:effectLst/>
              </a:rPr>
              <a:t>Label</a:t>
            </a:r>
            <a:r>
              <a:rPr lang="en-GB" baseline="0" dirty="0" smtClean="0">
                <a:effectLst/>
              </a:rPr>
              <a:t> </a:t>
            </a:r>
            <a:r>
              <a:rPr lang="en-GB" dirty="0" err="1" smtClean="0">
                <a:effectLst/>
              </a:rPr>
              <a:t>BiasLabelled</a:t>
            </a:r>
            <a:r>
              <a:rPr lang="en-GB" dirty="0" smtClean="0">
                <a:effectLst/>
              </a:rPr>
              <a:t> data systematically deviate from the underlying truth categories.</a:t>
            </a:r>
          </a:p>
          <a:p>
            <a:r>
              <a:rPr lang="en-GB" dirty="0" smtClean="0">
                <a:effectLst/>
              </a:rPr>
              <a:t>Algorithmic </a:t>
            </a:r>
            <a:r>
              <a:rPr lang="en-GB" dirty="0" err="1" smtClean="0">
                <a:effectLst/>
              </a:rPr>
              <a:t>BiasInappropriate</a:t>
            </a:r>
            <a:r>
              <a:rPr lang="en-GB" dirty="0" smtClean="0">
                <a:effectLst/>
              </a:rPr>
              <a:t> technical considerations during </a:t>
            </a:r>
            <a:r>
              <a:rPr lang="en-GB" dirty="0" err="1" smtClean="0">
                <a:effectLst/>
              </a:rPr>
              <a:t>modeling</a:t>
            </a:r>
            <a:r>
              <a:rPr lang="en-GB" dirty="0" smtClean="0">
                <a:effectLst/>
              </a:rPr>
              <a:t> lead to systemic deviation of the outcome.</a:t>
            </a:r>
          </a:p>
          <a:p>
            <a:r>
              <a:rPr lang="en-GB" dirty="0" smtClean="0">
                <a:effectLst/>
              </a:rPr>
              <a:t>Evaluation</a:t>
            </a:r>
            <a:r>
              <a:rPr lang="en-GB" baseline="0" dirty="0" smtClean="0">
                <a:effectLst/>
              </a:rPr>
              <a:t> </a:t>
            </a:r>
            <a:r>
              <a:rPr lang="en-GB" dirty="0" err="1" smtClean="0">
                <a:effectLst/>
              </a:rPr>
              <a:t>BiasA</a:t>
            </a:r>
            <a:r>
              <a:rPr lang="en-GB" dirty="0" smtClean="0">
                <a:effectLst/>
              </a:rPr>
              <a:t> non-representative testing population or inappropriate performance metrics are used to evaluate the ML model.</a:t>
            </a:r>
          </a:p>
          <a:p>
            <a:r>
              <a:rPr lang="en-GB" dirty="0" smtClean="0">
                <a:effectLst/>
              </a:rPr>
              <a:t>Deployment </a:t>
            </a:r>
            <a:r>
              <a:rPr lang="en-GB" dirty="0" err="1" smtClean="0">
                <a:effectLst/>
              </a:rPr>
              <a:t>BiasThe</a:t>
            </a:r>
            <a:r>
              <a:rPr lang="en-GB" dirty="0" smtClean="0">
                <a:effectLst/>
              </a:rPr>
              <a:t> ML model is used and interpreted in a different context than it was built for.</a:t>
            </a:r>
          </a:p>
          <a:p>
            <a:r>
              <a:rPr lang="en-GB" dirty="0" err="1" smtClean="0">
                <a:effectLst/>
              </a:rPr>
              <a:t>FeedbackBiasThe</a:t>
            </a:r>
            <a:r>
              <a:rPr lang="en-GB" dirty="0" smtClean="0">
                <a:effectLst/>
              </a:rPr>
              <a:t> outcome of the ML model influences the training data such that a small bias can be reinforced by a feedback loop.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CAD22A-45C0-4225-83F5-23179262CBE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588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To </a:t>
            </a:r>
            <a:r>
              <a:rPr lang="de-DE" dirty="0" err="1" smtClean="0"/>
              <a:t>answer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questions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first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require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datasets</a:t>
            </a:r>
            <a:r>
              <a:rPr lang="de-DE" baseline="0" dirty="0" smtClean="0"/>
              <a:t>.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CAD22A-45C0-4225-83F5-23179262CBE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029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few</a:t>
            </a:r>
            <a:r>
              <a:rPr lang="de-DE" dirty="0" smtClean="0"/>
              <a:t> </a:t>
            </a:r>
            <a:r>
              <a:rPr lang="de-DE" dirty="0" err="1" smtClean="0"/>
              <a:t>datasets</a:t>
            </a:r>
            <a:r>
              <a:rPr lang="de-DE" dirty="0" smtClean="0"/>
              <a:t> </a:t>
            </a:r>
            <a:r>
              <a:rPr lang="de-DE" dirty="0" err="1" smtClean="0"/>
              <a:t>gave</a:t>
            </a:r>
            <a:r>
              <a:rPr lang="de-DE" dirty="0" smtClean="0"/>
              <a:t> </a:t>
            </a:r>
            <a:r>
              <a:rPr lang="de-DE" dirty="0" err="1" smtClean="0"/>
              <a:t>details</a:t>
            </a:r>
            <a:r>
              <a:rPr lang="de-DE" dirty="0" smtClean="0"/>
              <a:t> </a:t>
            </a:r>
            <a:r>
              <a:rPr lang="de-DE" dirty="0" err="1" smtClean="0"/>
              <a:t>pertaining</a:t>
            </a:r>
            <a:r>
              <a:rPr lang="de-DE" dirty="0" smtClean="0"/>
              <a:t> to </a:t>
            </a:r>
            <a:r>
              <a:rPr lang="de-DE" dirty="0" err="1" smtClean="0"/>
              <a:t>subjects</a:t>
            </a:r>
            <a:r>
              <a:rPr lang="de-DE" dirty="0" smtClean="0"/>
              <a:t>.</a:t>
            </a:r>
            <a:r>
              <a:rPr lang="de-DE" baseline="0" dirty="0" smtClean="0"/>
              <a:t> The </a:t>
            </a:r>
            <a:r>
              <a:rPr lang="de-DE" baseline="0" dirty="0" err="1" smtClean="0"/>
              <a:t>selected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provide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age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gender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height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weight</a:t>
            </a:r>
            <a:r>
              <a:rPr lang="de-DE" baseline="0" dirty="0" smtClean="0"/>
              <a:t>.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CAD22A-45C0-4225-83F5-23179262CBE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869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CAD22A-45C0-4225-83F5-23179262CBE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229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Similar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results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found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wf1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precision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recall</a:t>
            </a:r>
            <a:r>
              <a:rPr lang="de-DE" baseline="0" dirty="0" smtClean="0"/>
              <a:t>.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CAD22A-45C0-4225-83F5-23179262CBE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159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6B7C1-BEA6-4C1E-9C31-7B93880F4E98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2862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Untertitel 2"/>
          <p:cNvSpPr>
            <a:spLocks noGrp="1"/>
          </p:cNvSpPr>
          <p:nvPr>
            <p:ph type="subTitle" idx="1"/>
          </p:nvPr>
        </p:nvSpPr>
        <p:spPr>
          <a:xfrm>
            <a:off x="479426" y="3429000"/>
            <a:ext cx="11233150" cy="2376264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kkurat" panose="0200050304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79425" y="1233488"/>
            <a:ext cx="11233150" cy="1508400"/>
          </a:xfrm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600"/>
              </a:spcAft>
              <a:buFontTx/>
              <a:buNone/>
              <a:defRPr sz="3200">
                <a:solidFill>
                  <a:schemeClr val="tx1"/>
                </a:solidFill>
                <a:latin typeface="Akkurat" panose="02000503040000020004" pitchFamily="2" charset="0"/>
              </a:defRPr>
            </a:lvl1pPr>
            <a:lvl2pPr indent="0">
              <a:buFontTx/>
              <a:buNone/>
              <a:defRPr sz="800"/>
            </a:lvl2pPr>
            <a:lvl3pPr indent="0">
              <a:buFontTx/>
              <a:buNone/>
              <a:defRPr sz="800"/>
            </a:lvl3pPr>
            <a:lvl4pPr indent="0">
              <a:buFontTx/>
              <a:buNone/>
              <a:defRPr sz="800"/>
            </a:lvl4pPr>
            <a:lvl5pPr indent="0">
              <a:buFontTx/>
              <a:buNone/>
              <a:defRPr sz="800"/>
            </a:lvl5pPr>
          </a:lstStyle>
          <a:p>
            <a:pPr lvl="0"/>
            <a:r>
              <a:rPr lang="de-DE" dirty="0"/>
              <a:t>Formatvorlage des Titelmasters durch Klicken bearbeiten</a:t>
            </a:r>
          </a:p>
        </p:txBody>
      </p:sp>
      <p:sp>
        <p:nvSpPr>
          <p:cNvPr id="6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220075" y="6202800"/>
            <a:ext cx="3492500" cy="316800"/>
          </a:xfrm>
        </p:spPr>
        <p:txBody>
          <a:bodyPr anchor="b"/>
          <a:lstStyle>
            <a:lvl1pPr marL="0" indent="0" algn="r">
              <a:spcBef>
                <a:spcPts val="0"/>
              </a:spcBef>
              <a:buFontTx/>
              <a:buNone/>
              <a:defRPr sz="800">
                <a:solidFill>
                  <a:schemeClr val="tx2"/>
                </a:solidFill>
              </a:defRPr>
            </a:lvl1pPr>
            <a:lvl2pPr indent="0">
              <a:buFontTx/>
              <a:buNone/>
              <a:defRPr sz="800"/>
            </a:lvl2pPr>
            <a:lvl3pPr indent="0">
              <a:buFontTx/>
              <a:buNone/>
              <a:defRPr sz="800"/>
            </a:lvl3pPr>
            <a:lvl4pPr indent="0">
              <a:buFontTx/>
              <a:buNone/>
              <a:defRPr sz="800"/>
            </a:lvl4pPr>
            <a:lvl5pPr indent="0">
              <a:buFontTx/>
              <a:buNone/>
              <a:defRPr sz="800"/>
            </a:lvl5pPr>
          </a:lstStyle>
          <a:p>
            <a:pPr lvl="0"/>
            <a:r>
              <a:rPr lang="de-DE" dirty="0"/>
              <a:t>Quellenangaben hier einfügen</a:t>
            </a:r>
          </a:p>
        </p:txBody>
      </p:sp>
    </p:spTree>
    <p:extLst>
      <p:ext uri="{BB962C8B-B14F-4D97-AF65-F5344CB8AC3E}">
        <p14:creationId xmlns:p14="http://schemas.microsoft.com/office/powerpoint/2010/main" val="2851170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1/2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40462" y="1620000"/>
            <a:ext cx="5472113" cy="4185488"/>
          </a:xfrm>
        </p:spPr>
        <p:txBody>
          <a:bodyPr/>
          <a:lstStyle>
            <a:lvl1pPr marL="324000" indent="-324000">
              <a:defRPr sz="1800">
                <a:latin typeface="Akkurat" panose="02000503040000020004" pitchFamily="2" charset="0"/>
              </a:defRPr>
            </a:lvl1pPr>
            <a:lvl2pPr marL="612000" indent="-288000">
              <a:defRPr sz="1600">
                <a:latin typeface="Akkurat" panose="02000503040000020004" pitchFamily="2" charset="0"/>
              </a:defRPr>
            </a:lvl2pPr>
            <a:lvl3pPr marL="864000" indent="-252000">
              <a:spcBef>
                <a:spcPts val="300"/>
              </a:spcBef>
              <a:defRPr sz="1400">
                <a:latin typeface="Akkurat" panose="02000503040000020004" pitchFamily="2" charset="0"/>
              </a:defRPr>
            </a:lvl3pPr>
          </a:lstStyle>
          <a:p>
            <a:pPr lvl="0"/>
            <a:r>
              <a:rPr lang="de-DE" dirty="0"/>
              <a:t>18 Pkt.; E 0,9; H 0,9; Abst. vor 6 Pkt.</a:t>
            </a:r>
          </a:p>
          <a:p>
            <a:pPr lvl="1"/>
            <a:r>
              <a:rPr lang="de-DE" dirty="0"/>
              <a:t>16 Pkt.; E 1,7 cm; H 0,8 cm; Abst. vor 6 Pkt.</a:t>
            </a:r>
          </a:p>
          <a:p>
            <a:pPr lvl="2"/>
            <a:r>
              <a:rPr lang="de-DE" dirty="0"/>
              <a:t>14 Pkt.; E 2,4 cm; H 0,7 cm; Abst. vor 3 Pkt.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48792" y="1233488"/>
            <a:ext cx="5463783" cy="2880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1"/>
                </a:solidFill>
                <a:latin typeface="Akkurat" panose="0200050304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Überschrift einfügen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220075" y="6202800"/>
            <a:ext cx="3492500" cy="316800"/>
          </a:xfrm>
        </p:spPr>
        <p:txBody>
          <a:bodyPr anchor="b"/>
          <a:lstStyle>
            <a:lvl1pPr marL="0" indent="0" algn="r">
              <a:spcBef>
                <a:spcPts val="0"/>
              </a:spcBef>
              <a:buFontTx/>
              <a:buNone/>
              <a:defRPr sz="800">
                <a:solidFill>
                  <a:schemeClr val="tx2"/>
                </a:solidFill>
              </a:defRPr>
            </a:lvl1pPr>
            <a:lvl2pPr indent="0">
              <a:buFontTx/>
              <a:buNone/>
              <a:defRPr sz="800"/>
            </a:lvl2pPr>
            <a:lvl3pPr indent="0">
              <a:buFontTx/>
              <a:buNone/>
              <a:defRPr sz="800"/>
            </a:lvl3pPr>
            <a:lvl4pPr indent="0">
              <a:buFontTx/>
              <a:buNone/>
              <a:defRPr sz="800"/>
            </a:lvl4pPr>
            <a:lvl5pPr indent="0">
              <a:buFontTx/>
              <a:buNone/>
              <a:defRPr sz="800"/>
            </a:lvl5pPr>
          </a:lstStyle>
          <a:p>
            <a:pPr lvl="0"/>
            <a:r>
              <a:rPr lang="de-DE" dirty="0"/>
              <a:t>Quellenangaben hier einfügen</a:t>
            </a:r>
          </a:p>
        </p:txBody>
      </p:sp>
      <p:sp>
        <p:nvSpPr>
          <p:cNvPr id="6" name="Titel 8"/>
          <p:cNvSpPr>
            <a:spLocks noGrp="1"/>
          </p:cNvSpPr>
          <p:nvPr>
            <p:ph type="title"/>
          </p:nvPr>
        </p:nvSpPr>
        <p:spPr>
          <a:xfrm>
            <a:off x="4224338" y="188640"/>
            <a:ext cx="7488238" cy="720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018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4"/>
          <p:cNvSpPr>
            <a:spLocks noGrp="1"/>
          </p:cNvSpPr>
          <p:nvPr>
            <p:ph sz="quarter" idx="13" hasCustomPrompt="1"/>
          </p:nvPr>
        </p:nvSpPr>
        <p:spPr>
          <a:xfrm>
            <a:off x="8220075" y="1233488"/>
            <a:ext cx="3492500" cy="4572000"/>
          </a:xfrm>
        </p:spPr>
        <p:txBody>
          <a:bodyPr/>
          <a:lstStyle>
            <a:lvl1pPr marL="288000" indent="-288000">
              <a:defRPr sz="1600">
                <a:latin typeface="Akkurat" panose="02000503040000020004" pitchFamily="2" charset="0"/>
              </a:defRPr>
            </a:lvl1pPr>
            <a:lvl2pPr marL="540000" indent="-252000">
              <a:spcBef>
                <a:spcPts val="300"/>
              </a:spcBef>
              <a:defRPr sz="1400">
                <a:latin typeface="Akkurat" panose="02000503040000020004" pitchFamily="2" charset="0"/>
              </a:defRPr>
            </a:lvl2pPr>
            <a:lvl3pPr>
              <a:defRPr>
                <a:latin typeface="Akkurat" panose="02000503040000020004" pitchFamily="2" charset="0"/>
              </a:defRPr>
            </a:lvl3pPr>
          </a:lstStyle>
          <a:p>
            <a:pPr lvl="0"/>
            <a:r>
              <a:rPr lang="de-DE" dirty="0"/>
              <a:t>18 Pkt.; E 0,9; H 0,9; Abst. vor 6 Pkt.</a:t>
            </a:r>
          </a:p>
          <a:p>
            <a:pPr lvl="1"/>
            <a:r>
              <a:rPr lang="de-DE" dirty="0"/>
              <a:t>16 Pkt.; E 1,7 cm; H 0,8 cm; Abst. vor 6 Pkt.</a:t>
            </a:r>
          </a:p>
          <a:p>
            <a:pPr lvl="2"/>
            <a:r>
              <a:rPr lang="de-DE" dirty="0"/>
              <a:t>14 Pkt.; E 2,4 cm; H 0,7 cm; Abst. vor 3 Pkt.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220075" y="6202800"/>
            <a:ext cx="3492500" cy="316800"/>
          </a:xfrm>
        </p:spPr>
        <p:txBody>
          <a:bodyPr anchor="b"/>
          <a:lstStyle>
            <a:lvl1pPr marL="0" indent="0" algn="r">
              <a:spcBef>
                <a:spcPts val="0"/>
              </a:spcBef>
              <a:buFontTx/>
              <a:buNone/>
              <a:defRPr sz="800">
                <a:solidFill>
                  <a:schemeClr val="tx2"/>
                </a:solidFill>
              </a:defRPr>
            </a:lvl1pPr>
            <a:lvl2pPr indent="0">
              <a:buFontTx/>
              <a:buNone/>
              <a:defRPr sz="800"/>
            </a:lvl2pPr>
            <a:lvl3pPr indent="0">
              <a:buFontTx/>
              <a:buNone/>
              <a:defRPr sz="800"/>
            </a:lvl3pPr>
            <a:lvl4pPr indent="0">
              <a:buFontTx/>
              <a:buNone/>
              <a:defRPr sz="800"/>
            </a:lvl4pPr>
            <a:lvl5pPr indent="0">
              <a:buFontTx/>
              <a:buNone/>
              <a:defRPr sz="800"/>
            </a:lvl5pPr>
          </a:lstStyle>
          <a:p>
            <a:pPr lvl="0"/>
            <a:r>
              <a:rPr lang="de-DE" dirty="0"/>
              <a:t>Quellenangaben hier einfügen</a:t>
            </a:r>
          </a:p>
        </p:txBody>
      </p:sp>
      <p:sp>
        <p:nvSpPr>
          <p:cNvPr id="5" name="Titel 8"/>
          <p:cNvSpPr>
            <a:spLocks noGrp="1"/>
          </p:cNvSpPr>
          <p:nvPr>
            <p:ph type="title"/>
          </p:nvPr>
        </p:nvSpPr>
        <p:spPr>
          <a:xfrm>
            <a:off x="4224338" y="188640"/>
            <a:ext cx="7488238" cy="720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2214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2/3 inv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83481" y="1233488"/>
            <a:ext cx="7484182" cy="4572000"/>
          </a:xfrm>
        </p:spPr>
        <p:txBody>
          <a:bodyPr/>
          <a:lstStyle>
            <a:lvl1pPr marL="324000" indent="-324000">
              <a:defRPr sz="1800">
                <a:latin typeface="Akkurat" panose="02000503040000020004" pitchFamily="2" charset="0"/>
              </a:defRPr>
            </a:lvl1pPr>
            <a:lvl2pPr marL="612000" indent="-288000">
              <a:defRPr sz="1600">
                <a:latin typeface="Akkurat" panose="02000503040000020004" pitchFamily="2" charset="0"/>
              </a:defRPr>
            </a:lvl2pPr>
            <a:lvl3pPr marL="864000" indent="-252000">
              <a:spcBef>
                <a:spcPts val="300"/>
              </a:spcBef>
              <a:defRPr sz="1400">
                <a:latin typeface="Akkurat" panose="02000503040000020004" pitchFamily="2" charset="0"/>
              </a:defRPr>
            </a:lvl3pPr>
          </a:lstStyle>
          <a:p>
            <a:pPr lvl="0"/>
            <a:r>
              <a:rPr lang="de-DE" dirty="0"/>
              <a:t>18 Pkt.; E 0,9; H 0,9; Abst. vor 6 Pkt.</a:t>
            </a:r>
          </a:p>
          <a:p>
            <a:pPr lvl="1"/>
            <a:r>
              <a:rPr lang="de-DE" dirty="0"/>
              <a:t>16 Pkt.; E 1,7 cm; H 0,8 cm; Abst. vor 6 Pkt.</a:t>
            </a:r>
          </a:p>
          <a:p>
            <a:pPr lvl="2"/>
            <a:r>
              <a:rPr lang="de-DE" dirty="0"/>
              <a:t>14 Pkt.; E 2,4 cm; H 0,7 cm; Abst. vor 3 Pkt.</a:t>
            </a:r>
          </a:p>
        </p:txBody>
      </p:sp>
      <p:sp>
        <p:nvSpPr>
          <p:cNvPr id="8" name="Inhaltsplatzhalter 3"/>
          <p:cNvSpPr>
            <a:spLocks noGrp="1"/>
          </p:cNvSpPr>
          <p:nvPr>
            <p:ph sz="half" idx="15" hasCustomPrompt="1"/>
          </p:nvPr>
        </p:nvSpPr>
        <p:spPr>
          <a:xfrm>
            <a:off x="8220076" y="1232248"/>
            <a:ext cx="3492500" cy="4573240"/>
          </a:xfrm>
        </p:spPr>
        <p:txBody>
          <a:bodyPr/>
          <a:lstStyle>
            <a:lvl1pPr marL="324000" indent="-324000">
              <a:defRPr sz="1800">
                <a:latin typeface="Akkurat" panose="02000503040000020004" pitchFamily="2" charset="0"/>
              </a:defRPr>
            </a:lvl1pPr>
            <a:lvl2pPr marL="612000" indent="-288000">
              <a:defRPr sz="1600">
                <a:latin typeface="Akkurat" panose="02000503040000020004" pitchFamily="2" charset="0"/>
              </a:defRPr>
            </a:lvl2pPr>
            <a:lvl3pPr marL="864000" indent="-252000">
              <a:spcBef>
                <a:spcPts val="300"/>
              </a:spcBef>
              <a:defRPr sz="1400">
                <a:latin typeface="Akkurat" panose="02000503040000020004" pitchFamily="2" charset="0"/>
              </a:defRPr>
            </a:lvl3pPr>
          </a:lstStyle>
          <a:p>
            <a:pPr lvl="0"/>
            <a:r>
              <a:rPr lang="de-DE" dirty="0"/>
              <a:t>18 Pkt.; E 0,9; H 0,9; Abst. vor 6 Pkt.</a:t>
            </a:r>
          </a:p>
          <a:p>
            <a:pPr lvl="1"/>
            <a:r>
              <a:rPr lang="de-DE" dirty="0"/>
              <a:t>16 Pkt.; E 1,7 cm; H 0,8 cm; Abst. vor 6 Pkt.</a:t>
            </a:r>
          </a:p>
          <a:p>
            <a:pPr lvl="2"/>
            <a:r>
              <a:rPr lang="de-DE" dirty="0"/>
              <a:t>14 Pkt.; E 2,4 cm; H 0,7 cm; Abst. vor 3 Pkt.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220075" y="6202800"/>
            <a:ext cx="3492500" cy="316800"/>
          </a:xfrm>
        </p:spPr>
        <p:txBody>
          <a:bodyPr anchor="b"/>
          <a:lstStyle>
            <a:lvl1pPr marL="0" indent="0" algn="r">
              <a:spcBef>
                <a:spcPts val="0"/>
              </a:spcBef>
              <a:buFontTx/>
              <a:buNone/>
              <a:defRPr sz="800">
                <a:solidFill>
                  <a:schemeClr val="tx2"/>
                </a:solidFill>
              </a:defRPr>
            </a:lvl1pPr>
            <a:lvl2pPr indent="0">
              <a:buFontTx/>
              <a:buNone/>
              <a:defRPr sz="800"/>
            </a:lvl2pPr>
            <a:lvl3pPr indent="0">
              <a:buFontTx/>
              <a:buNone/>
              <a:defRPr sz="800"/>
            </a:lvl3pPr>
            <a:lvl4pPr indent="0">
              <a:buFontTx/>
              <a:buNone/>
              <a:defRPr sz="800"/>
            </a:lvl4pPr>
            <a:lvl5pPr indent="0">
              <a:buFontTx/>
              <a:buNone/>
              <a:defRPr sz="800"/>
            </a:lvl5pPr>
          </a:lstStyle>
          <a:p>
            <a:pPr lvl="0"/>
            <a:r>
              <a:rPr lang="de-DE" dirty="0"/>
              <a:t>Quellenangaben hier einfügen</a:t>
            </a:r>
          </a:p>
        </p:txBody>
      </p:sp>
    </p:spTree>
    <p:extLst>
      <p:ext uri="{BB962C8B-B14F-4D97-AF65-F5344CB8AC3E}">
        <p14:creationId xmlns:p14="http://schemas.microsoft.com/office/powerpoint/2010/main" val="3762833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1/3 inv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4"/>
          <p:cNvSpPr>
            <a:spLocks noGrp="1"/>
          </p:cNvSpPr>
          <p:nvPr>
            <p:ph sz="quarter" idx="13" hasCustomPrompt="1"/>
          </p:nvPr>
        </p:nvSpPr>
        <p:spPr>
          <a:xfrm>
            <a:off x="488608" y="1233488"/>
            <a:ext cx="3483317" cy="4572000"/>
          </a:xfrm>
        </p:spPr>
        <p:txBody>
          <a:bodyPr/>
          <a:lstStyle>
            <a:lvl1pPr marL="288000" indent="-288000">
              <a:defRPr sz="1600">
                <a:latin typeface="Akkurat" panose="02000503040000020004" pitchFamily="2" charset="0"/>
              </a:defRPr>
            </a:lvl1pPr>
            <a:lvl2pPr marL="540000" indent="-252000">
              <a:spcBef>
                <a:spcPts val="300"/>
              </a:spcBef>
              <a:defRPr sz="1400">
                <a:latin typeface="Akkurat" panose="02000503040000020004" pitchFamily="2" charset="0"/>
              </a:defRPr>
            </a:lvl2pPr>
          </a:lstStyle>
          <a:p>
            <a:pPr lvl="0"/>
            <a:r>
              <a:rPr lang="de-DE" dirty="0"/>
              <a:t>16 Pkt.</a:t>
            </a:r>
          </a:p>
          <a:p>
            <a:pPr lvl="1"/>
            <a:r>
              <a:rPr lang="de-DE" dirty="0"/>
              <a:t>14 Pkt.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220075" y="6202800"/>
            <a:ext cx="3492500" cy="316800"/>
          </a:xfrm>
        </p:spPr>
        <p:txBody>
          <a:bodyPr anchor="b"/>
          <a:lstStyle>
            <a:lvl1pPr marL="0" indent="0" algn="r">
              <a:spcBef>
                <a:spcPts val="0"/>
              </a:spcBef>
              <a:buFontTx/>
              <a:buNone/>
              <a:defRPr sz="800">
                <a:solidFill>
                  <a:schemeClr val="tx2"/>
                </a:solidFill>
              </a:defRPr>
            </a:lvl1pPr>
            <a:lvl2pPr indent="0">
              <a:buFontTx/>
              <a:buNone/>
              <a:defRPr sz="800"/>
            </a:lvl2pPr>
            <a:lvl3pPr indent="0">
              <a:buFontTx/>
              <a:buNone/>
              <a:defRPr sz="800"/>
            </a:lvl3pPr>
            <a:lvl4pPr indent="0">
              <a:buFontTx/>
              <a:buNone/>
              <a:defRPr sz="800"/>
            </a:lvl4pPr>
            <a:lvl5pPr indent="0">
              <a:buFontTx/>
              <a:buNone/>
              <a:defRPr sz="800"/>
            </a:lvl5pPr>
          </a:lstStyle>
          <a:p>
            <a:pPr lvl="0"/>
            <a:r>
              <a:rPr lang="de-DE" dirty="0"/>
              <a:t>Quellenangaben hier einfügen</a:t>
            </a:r>
          </a:p>
        </p:txBody>
      </p:sp>
      <p:sp>
        <p:nvSpPr>
          <p:cNvPr id="5" name="Titel 8"/>
          <p:cNvSpPr>
            <a:spLocks noGrp="1"/>
          </p:cNvSpPr>
          <p:nvPr>
            <p:ph type="title"/>
          </p:nvPr>
        </p:nvSpPr>
        <p:spPr>
          <a:xfrm>
            <a:off x="4224338" y="188640"/>
            <a:ext cx="7488238" cy="720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2919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3"/>
          <p:cNvSpPr>
            <a:spLocks noGrp="1"/>
          </p:cNvSpPr>
          <p:nvPr>
            <p:ph sz="half" idx="14" hasCustomPrompt="1"/>
          </p:nvPr>
        </p:nvSpPr>
        <p:spPr>
          <a:xfrm>
            <a:off x="479425" y="1233488"/>
            <a:ext cx="5472113" cy="4572000"/>
          </a:xfrm>
        </p:spPr>
        <p:txBody>
          <a:bodyPr/>
          <a:lstStyle>
            <a:lvl1pPr marL="324000" indent="-324000">
              <a:defRPr sz="1800">
                <a:latin typeface="Akkurat" panose="02000503040000020004" pitchFamily="2" charset="0"/>
              </a:defRPr>
            </a:lvl1pPr>
            <a:lvl2pPr marL="612000" indent="-288000">
              <a:defRPr sz="1600">
                <a:latin typeface="Akkurat" panose="02000503040000020004" pitchFamily="2" charset="0"/>
              </a:defRPr>
            </a:lvl2pPr>
            <a:lvl3pPr marL="864000" indent="-252000">
              <a:spcBef>
                <a:spcPts val="300"/>
              </a:spcBef>
              <a:defRPr sz="1400">
                <a:latin typeface="Akkurat" panose="02000503040000020004" pitchFamily="2" charset="0"/>
              </a:defRPr>
            </a:lvl3pPr>
          </a:lstStyle>
          <a:p>
            <a:pPr lvl="0"/>
            <a:r>
              <a:rPr lang="de-DE" dirty="0"/>
              <a:t>18 Pkt.; E 0,9; H 0,9; Abst. vor 6 Pkt.</a:t>
            </a:r>
          </a:p>
          <a:p>
            <a:pPr lvl="1"/>
            <a:r>
              <a:rPr lang="de-DE" dirty="0"/>
              <a:t>16 Pkt.; E 1,7 cm; H 0,8 cm; Abst. vor 6 Pkt.</a:t>
            </a:r>
          </a:p>
          <a:p>
            <a:pPr lvl="2"/>
            <a:r>
              <a:rPr lang="de-DE" dirty="0"/>
              <a:t>14 Pkt.; E 2,4 cm; H 0,7 cm; Abst. vor 3 Pkt.</a:t>
            </a:r>
          </a:p>
        </p:txBody>
      </p:sp>
      <p:sp>
        <p:nvSpPr>
          <p:cNvPr id="12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40463" y="1233488"/>
            <a:ext cx="5472112" cy="4572000"/>
          </a:xfrm>
        </p:spPr>
        <p:txBody>
          <a:bodyPr/>
          <a:lstStyle>
            <a:lvl1pPr marL="324000" indent="-324000">
              <a:defRPr sz="1800">
                <a:latin typeface="Akkurat" panose="02000503040000020004" pitchFamily="2" charset="0"/>
              </a:defRPr>
            </a:lvl1pPr>
            <a:lvl2pPr marL="612000" indent="-288000">
              <a:defRPr sz="1600">
                <a:latin typeface="Akkurat" panose="02000503040000020004" pitchFamily="2" charset="0"/>
              </a:defRPr>
            </a:lvl2pPr>
            <a:lvl3pPr marL="864000" indent="-252000">
              <a:spcBef>
                <a:spcPts val="300"/>
              </a:spcBef>
              <a:defRPr sz="1400">
                <a:latin typeface="Akkurat" panose="02000503040000020004" pitchFamily="2" charset="0"/>
              </a:defRPr>
            </a:lvl3pPr>
          </a:lstStyle>
          <a:p>
            <a:pPr lvl="0"/>
            <a:r>
              <a:rPr lang="de-DE" dirty="0"/>
              <a:t>18 Pkt.; E 0,9; H 0,9; Abst. vor 6 Pkt.</a:t>
            </a:r>
          </a:p>
          <a:p>
            <a:pPr lvl="1"/>
            <a:r>
              <a:rPr lang="de-DE" dirty="0"/>
              <a:t>16 Pkt.; E 1,7 cm; H 0,8 cm; Abst. vor 6 Pkt.</a:t>
            </a:r>
          </a:p>
          <a:p>
            <a:pPr lvl="2"/>
            <a:r>
              <a:rPr lang="de-DE" dirty="0"/>
              <a:t>14 Pkt.; E 2,4 cm; H 0,7 cm; Abst. vor 3 Pkt.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220075" y="6202800"/>
            <a:ext cx="3492500" cy="316800"/>
          </a:xfrm>
        </p:spPr>
        <p:txBody>
          <a:bodyPr anchor="b"/>
          <a:lstStyle>
            <a:lvl1pPr marL="0" indent="0" algn="r">
              <a:spcBef>
                <a:spcPts val="0"/>
              </a:spcBef>
              <a:buFontTx/>
              <a:buNone/>
              <a:defRPr sz="800">
                <a:solidFill>
                  <a:schemeClr val="tx2"/>
                </a:solidFill>
              </a:defRPr>
            </a:lvl1pPr>
            <a:lvl2pPr indent="0">
              <a:buFontTx/>
              <a:buNone/>
              <a:defRPr sz="800"/>
            </a:lvl2pPr>
            <a:lvl3pPr indent="0">
              <a:buFontTx/>
              <a:buNone/>
              <a:defRPr sz="800"/>
            </a:lvl3pPr>
            <a:lvl4pPr indent="0">
              <a:buFontTx/>
              <a:buNone/>
              <a:defRPr sz="800"/>
            </a:lvl4pPr>
            <a:lvl5pPr indent="0">
              <a:buFontTx/>
              <a:buNone/>
              <a:defRPr sz="800"/>
            </a:lvl5pPr>
          </a:lstStyle>
          <a:p>
            <a:pPr lvl="0"/>
            <a:r>
              <a:rPr lang="de-DE" dirty="0"/>
              <a:t>Quellenangaben hier einfügen</a:t>
            </a:r>
          </a:p>
        </p:txBody>
      </p:sp>
      <p:sp>
        <p:nvSpPr>
          <p:cNvPr id="6" name="Titel 8"/>
          <p:cNvSpPr>
            <a:spLocks noGrp="1"/>
          </p:cNvSpPr>
          <p:nvPr>
            <p:ph type="title"/>
          </p:nvPr>
        </p:nvSpPr>
        <p:spPr>
          <a:xfrm>
            <a:off x="4224338" y="188640"/>
            <a:ext cx="7488238" cy="720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8001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3"/>
          <p:cNvSpPr>
            <a:spLocks noGrp="1"/>
          </p:cNvSpPr>
          <p:nvPr>
            <p:ph sz="half" idx="14" hasCustomPrompt="1"/>
          </p:nvPr>
        </p:nvSpPr>
        <p:spPr>
          <a:xfrm>
            <a:off x="479425" y="1620000"/>
            <a:ext cx="5472113" cy="4185488"/>
          </a:xfrm>
        </p:spPr>
        <p:txBody>
          <a:bodyPr/>
          <a:lstStyle>
            <a:lvl1pPr marL="324000" indent="-324000">
              <a:defRPr sz="1800">
                <a:latin typeface="Akkurat" panose="02000503040000020004" pitchFamily="2" charset="0"/>
              </a:defRPr>
            </a:lvl1pPr>
            <a:lvl2pPr marL="612000" indent="-288000">
              <a:defRPr sz="1600">
                <a:latin typeface="Akkurat" panose="02000503040000020004" pitchFamily="2" charset="0"/>
              </a:defRPr>
            </a:lvl2pPr>
            <a:lvl3pPr marL="864000" indent="-252000">
              <a:spcBef>
                <a:spcPts val="300"/>
              </a:spcBef>
              <a:defRPr sz="1400">
                <a:latin typeface="Akkurat" panose="02000503040000020004" pitchFamily="2" charset="0"/>
              </a:defRPr>
            </a:lvl3pPr>
          </a:lstStyle>
          <a:p>
            <a:pPr lvl="0"/>
            <a:r>
              <a:rPr lang="de-DE" dirty="0"/>
              <a:t>18 Pkt.; E 0,9; H 0,9; Abst. vor 6 Pkt.</a:t>
            </a:r>
          </a:p>
          <a:p>
            <a:pPr lvl="1"/>
            <a:r>
              <a:rPr lang="de-DE" dirty="0"/>
              <a:t>16 Pkt.; E 1,7 cm; H 0,8 cm; Abst. vor 6 Pkt.</a:t>
            </a:r>
          </a:p>
          <a:p>
            <a:pPr lvl="2"/>
            <a:r>
              <a:rPr lang="de-DE" dirty="0"/>
              <a:t>14 Pkt.; E 2,4 cm; H 0,7 cm; Abst. vor 3 Pkt.</a:t>
            </a:r>
          </a:p>
        </p:txBody>
      </p:sp>
      <p:sp>
        <p:nvSpPr>
          <p:cNvPr id="12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40463" y="1620000"/>
            <a:ext cx="5464737" cy="4185488"/>
          </a:xfrm>
        </p:spPr>
        <p:txBody>
          <a:bodyPr/>
          <a:lstStyle>
            <a:lvl1pPr marL="324000" indent="-324000">
              <a:defRPr sz="1800">
                <a:latin typeface="Akkurat" panose="02000503040000020004" pitchFamily="2" charset="0"/>
              </a:defRPr>
            </a:lvl1pPr>
            <a:lvl2pPr marL="612000" indent="-288000">
              <a:defRPr sz="1600">
                <a:latin typeface="Akkurat" panose="02000503040000020004" pitchFamily="2" charset="0"/>
              </a:defRPr>
            </a:lvl2pPr>
            <a:lvl3pPr marL="864000" indent="-252000">
              <a:spcBef>
                <a:spcPts val="300"/>
              </a:spcBef>
              <a:defRPr sz="1400">
                <a:latin typeface="Akkurat" panose="02000503040000020004" pitchFamily="2" charset="0"/>
              </a:defRPr>
            </a:lvl3pPr>
          </a:lstStyle>
          <a:p>
            <a:pPr lvl="0"/>
            <a:r>
              <a:rPr lang="de-DE" dirty="0"/>
              <a:t>18 Pkt.; E 0,9; H 0,9; Abst. vor 6 Pkt.</a:t>
            </a:r>
          </a:p>
          <a:p>
            <a:pPr lvl="1"/>
            <a:r>
              <a:rPr lang="de-DE" dirty="0"/>
              <a:t>16 Pkt.; E 1,7 cm; H 0,8 cm; Abst. vor 6 Pkt.</a:t>
            </a:r>
          </a:p>
          <a:p>
            <a:pPr lvl="2"/>
            <a:r>
              <a:rPr lang="de-DE" dirty="0"/>
              <a:t>14 Pkt.; E 2,4 cm; H 0,7 cm; Abst. vor 3 Pkt.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9425" y="1233488"/>
            <a:ext cx="5472113" cy="2880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1"/>
                </a:solidFill>
                <a:latin typeface="Akkurat" panose="0200050304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Überschrift einfügen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40463" y="1233488"/>
            <a:ext cx="5472112" cy="2880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1"/>
                </a:solidFill>
                <a:latin typeface="Akkurat" panose="0200050304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Überschrift einfügen</a:t>
            </a:r>
          </a:p>
        </p:txBody>
      </p:sp>
      <p:sp>
        <p:nvSpPr>
          <p:cNvPr id="13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8220075" y="6202800"/>
            <a:ext cx="3492500" cy="316800"/>
          </a:xfrm>
        </p:spPr>
        <p:txBody>
          <a:bodyPr anchor="b"/>
          <a:lstStyle>
            <a:lvl1pPr marL="0" indent="0" algn="r">
              <a:spcBef>
                <a:spcPts val="0"/>
              </a:spcBef>
              <a:buFontTx/>
              <a:buNone/>
              <a:defRPr sz="800">
                <a:solidFill>
                  <a:schemeClr val="tx2"/>
                </a:solidFill>
              </a:defRPr>
            </a:lvl1pPr>
            <a:lvl2pPr indent="0">
              <a:buFontTx/>
              <a:buNone/>
              <a:defRPr sz="800"/>
            </a:lvl2pPr>
            <a:lvl3pPr indent="0">
              <a:buFontTx/>
              <a:buNone/>
              <a:defRPr sz="800"/>
            </a:lvl3pPr>
            <a:lvl4pPr indent="0">
              <a:buFontTx/>
              <a:buNone/>
              <a:defRPr sz="800"/>
            </a:lvl4pPr>
            <a:lvl5pPr indent="0">
              <a:buFontTx/>
              <a:buNone/>
              <a:defRPr sz="800"/>
            </a:lvl5pPr>
          </a:lstStyle>
          <a:p>
            <a:pPr lvl="0"/>
            <a:r>
              <a:rPr lang="de-DE" dirty="0"/>
              <a:t>Quellenangaben hier einfügen</a:t>
            </a:r>
          </a:p>
        </p:txBody>
      </p:sp>
      <p:sp>
        <p:nvSpPr>
          <p:cNvPr id="8" name="Titel 8"/>
          <p:cNvSpPr>
            <a:spLocks noGrp="1"/>
          </p:cNvSpPr>
          <p:nvPr>
            <p:ph type="title"/>
          </p:nvPr>
        </p:nvSpPr>
        <p:spPr>
          <a:xfrm>
            <a:off x="4224338" y="188640"/>
            <a:ext cx="7488238" cy="720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0167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r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sz="quarter" idx="11" hasCustomPrompt="1"/>
          </p:nvPr>
        </p:nvSpPr>
        <p:spPr>
          <a:xfrm>
            <a:off x="479425" y="1233488"/>
            <a:ext cx="3492500" cy="4572000"/>
          </a:xfrm>
        </p:spPr>
        <p:txBody>
          <a:bodyPr/>
          <a:lstStyle>
            <a:lvl1pPr marL="288000" indent="-288000">
              <a:defRPr sz="1600">
                <a:latin typeface="Akkurat" panose="02000503040000020004" pitchFamily="2" charset="0"/>
              </a:defRPr>
            </a:lvl1pPr>
            <a:lvl2pPr marL="540000" indent="-252000">
              <a:spcBef>
                <a:spcPts val="300"/>
              </a:spcBef>
              <a:defRPr sz="1400">
                <a:latin typeface="Akkurat" panose="02000503040000020004" pitchFamily="2" charset="0"/>
              </a:defRPr>
            </a:lvl2pPr>
          </a:lstStyle>
          <a:p>
            <a:pPr lvl="0"/>
            <a:r>
              <a:rPr lang="de-DE" dirty="0"/>
              <a:t>16 Pkt.</a:t>
            </a:r>
          </a:p>
          <a:p>
            <a:pPr lvl="1"/>
            <a:r>
              <a:rPr lang="de-DE" dirty="0"/>
              <a:t>14 Pkt.</a:t>
            </a:r>
          </a:p>
        </p:txBody>
      </p:sp>
      <p:sp>
        <p:nvSpPr>
          <p:cNvPr id="6" name="Inhaltsplatzhalter 4"/>
          <p:cNvSpPr>
            <a:spLocks noGrp="1"/>
          </p:cNvSpPr>
          <p:nvPr>
            <p:ph sz="quarter" idx="12" hasCustomPrompt="1"/>
          </p:nvPr>
        </p:nvSpPr>
        <p:spPr>
          <a:xfrm>
            <a:off x="4354399" y="1233488"/>
            <a:ext cx="3492000" cy="4572000"/>
          </a:xfrm>
        </p:spPr>
        <p:txBody>
          <a:bodyPr/>
          <a:lstStyle>
            <a:lvl1pPr marL="288000" indent="-288000">
              <a:defRPr sz="1600">
                <a:latin typeface="Akkurat" panose="02000503040000020004" pitchFamily="2" charset="0"/>
              </a:defRPr>
            </a:lvl1pPr>
            <a:lvl2pPr marL="540000" indent="-252000">
              <a:spcBef>
                <a:spcPts val="300"/>
              </a:spcBef>
              <a:defRPr sz="1400">
                <a:latin typeface="Akkurat" panose="02000503040000020004" pitchFamily="2" charset="0"/>
              </a:defRPr>
            </a:lvl2pPr>
          </a:lstStyle>
          <a:p>
            <a:pPr lvl="0"/>
            <a:r>
              <a:rPr lang="de-DE" dirty="0"/>
              <a:t>16 Pkt.</a:t>
            </a:r>
          </a:p>
          <a:p>
            <a:pPr lvl="1"/>
            <a:r>
              <a:rPr lang="de-DE" dirty="0"/>
              <a:t>14 Pkt.</a:t>
            </a:r>
          </a:p>
        </p:txBody>
      </p:sp>
      <p:sp>
        <p:nvSpPr>
          <p:cNvPr id="7" name="Inhaltsplatzhalter 4"/>
          <p:cNvSpPr>
            <a:spLocks noGrp="1"/>
          </p:cNvSpPr>
          <p:nvPr>
            <p:ph sz="quarter" idx="13" hasCustomPrompt="1"/>
          </p:nvPr>
        </p:nvSpPr>
        <p:spPr>
          <a:xfrm>
            <a:off x="8220075" y="1233488"/>
            <a:ext cx="3492500" cy="4572000"/>
          </a:xfrm>
        </p:spPr>
        <p:txBody>
          <a:bodyPr/>
          <a:lstStyle>
            <a:lvl1pPr marL="288000" indent="-288000">
              <a:defRPr sz="1600">
                <a:latin typeface="Akkurat" panose="02000503040000020004" pitchFamily="2" charset="0"/>
              </a:defRPr>
            </a:lvl1pPr>
            <a:lvl2pPr marL="540000" indent="-252000">
              <a:spcBef>
                <a:spcPts val="300"/>
              </a:spcBef>
              <a:defRPr sz="1400">
                <a:latin typeface="Akkurat" panose="02000503040000020004" pitchFamily="2" charset="0"/>
              </a:defRPr>
            </a:lvl2pPr>
          </a:lstStyle>
          <a:p>
            <a:pPr lvl="0"/>
            <a:r>
              <a:rPr lang="de-DE" dirty="0"/>
              <a:t>16 Pkt.</a:t>
            </a:r>
          </a:p>
          <a:p>
            <a:pPr lvl="1"/>
            <a:r>
              <a:rPr lang="de-DE" dirty="0"/>
              <a:t>14 Pkt.</a:t>
            </a:r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220075" y="6202800"/>
            <a:ext cx="3492500" cy="316800"/>
          </a:xfrm>
        </p:spPr>
        <p:txBody>
          <a:bodyPr anchor="b"/>
          <a:lstStyle>
            <a:lvl1pPr marL="0" indent="0" algn="r">
              <a:spcBef>
                <a:spcPts val="0"/>
              </a:spcBef>
              <a:buFontTx/>
              <a:buNone/>
              <a:defRPr sz="800">
                <a:solidFill>
                  <a:schemeClr val="tx2"/>
                </a:solidFill>
              </a:defRPr>
            </a:lvl1pPr>
            <a:lvl2pPr indent="0">
              <a:buFontTx/>
              <a:buNone/>
              <a:defRPr sz="800"/>
            </a:lvl2pPr>
            <a:lvl3pPr indent="0">
              <a:buFontTx/>
              <a:buNone/>
              <a:defRPr sz="800"/>
            </a:lvl3pPr>
            <a:lvl4pPr indent="0">
              <a:buFontTx/>
              <a:buNone/>
              <a:defRPr sz="800"/>
            </a:lvl4pPr>
            <a:lvl5pPr indent="0">
              <a:buFontTx/>
              <a:buNone/>
              <a:defRPr sz="800"/>
            </a:lvl5pPr>
          </a:lstStyle>
          <a:p>
            <a:pPr lvl="0"/>
            <a:r>
              <a:rPr lang="de-DE" dirty="0"/>
              <a:t>Quellenangaben hier einfügen</a:t>
            </a:r>
          </a:p>
        </p:txBody>
      </p:sp>
      <p:sp>
        <p:nvSpPr>
          <p:cNvPr id="8" name="Titel 8"/>
          <p:cNvSpPr>
            <a:spLocks noGrp="1"/>
          </p:cNvSpPr>
          <p:nvPr>
            <p:ph type="title"/>
          </p:nvPr>
        </p:nvSpPr>
        <p:spPr>
          <a:xfrm>
            <a:off x="4224338" y="188640"/>
            <a:ext cx="7488238" cy="720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2375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1" hasCustomPrompt="1"/>
          </p:nvPr>
        </p:nvSpPr>
        <p:spPr>
          <a:xfrm>
            <a:off x="479425" y="1233488"/>
            <a:ext cx="11233151" cy="4572000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de-DE" dirty="0"/>
              <a:t>20 Pkt.; Einzug 1cm; Hängend 1cm; Abstand vor 6 Pkt.</a:t>
            </a:r>
          </a:p>
          <a:p>
            <a:pPr lvl="1"/>
            <a:r>
              <a:rPr lang="de-DE" dirty="0"/>
              <a:t>18 Pkt.; Einzug 1,9cm; Hängend 0,9 cm; Abstand vor 6 Pkt.</a:t>
            </a:r>
          </a:p>
          <a:p>
            <a:pPr lvl="2"/>
            <a:r>
              <a:rPr lang="de-DE" dirty="0"/>
              <a:t>16 Pkt.; Einzug 2,7 cm; Hängend 0,8 cm; Abstand vor 6 Pkt.</a:t>
            </a:r>
          </a:p>
          <a:p>
            <a:pPr lvl="3"/>
            <a:r>
              <a:rPr lang="de-DE" dirty="0"/>
              <a:t>14 Pkt.; Einzug 3,4 cm; Hängend 0,7 cm; Abstand vor 3 Pkt.</a:t>
            </a:r>
          </a:p>
        </p:txBody>
      </p:sp>
      <p:sp>
        <p:nvSpPr>
          <p:cNvPr id="10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220075" y="6202800"/>
            <a:ext cx="3492500" cy="316800"/>
          </a:xfrm>
        </p:spPr>
        <p:txBody>
          <a:bodyPr anchor="b"/>
          <a:lstStyle>
            <a:lvl1pPr marL="0" indent="0" algn="r">
              <a:spcBef>
                <a:spcPts val="0"/>
              </a:spcBef>
              <a:buFontTx/>
              <a:buNone/>
              <a:defRPr sz="800">
                <a:solidFill>
                  <a:schemeClr val="tx2"/>
                </a:solidFill>
              </a:defRPr>
            </a:lvl1pPr>
            <a:lvl2pPr indent="0">
              <a:buFontTx/>
              <a:buNone/>
              <a:defRPr sz="800"/>
            </a:lvl2pPr>
            <a:lvl3pPr indent="0">
              <a:buFontTx/>
              <a:buNone/>
              <a:defRPr sz="800"/>
            </a:lvl3pPr>
            <a:lvl4pPr indent="0">
              <a:buFontTx/>
              <a:buNone/>
              <a:defRPr sz="800"/>
            </a:lvl4pPr>
            <a:lvl5pPr indent="0">
              <a:buFontTx/>
              <a:buNone/>
              <a:defRPr sz="800"/>
            </a:lvl5pPr>
          </a:lstStyle>
          <a:p>
            <a:pPr lvl="0"/>
            <a:r>
              <a:rPr lang="de-DE" dirty="0"/>
              <a:t>Quellenangaben hier einfügen</a:t>
            </a:r>
          </a:p>
        </p:txBody>
      </p:sp>
    </p:spTree>
    <p:extLst>
      <p:ext uri="{BB962C8B-B14F-4D97-AF65-F5344CB8AC3E}">
        <p14:creationId xmlns:p14="http://schemas.microsoft.com/office/powerpoint/2010/main" val="2461217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lied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224338" y="2160000"/>
            <a:ext cx="7488237" cy="3645488"/>
          </a:xfrm>
        </p:spPr>
        <p:txBody>
          <a:bodyPr/>
          <a:lstStyle>
            <a:lvl1pPr marL="288000" indent="-288000">
              <a:defRPr sz="1600">
                <a:latin typeface="Akkurat" panose="02000503040000020004" pitchFamily="2" charset="0"/>
              </a:defRPr>
            </a:lvl1pPr>
            <a:lvl2pPr marL="576000" indent="-288000">
              <a:spcBef>
                <a:spcPts val="300"/>
              </a:spcBef>
              <a:defRPr sz="1600" baseline="0">
                <a:latin typeface="Akkurat" panose="02000503040000020004" pitchFamily="2" charset="0"/>
              </a:defRPr>
            </a:lvl2pPr>
            <a:lvl3pPr marL="864000" indent="-288000">
              <a:spcBef>
                <a:spcPts val="300"/>
              </a:spcBef>
              <a:defRPr sz="1600">
                <a:latin typeface="Akkurat" panose="02000503040000020004" pitchFamily="2" charset="0"/>
              </a:defRPr>
            </a:lvl3pPr>
          </a:lstStyle>
          <a:p>
            <a:pPr lvl="0"/>
            <a:r>
              <a:rPr lang="de-DE" dirty="0"/>
              <a:t>16 Pkt.; Einzug 0,8; Hängend 0,8; Abst. vor 6 Pkt.</a:t>
            </a:r>
          </a:p>
          <a:p>
            <a:pPr lvl="1"/>
            <a:r>
              <a:rPr lang="de-DE" dirty="0"/>
              <a:t>14 Pkt.; Einzug 1,5; Hängend 0,8; Abst. vor. 3 Pkt.</a:t>
            </a:r>
          </a:p>
          <a:p>
            <a:pPr lvl="2"/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224338" y="1800000"/>
            <a:ext cx="2231662" cy="288000"/>
          </a:xfrm>
        </p:spPr>
        <p:txBody>
          <a:bodyPr/>
          <a:lstStyle>
            <a:lvl1pPr>
              <a:buNone/>
              <a:defRPr b="1">
                <a:solidFill>
                  <a:schemeClr val="tx1"/>
                </a:solidFill>
                <a:latin typeface="Akkurat" panose="02000503040000020004" pitchFamily="2" charset="0"/>
              </a:defRPr>
            </a:lvl1pPr>
          </a:lstStyle>
          <a:p>
            <a:pPr lvl="0"/>
            <a:r>
              <a:rPr lang="de-DE" dirty="0"/>
              <a:t>Gliederung</a:t>
            </a:r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479425" y="1233488"/>
            <a:ext cx="11233150" cy="360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220075" y="6202800"/>
            <a:ext cx="3492500" cy="316800"/>
          </a:xfrm>
        </p:spPr>
        <p:txBody>
          <a:bodyPr anchor="b"/>
          <a:lstStyle>
            <a:lvl1pPr marL="0" indent="0" algn="r">
              <a:spcBef>
                <a:spcPts val="0"/>
              </a:spcBef>
              <a:buFontTx/>
              <a:buNone/>
              <a:defRPr sz="800">
                <a:solidFill>
                  <a:schemeClr val="tx2"/>
                </a:solidFill>
              </a:defRPr>
            </a:lvl1pPr>
            <a:lvl2pPr indent="0">
              <a:buFontTx/>
              <a:buNone/>
              <a:defRPr sz="800"/>
            </a:lvl2pPr>
            <a:lvl3pPr indent="0">
              <a:buFontTx/>
              <a:buNone/>
              <a:defRPr sz="800"/>
            </a:lvl3pPr>
            <a:lvl4pPr indent="0">
              <a:buFontTx/>
              <a:buNone/>
              <a:defRPr sz="800"/>
            </a:lvl4pPr>
            <a:lvl5pPr indent="0">
              <a:buFontTx/>
              <a:buNone/>
              <a:defRPr sz="800"/>
            </a:lvl5pPr>
          </a:lstStyle>
          <a:p>
            <a:pPr lvl="0"/>
            <a:r>
              <a:rPr lang="de-DE" dirty="0"/>
              <a:t>Quellenangaben hier einfügen</a:t>
            </a:r>
          </a:p>
        </p:txBody>
      </p:sp>
    </p:spTree>
    <p:extLst>
      <p:ext uri="{BB962C8B-B14F-4D97-AF65-F5344CB8AC3E}">
        <p14:creationId xmlns:p14="http://schemas.microsoft.com/office/powerpoint/2010/main" val="3251714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4338" y="188640"/>
            <a:ext cx="7488238" cy="720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224338" y="1233488"/>
            <a:ext cx="7488237" cy="4572000"/>
          </a:xfrm>
        </p:spPr>
        <p:txBody>
          <a:bodyPr/>
          <a:lstStyle>
            <a:lvl1pPr marL="324000" indent="-324000">
              <a:defRPr sz="1800">
                <a:latin typeface="Akkurat" panose="02000503040000020004" pitchFamily="2" charset="0"/>
              </a:defRPr>
            </a:lvl1pPr>
            <a:lvl2pPr marL="612000" indent="-288000">
              <a:defRPr sz="1600">
                <a:latin typeface="+mn-lt"/>
              </a:defRPr>
            </a:lvl2pPr>
            <a:lvl3pPr marL="864000" indent="-252000">
              <a:spcBef>
                <a:spcPts val="300"/>
              </a:spcBef>
              <a:defRPr sz="1400">
                <a:latin typeface="+mn-lt"/>
              </a:defRPr>
            </a:lvl3pPr>
          </a:lstStyle>
          <a:p>
            <a:pPr lvl="0"/>
            <a:r>
              <a:rPr lang="de-DE" dirty="0"/>
              <a:t>18 Pkt.; E 0,9; H 0,9; Abst. vor 6 Pkt.</a:t>
            </a:r>
          </a:p>
          <a:p>
            <a:pPr lvl="1"/>
            <a:r>
              <a:rPr lang="de-DE" dirty="0"/>
              <a:t>16 Pkt.; E 1,7 cm; H 0,8 cm; Abst. vor 6 Pkt.</a:t>
            </a:r>
          </a:p>
          <a:p>
            <a:pPr lvl="2"/>
            <a:r>
              <a:rPr lang="de-DE" dirty="0"/>
              <a:t>14 Pkt.; E 2,4 cm; H 0,7 cm; Abst. vor 3 Pkt.</a:t>
            </a:r>
          </a:p>
        </p:txBody>
      </p:sp>
      <p:sp>
        <p:nvSpPr>
          <p:cNvPr id="10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220075" y="6202800"/>
            <a:ext cx="3492500" cy="316800"/>
          </a:xfrm>
        </p:spPr>
        <p:txBody>
          <a:bodyPr anchor="b"/>
          <a:lstStyle>
            <a:lvl1pPr marL="0" indent="0" algn="r">
              <a:spcBef>
                <a:spcPts val="0"/>
              </a:spcBef>
              <a:buFontTx/>
              <a:buNone/>
              <a:defRPr sz="800">
                <a:solidFill>
                  <a:schemeClr val="tx2"/>
                </a:solidFill>
              </a:defRPr>
            </a:lvl1pPr>
            <a:lvl2pPr indent="0">
              <a:buFontTx/>
              <a:buNone/>
              <a:defRPr sz="800"/>
            </a:lvl2pPr>
            <a:lvl3pPr indent="0">
              <a:buFontTx/>
              <a:buNone/>
              <a:defRPr sz="800"/>
            </a:lvl3pPr>
            <a:lvl4pPr indent="0">
              <a:buFontTx/>
              <a:buNone/>
              <a:defRPr sz="800"/>
            </a:lvl4pPr>
            <a:lvl5pPr indent="0">
              <a:buFontTx/>
              <a:buNone/>
              <a:defRPr sz="800"/>
            </a:lvl5pPr>
          </a:lstStyle>
          <a:p>
            <a:pPr lvl="0"/>
            <a:r>
              <a:rPr lang="de-DE" dirty="0"/>
              <a:t>Quellenangaben hier einfügen</a:t>
            </a:r>
          </a:p>
        </p:txBody>
      </p:sp>
    </p:spTree>
    <p:extLst>
      <p:ext uri="{BB962C8B-B14F-4D97-AF65-F5344CB8AC3E}">
        <p14:creationId xmlns:p14="http://schemas.microsoft.com/office/powerpoint/2010/main" val="3574127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1/3 und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224338" y="1233488"/>
            <a:ext cx="7488237" cy="4572000"/>
          </a:xfrm>
        </p:spPr>
        <p:txBody>
          <a:bodyPr/>
          <a:lstStyle>
            <a:lvl1pPr marL="324000" indent="-324000">
              <a:defRPr sz="1800">
                <a:latin typeface="Akkurat" panose="02000503040000020004" pitchFamily="2" charset="0"/>
              </a:defRPr>
            </a:lvl1pPr>
            <a:lvl2pPr marL="612000" indent="-288000">
              <a:defRPr sz="1600">
                <a:latin typeface="Akkurat" panose="02000503040000020004" pitchFamily="2" charset="0"/>
              </a:defRPr>
            </a:lvl2pPr>
            <a:lvl3pPr marL="864000" indent="-252000">
              <a:spcBef>
                <a:spcPts val="300"/>
              </a:spcBef>
              <a:defRPr sz="1400">
                <a:latin typeface="Akkurat" panose="02000503040000020004" pitchFamily="2" charset="0"/>
              </a:defRPr>
            </a:lvl3pPr>
          </a:lstStyle>
          <a:p>
            <a:pPr lvl="0"/>
            <a:r>
              <a:rPr lang="de-DE" dirty="0"/>
              <a:t>18 Pkt.; E 0,9; H 0,9; Abst. vor 6 Pkt.</a:t>
            </a:r>
          </a:p>
          <a:p>
            <a:pPr lvl="1"/>
            <a:r>
              <a:rPr lang="de-DE" dirty="0"/>
              <a:t>16 Pkt.; E 1,7 cm; H 0,8 cm; Abst. vor 6 Pkt.</a:t>
            </a:r>
          </a:p>
          <a:p>
            <a:pPr lvl="2"/>
            <a:r>
              <a:rPr lang="de-DE" dirty="0"/>
              <a:t>14 Pkt.; E 2,4 cm; H 0,7 cm; Abst. vor 3 Pkt.</a:t>
            </a:r>
          </a:p>
        </p:txBody>
      </p:sp>
      <p:sp>
        <p:nvSpPr>
          <p:cNvPr id="8" name="Inhaltsplatzhalter 3"/>
          <p:cNvSpPr>
            <a:spLocks noGrp="1"/>
          </p:cNvSpPr>
          <p:nvPr>
            <p:ph sz="half" idx="15" hasCustomPrompt="1"/>
          </p:nvPr>
        </p:nvSpPr>
        <p:spPr>
          <a:xfrm>
            <a:off x="482399" y="1233488"/>
            <a:ext cx="3489526" cy="4572000"/>
          </a:xfrm>
        </p:spPr>
        <p:txBody>
          <a:bodyPr/>
          <a:lstStyle>
            <a:lvl1pPr marL="324000" indent="-324000" algn="l">
              <a:defRPr sz="1800">
                <a:latin typeface="Akkurat" panose="02000503040000020004" pitchFamily="2" charset="0"/>
              </a:defRPr>
            </a:lvl1pPr>
            <a:lvl2pPr marL="612000" indent="-288000" algn="l">
              <a:defRPr sz="1600">
                <a:latin typeface="Akkurat" panose="02000503040000020004" pitchFamily="2" charset="0"/>
              </a:defRPr>
            </a:lvl2pPr>
            <a:lvl3pPr marL="864000" indent="-252000" algn="l">
              <a:spcBef>
                <a:spcPts val="300"/>
              </a:spcBef>
              <a:defRPr sz="1400">
                <a:latin typeface="Akkurat" panose="02000503040000020004" pitchFamily="2" charset="0"/>
              </a:defRPr>
            </a:lvl3pPr>
          </a:lstStyle>
          <a:p>
            <a:pPr lvl="0"/>
            <a:r>
              <a:rPr lang="de-DE" dirty="0"/>
              <a:t>18 Pkt.; E 0,9; H 0,9; Abst. vor 6 Pkt.</a:t>
            </a:r>
          </a:p>
          <a:p>
            <a:pPr lvl="1"/>
            <a:r>
              <a:rPr lang="de-DE" dirty="0"/>
              <a:t>16 Pkt.; E 1,7 cm; H 0,8 cm; Abst. vor 6 Pkt.</a:t>
            </a:r>
          </a:p>
          <a:p>
            <a:pPr lvl="2"/>
            <a:r>
              <a:rPr lang="de-DE" dirty="0"/>
              <a:t>14 Pkt.; E 2,4 cm; H 0,7 cm; Abst. vor 3 Pkt.</a:t>
            </a:r>
          </a:p>
        </p:txBody>
      </p:sp>
      <p:sp>
        <p:nvSpPr>
          <p:cNvPr id="10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220075" y="6202800"/>
            <a:ext cx="3492500" cy="316800"/>
          </a:xfrm>
        </p:spPr>
        <p:txBody>
          <a:bodyPr anchor="b"/>
          <a:lstStyle>
            <a:lvl1pPr marL="0" indent="0" algn="r">
              <a:spcBef>
                <a:spcPts val="0"/>
              </a:spcBef>
              <a:buFontTx/>
              <a:buNone/>
              <a:defRPr sz="800">
                <a:solidFill>
                  <a:schemeClr val="tx2"/>
                </a:solidFill>
              </a:defRPr>
            </a:lvl1pPr>
            <a:lvl2pPr indent="0">
              <a:buFontTx/>
              <a:buNone/>
              <a:defRPr sz="800"/>
            </a:lvl2pPr>
            <a:lvl3pPr indent="0">
              <a:buFontTx/>
              <a:buNone/>
              <a:defRPr sz="800"/>
            </a:lvl3pPr>
            <a:lvl4pPr indent="0">
              <a:buFontTx/>
              <a:buNone/>
              <a:defRPr sz="800"/>
            </a:lvl4pPr>
            <a:lvl5pPr indent="0">
              <a:buFontTx/>
              <a:buNone/>
              <a:defRPr sz="800"/>
            </a:lvl5pPr>
          </a:lstStyle>
          <a:p>
            <a:pPr lvl="0"/>
            <a:r>
              <a:rPr lang="de-DE" dirty="0"/>
              <a:t>Quellenangaben hier einfügen</a:t>
            </a:r>
          </a:p>
        </p:txBody>
      </p:sp>
    </p:spTree>
    <p:extLst>
      <p:ext uri="{BB962C8B-B14F-4D97-AF65-F5344CB8AC3E}">
        <p14:creationId xmlns:p14="http://schemas.microsoft.com/office/powerpoint/2010/main" val="449174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2/3 +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224338" y="1628800"/>
            <a:ext cx="7488236" cy="4176688"/>
          </a:xfrm>
        </p:spPr>
        <p:txBody>
          <a:bodyPr/>
          <a:lstStyle>
            <a:lvl1pPr marL="324000" indent="-324000">
              <a:defRPr sz="1800">
                <a:latin typeface="Akkurat" panose="02000503040000020004" pitchFamily="2" charset="0"/>
              </a:defRPr>
            </a:lvl1pPr>
            <a:lvl2pPr marL="612000" indent="-288000">
              <a:defRPr sz="1600">
                <a:latin typeface="Akkurat" panose="02000503040000020004" pitchFamily="2" charset="0"/>
              </a:defRPr>
            </a:lvl2pPr>
            <a:lvl3pPr marL="864000" indent="-252000">
              <a:spcBef>
                <a:spcPts val="300"/>
              </a:spcBef>
              <a:defRPr sz="1400">
                <a:latin typeface="Akkurat" panose="02000503040000020004" pitchFamily="2" charset="0"/>
              </a:defRPr>
            </a:lvl3pPr>
          </a:lstStyle>
          <a:p>
            <a:pPr lvl="0"/>
            <a:r>
              <a:rPr lang="de-DE" dirty="0"/>
              <a:t>18 Pkt.; E 0,9; H 0,9; Abst. vor 6 Pkt.</a:t>
            </a:r>
          </a:p>
          <a:p>
            <a:pPr lvl="1"/>
            <a:r>
              <a:rPr lang="de-DE" dirty="0"/>
              <a:t>16 Pkt.; E 1,7 cm; H 0,8 cm; Abst. vor 6 Pkt.</a:t>
            </a:r>
          </a:p>
          <a:p>
            <a:pPr lvl="2"/>
            <a:r>
              <a:rPr lang="de-DE" dirty="0"/>
              <a:t>14 Pkt.; E 2,4 cm; H 0,7 cm; Abst. vor 3 Pkt.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4224337" y="1239255"/>
            <a:ext cx="7488237" cy="288000"/>
          </a:xfrm>
        </p:spPr>
        <p:txBody>
          <a:bodyPr anchor="t"/>
          <a:lstStyle>
            <a:lvl1pPr marL="0" indent="0">
              <a:buNone/>
              <a:defRPr sz="1800" b="1">
                <a:latin typeface="Akkurat" panose="0200050304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Überschrift einfügen</a:t>
            </a:r>
          </a:p>
        </p:txBody>
      </p:sp>
      <p:sp>
        <p:nvSpPr>
          <p:cNvPr id="11" name="Titel 6"/>
          <p:cNvSpPr>
            <a:spLocks noGrp="1"/>
          </p:cNvSpPr>
          <p:nvPr>
            <p:ph type="title"/>
          </p:nvPr>
        </p:nvSpPr>
        <p:spPr>
          <a:xfrm>
            <a:off x="4224338" y="188640"/>
            <a:ext cx="7488237" cy="720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0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220075" y="6202800"/>
            <a:ext cx="3492500" cy="316800"/>
          </a:xfrm>
        </p:spPr>
        <p:txBody>
          <a:bodyPr anchor="b"/>
          <a:lstStyle>
            <a:lvl1pPr marL="0" indent="0" algn="r">
              <a:spcBef>
                <a:spcPts val="0"/>
              </a:spcBef>
              <a:buFontTx/>
              <a:buNone/>
              <a:defRPr sz="800">
                <a:solidFill>
                  <a:schemeClr val="tx2"/>
                </a:solidFill>
              </a:defRPr>
            </a:lvl1pPr>
            <a:lvl2pPr indent="0">
              <a:buFontTx/>
              <a:buNone/>
              <a:defRPr sz="800"/>
            </a:lvl2pPr>
            <a:lvl3pPr indent="0">
              <a:buFontTx/>
              <a:buNone/>
              <a:defRPr sz="800"/>
            </a:lvl3pPr>
            <a:lvl4pPr indent="0">
              <a:buFontTx/>
              <a:buNone/>
              <a:defRPr sz="800"/>
            </a:lvl4pPr>
            <a:lvl5pPr indent="0">
              <a:buFontTx/>
              <a:buNone/>
              <a:defRPr sz="800"/>
            </a:lvl5pPr>
          </a:lstStyle>
          <a:p>
            <a:pPr lvl="0"/>
            <a:r>
              <a:rPr lang="de-DE" dirty="0"/>
              <a:t>Quellenangaben hier einfügen</a:t>
            </a:r>
          </a:p>
        </p:txBody>
      </p:sp>
    </p:spTree>
    <p:extLst>
      <p:ext uri="{BB962C8B-B14F-4D97-AF65-F5344CB8AC3E}">
        <p14:creationId xmlns:p14="http://schemas.microsoft.com/office/powerpoint/2010/main" val="2706695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220075" y="6202800"/>
            <a:ext cx="3492500" cy="316800"/>
          </a:xfrm>
        </p:spPr>
        <p:txBody>
          <a:bodyPr anchor="b"/>
          <a:lstStyle>
            <a:lvl1pPr marL="0" indent="0" algn="r">
              <a:spcBef>
                <a:spcPts val="0"/>
              </a:spcBef>
              <a:buFontTx/>
              <a:buNone/>
              <a:defRPr sz="800">
                <a:solidFill>
                  <a:schemeClr val="tx2"/>
                </a:solidFill>
              </a:defRPr>
            </a:lvl1pPr>
            <a:lvl2pPr indent="0">
              <a:buFontTx/>
              <a:buNone/>
              <a:defRPr sz="800"/>
            </a:lvl2pPr>
            <a:lvl3pPr indent="0">
              <a:buFontTx/>
              <a:buNone/>
              <a:defRPr sz="800"/>
            </a:lvl3pPr>
            <a:lvl4pPr indent="0">
              <a:buFontTx/>
              <a:buNone/>
              <a:defRPr sz="800"/>
            </a:lvl4pPr>
            <a:lvl5pPr indent="0">
              <a:buFontTx/>
              <a:buNone/>
              <a:defRPr sz="800"/>
            </a:lvl5pPr>
          </a:lstStyle>
          <a:p>
            <a:pPr lvl="0"/>
            <a:r>
              <a:rPr lang="de-DE" dirty="0"/>
              <a:t>Quellenangaben hier einfügen</a:t>
            </a:r>
          </a:p>
        </p:txBody>
      </p:sp>
    </p:spTree>
    <p:extLst>
      <p:ext uri="{BB962C8B-B14F-4D97-AF65-F5344CB8AC3E}">
        <p14:creationId xmlns:p14="http://schemas.microsoft.com/office/powerpoint/2010/main" val="286384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1/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2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40463" y="1233742"/>
            <a:ext cx="5472112" cy="4571746"/>
          </a:xfrm>
        </p:spPr>
        <p:txBody>
          <a:bodyPr/>
          <a:lstStyle>
            <a:lvl1pPr marL="324000" indent="-324000">
              <a:defRPr sz="1800">
                <a:latin typeface="Akkurat" panose="02000503040000020004" pitchFamily="2" charset="0"/>
              </a:defRPr>
            </a:lvl1pPr>
            <a:lvl2pPr marL="612000" indent="-288000">
              <a:defRPr sz="1600">
                <a:latin typeface="Akkurat" panose="02000503040000020004" pitchFamily="2" charset="0"/>
              </a:defRPr>
            </a:lvl2pPr>
            <a:lvl3pPr marL="864000" indent="-252000">
              <a:spcBef>
                <a:spcPts val="300"/>
              </a:spcBef>
              <a:defRPr sz="1400">
                <a:latin typeface="Akkurat" panose="02000503040000020004" pitchFamily="2" charset="0"/>
              </a:defRPr>
            </a:lvl3pPr>
          </a:lstStyle>
          <a:p>
            <a:pPr lvl="0"/>
            <a:r>
              <a:rPr lang="de-DE" dirty="0"/>
              <a:t>18 Pkt.; E 0,9; H 0,9; Abst. vor 6 Pkt.</a:t>
            </a:r>
          </a:p>
          <a:p>
            <a:pPr lvl="1"/>
            <a:r>
              <a:rPr lang="de-DE" dirty="0"/>
              <a:t>16 Pkt.; E 1,7 cm; H 0,8 cm; Abst. vor 6 Pkt.</a:t>
            </a:r>
          </a:p>
          <a:p>
            <a:pPr lvl="2"/>
            <a:r>
              <a:rPr lang="de-DE" dirty="0"/>
              <a:t>14 Pkt.; E 2,4 cm; H 0,7 cm; Abst. vor 3 Pkt.</a:t>
            </a:r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220075" y="6202800"/>
            <a:ext cx="3492500" cy="316800"/>
          </a:xfrm>
        </p:spPr>
        <p:txBody>
          <a:bodyPr anchor="b"/>
          <a:lstStyle>
            <a:lvl1pPr marL="0" indent="0" algn="r">
              <a:spcBef>
                <a:spcPts val="0"/>
              </a:spcBef>
              <a:buFontTx/>
              <a:buNone/>
              <a:defRPr sz="800">
                <a:solidFill>
                  <a:schemeClr val="tx2"/>
                </a:solidFill>
              </a:defRPr>
            </a:lvl1pPr>
            <a:lvl2pPr indent="0">
              <a:buFontTx/>
              <a:buNone/>
              <a:defRPr sz="800"/>
            </a:lvl2pPr>
            <a:lvl3pPr indent="0">
              <a:buFontTx/>
              <a:buNone/>
              <a:defRPr sz="800"/>
            </a:lvl3pPr>
            <a:lvl4pPr indent="0">
              <a:buFontTx/>
              <a:buNone/>
              <a:defRPr sz="800"/>
            </a:lvl4pPr>
            <a:lvl5pPr indent="0">
              <a:buFontTx/>
              <a:buNone/>
              <a:defRPr sz="800"/>
            </a:lvl5pPr>
          </a:lstStyle>
          <a:p>
            <a:pPr lvl="0"/>
            <a:r>
              <a:rPr lang="de-DE" dirty="0"/>
              <a:t>Quellenangaben hier einfügen</a:t>
            </a:r>
          </a:p>
        </p:txBody>
      </p:sp>
    </p:spTree>
    <p:extLst>
      <p:ext uri="{BB962C8B-B14F-4D97-AF65-F5344CB8AC3E}">
        <p14:creationId xmlns:p14="http://schemas.microsoft.com/office/powerpoint/2010/main" val="644665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 und Inhal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224338" y="1233488"/>
            <a:ext cx="7488237" cy="4572000"/>
          </a:xfrm>
        </p:spPr>
        <p:txBody>
          <a:bodyPr/>
          <a:lstStyle>
            <a:lvl1pPr marL="324000" indent="-324000">
              <a:defRPr sz="1800">
                <a:latin typeface="Akkurat" panose="02000503040000020004" pitchFamily="2" charset="0"/>
              </a:defRPr>
            </a:lvl1pPr>
            <a:lvl2pPr marL="612000" indent="-288000">
              <a:defRPr sz="1600">
                <a:latin typeface="Akkurat" panose="02000503040000020004" pitchFamily="2" charset="0"/>
              </a:defRPr>
            </a:lvl2pPr>
            <a:lvl3pPr marL="864000" indent="-252000">
              <a:spcBef>
                <a:spcPts val="300"/>
              </a:spcBef>
              <a:defRPr sz="1400">
                <a:latin typeface="Akkurat" panose="02000503040000020004" pitchFamily="2" charset="0"/>
              </a:defRPr>
            </a:lvl3pPr>
          </a:lstStyle>
          <a:p>
            <a:pPr lvl="0"/>
            <a:r>
              <a:rPr lang="de-DE" dirty="0"/>
              <a:t>18 Pkt.; E 0,9; H 0,9; Abst. vor 6 Pkt.</a:t>
            </a:r>
          </a:p>
          <a:p>
            <a:pPr lvl="1"/>
            <a:r>
              <a:rPr lang="de-DE" dirty="0"/>
              <a:t>16 Pkt.; E 1,7 cm; H 0,8 cm; Abst. vor 6 Pkt.</a:t>
            </a:r>
          </a:p>
          <a:p>
            <a:pPr lvl="2"/>
            <a:r>
              <a:rPr lang="de-DE" dirty="0"/>
              <a:t>14 Pkt.; E 2,4 cm; H 0,7 cm; Abst. vor 3 Pkt.</a:t>
            </a:r>
          </a:p>
        </p:txBody>
      </p:sp>
      <p:sp>
        <p:nvSpPr>
          <p:cNvPr id="8" name="Inhaltsplatzhalter 3"/>
          <p:cNvSpPr>
            <a:spLocks noGrp="1"/>
          </p:cNvSpPr>
          <p:nvPr>
            <p:ph sz="half" idx="15" hasCustomPrompt="1"/>
          </p:nvPr>
        </p:nvSpPr>
        <p:spPr>
          <a:xfrm>
            <a:off x="482399" y="1233488"/>
            <a:ext cx="3489526" cy="4572000"/>
          </a:xfrm>
        </p:spPr>
        <p:txBody>
          <a:bodyPr/>
          <a:lstStyle>
            <a:lvl1pPr marL="324000" indent="-324000">
              <a:defRPr sz="1800">
                <a:latin typeface="Akkurat" panose="02000503040000020004" pitchFamily="2" charset="0"/>
              </a:defRPr>
            </a:lvl1pPr>
            <a:lvl2pPr marL="612000" indent="-288000">
              <a:defRPr sz="1600">
                <a:latin typeface="Akkurat" panose="02000503040000020004" pitchFamily="2" charset="0"/>
              </a:defRPr>
            </a:lvl2pPr>
            <a:lvl3pPr marL="864000" indent="-252000">
              <a:spcBef>
                <a:spcPts val="300"/>
              </a:spcBef>
              <a:defRPr sz="1400">
                <a:latin typeface="Akkurat" panose="02000503040000020004" pitchFamily="2" charset="0"/>
              </a:defRPr>
            </a:lvl3pPr>
          </a:lstStyle>
          <a:p>
            <a:pPr lvl="0"/>
            <a:r>
              <a:rPr lang="de-DE" dirty="0"/>
              <a:t>18 Pkt.; E 0,9; H 0,9; Abst. vor 6 Pkt.</a:t>
            </a:r>
          </a:p>
          <a:p>
            <a:pPr lvl="1"/>
            <a:r>
              <a:rPr lang="de-DE" dirty="0"/>
              <a:t>16 Pkt.; E 1,7 cm; H 0,8 cm; Abst. vor 6 Pkt.</a:t>
            </a:r>
          </a:p>
          <a:p>
            <a:pPr lvl="2"/>
            <a:r>
              <a:rPr lang="de-DE" dirty="0"/>
              <a:t>14 Pkt.; E 2,4 cm; H 0,7 cm; Abst. vor 3 Pkt.</a:t>
            </a:r>
          </a:p>
        </p:txBody>
      </p:sp>
      <p:sp>
        <p:nvSpPr>
          <p:cNvPr id="10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220075" y="6202800"/>
            <a:ext cx="3492500" cy="316800"/>
          </a:xfrm>
        </p:spPr>
        <p:txBody>
          <a:bodyPr anchor="b"/>
          <a:lstStyle>
            <a:lvl1pPr marL="0" indent="0" algn="r">
              <a:spcBef>
                <a:spcPts val="0"/>
              </a:spcBef>
              <a:buFontTx/>
              <a:buNone/>
              <a:defRPr sz="800">
                <a:solidFill>
                  <a:schemeClr val="tx2"/>
                </a:solidFill>
              </a:defRPr>
            </a:lvl1pPr>
            <a:lvl2pPr indent="0">
              <a:buFontTx/>
              <a:buNone/>
              <a:defRPr sz="800"/>
            </a:lvl2pPr>
            <a:lvl3pPr indent="0">
              <a:buFontTx/>
              <a:buNone/>
              <a:defRPr sz="800"/>
            </a:lvl3pPr>
            <a:lvl4pPr indent="0">
              <a:buFontTx/>
              <a:buNone/>
              <a:defRPr sz="800"/>
            </a:lvl4pPr>
            <a:lvl5pPr indent="0">
              <a:buFontTx/>
              <a:buNone/>
              <a:defRPr sz="800"/>
            </a:lvl5pPr>
          </a:lstStyle>
          <a:p>
            <a:pPr lvl="0"/>
            <a:r>
              <a:rPr lang="de-DE" dirty="0"/>
              <a:t>Quellenangaben hier einfügen</a:t>
            </a:r>
          </a:p>
        </p:txBody>
      </p:sp>
    </p:spTree>
    <p:extLst>
      <p:ext uri="{BB962C8B-B14F-4D97-AF65-F5344CB8AC3E}">
        <p14:creationId xmlns:p14="http://schemas.microsoft.com/office/powerpoint/2010/main" val="2028558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6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82400" y="188640"/>
            <a:ext cx="11230176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Klicken Sie, um das Titelformat zu</a:t>
            </a:r>
          </a:p>
        </p:txBody>
      </p:sp>
      <p:sp>
        <p:nvSpPr>
          <p:cNvPr id="15626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2400" y="1233488"/>
            <a:ext cx="112301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20 Pkt.; Einzug 1cm; Hängend 1cm; Abstand vor 6 Pkt.</a:t>
            </a:r>
          </a:p>
          <a:p>
            <a:pPr lvl="1"/>
            <a:r>
              <a:rPr lang="de-DE" dirty="0"/>
              <a:t>18 Pkt.; Einzug 1,9cm; Hängend 0,9 cm; Abstand vor 6 Pkt.</a:t>
            </a:r>
          </a:p>
          <a:p>
            <a:pPr lvl="2"/>
            <a:r>
              <a:rPr lang="de-DE" dirty="0"/>
              <a:t>16 Pkt.; Einzug 2,7 cm; Hängend 0,8 cm; Abstand vor 6 Pkt.</a:t>
            </a:r>
          </a:p>
          <a:p>
            <a:pPr lvl="3"/>
            <a:r>
              <a:rPr lang="de-DE" dirty="0"/>
              <a:t>16 Pkt.; Einzug 3,4 cm; Hängend 0,7 cm; Abstand vor 3 Pkt.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800" y="6210000"/>
            <a:ext cx="1954579" cy="315344"/>
          </a:xfrm>
          <a:prstGeom prst="rect">
            <a:avLst/>
          </a:prstGeom>
        </p:spPr>
      </p:pic>
      <p:sp>
        <p:nvSpPr>
          <p:cNvPr id="6" name="Gleichschenkliges Dreieck 5"/>
          <p:cNvSpPr/>
          <p:nvPr/>
        </p:nvSpPr>
        <p:spPr bwMode="auto">
          <a:xfrm flipH="1" flipV="1">
            <a:off x="3839076" y="-14240"/>
            <a:ext cx="8352924" cy="168865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 rtlCol="0" anchor="ctr">
            <a:spAutoFit/>
          </a:bodyPr>
          <a:lstStyle/>
          <a:p>
            <a:pPr algn="l" eaLnBrk="0" hangingPunct="0">
              <a:spcAft>
                <a:spcPct val="30000"/>
              </a:spcAft>
              <a:buClrTx/>
              <a:buFontTx/>
              <a:buNone/>
              <a:tabLst>
                <a:tab pos="376238" algn="l"/>
                <a:tab pos="2057400" algn="l"/>
              </a:tabLst>
            </a:pPr>
            <a:endParaRPr lang="de-DE" dirty="0">
              <a:latin typeface="+mn-lt"/>
            </a:endParaRPr>
          </a:p>
        </p:txBody>
      </p:sp>
      <p:sp>
        <p:nvSpPr>
          <p:cNvPr id="7" name="Gleichschenkliges Dreieck 6"/>
          <p:cNvSpPr/>
          <p:nvPr/>
        </p:nvSpPr>
        <p:spPr bwMode="auto">
          <a:xfrm rot="10800000" flipH="1" flipV="1">
            <a:off x="0" y="6705363"/>
            <a:ext cx="8352924" cy="168865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 rtlCol="0" anchor="ctr">
            <a:spAutoFit/>
          </a:bodyPr>
          <a:lstStyle/>
          <a:p>
            <a:pPr algn="l" eaLnBrk="0" hangingPunct="0">
              <a:spcAft>
                <a:spcPct val="30000"/>
              </a:spcAft>
              <a:buClrTx/>
              <a:buFontTx/>
              <a:buNone/>
              <a:tabLst>
                <a:tab pos="376238" algn="l"/>
                <a:tab pos="2057400" algn="l"/>
              </a:tabLst>
            </a:pPr>
            <a:endParaRPr lang="de-DE" dirty="0">
              <a:latin typeface="+mn-lt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485582" y="6386845"/>
            <a:ext cx="2946122" cy="1384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algn="l"/>
            <a:r>
              <a:rPr lang="de-DE" sz="900" b="0" kern="1200" dirty="0" smtClean="0">
                <a:solidFill>
                  <a:schemeClr val="bg1">
                    <a:lumMod val="50000"/>
                  </a:schemeClr>
                </a:solidFill>
                <a:latin typeface="Akkurat-Light" panose="02000503030000020004" pitchFamily="2" charset="0"/>
                <a:ea typeface="+mn-ea"/>
                <a:cs typeface="+mn-cs"/>
              </a:rPr>
              <a:t>FLW</a:t>
            </a:r>
            <a:r>
              <a:rPr lang="de-DE" sz="900" b="0" kern="1200" baseline="0" dirty="0" smtClean="0">
                <a:solidFill>
                  <a:schemeClr val="bg1">
                    <a:lumMod val="50000"/>
                  </a:schemeClr>
                </a:solidFill>
                <a:latin typeface="Akkurat-Light" panose="02000503030000020004" pitchFamily="2" charset="0"/>
                <a:ea typeface="+mn-ea"/>
                <a:cs typeface="+mn-cs"/>
              </a:rPr>
              <a:t> </a:t>
            </a:r>
            <a:r>
              <a:rPr lang="de-DE" sz="900" b="0" kern="1200" dirty="0" smtClean="0">
                <a:solidFill>
                  <a:schemeClr val="bg1">
                    <a:lumMod val="50000"/>
                  </a:schemeClr>
                </a:solidFill>
                <a:latin typeface="Akkurat-Light" panose="02000503030000020004" pitchFamily="2" charset="0"/>
                <a:ea typeface="+mn-ea"/>
                <a:cs typeface="+mn-cs"/>
              </a:rPr>
              <a:t>2024 Dataset Bias- </a:t>
            </a:r>
            <a:r>
              <a:rPr lang="de-DE" sz="900" b="0" kern="1200" dirty="0">
                <a:solidFill>
                  <a:schemeClr val="bg1">
                    <a:lumMod val="50000"/>
                  </a:schemeClr>
                </a:solidFill>
                <a:latin typeface="Akkurat-Light" panose="02000503030000020004" pitchFamily="2" charset="0"/>
                <a:ea typeface="+mn-ea"/>
                <a:cs typeface="+mn-cs"/>
              </a:rPr>
              <a:t>Folie </a:t>
            </a:r>
            <a:fld id="{3D1FED12-765E-4765-A23D-DFA31B9168F7}" type="slidenum">
              <a:rPr sz="900" b="0" kern="1200" smtClean="0">
                <a:solidFill>
                  <a:schemeClr val="bg1">
                    <a:lumMod val="50000"/>
                  </a:schemeClr>
                </a:solidFill>
                <a:latin typeface="Akkurat-Light" panose="02000503030000020004" pitchFamily="2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sz="900" b="0" kern="1200" dirty="0">
              <a:solidFill>
                <a:schemeClr val="bg1">
                  <a:lumMod val="50000"/>
                </a:schemeClr>
              </a:solidFill>
              <a:latin typeface="Akkurat-Light" panose="0200050303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058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7BB73B"/>
          </a:solidFill>
          <a:latin typeface="Akkurat-Bold" panose="02000503030000020004" pitchFamily="2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MetaPlusMedium-Roman" pitchFamily="2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MetaPlusMedium-Roman" pitchFamily="2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MetaPlusMedium-Roman" pitchFamily="2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MetaPlusMedium-Roman" pitchFamily="2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MetaPlusMedium-Roman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MetaPlusMedium-Roman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MetaPlusMedium-Roman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MetaPlusMedium-Roman" pitchFamily="2" charset="0"/>
        </a:defRPr>
      </a:lvl9pPr>
    </p:titleStyle>
    <p:bodyStyle>
      <a:lvl1pPr marL="360000" indent="-360000" algn="l" rtl="0" eaLnBrk="1" fontAlgn="base" hangingPunct="1">
        <a:spcBef>
          <a:spcPts val="600"/>
        </a:spcBef>
        <a:spcAft>
          <a:spcPct val="0"/>
        </a:spcAft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lang="de-DE" sz="2000" baseline="0" dirty="0" smtClean="0">
          <a:solidFill>
            <a:schemeClr val="tx1"/>
          </a:solidFill>
          <a:latin typeface="Akkurat" panose="02000503040000020004" pitchFamily="2" charset="0"/>
          <a:ea typeface="+mn-ea"/>
          <a:cs typeface="+mn-cs"/>
        </a:defRPr>
      </a:lvl1pPr>
      <a:lvl2pPr marL="684000" indent="-324000" algn="l" rtl="0" eaLnBrk="1" fontAlgn="base" hangingPunct="1">
        <a:spcBef>
          <a:spcPts val="600"/>
        </a:spcBef>
        <a:spcAft>
          <a:spcPct val="0"/>
        </a:spcAft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tabLst/>
        <a:defRPr sz="1800" baseline="0">
          <a:solidFill>
            <a:schemeClr val="tx1"/>
          </a:solidFill>
          <a:latin typeface="Akkurat" panose="02000503040000020004" pitchFamily="2" charset="0"/>
        </a:defRPr>
      </a:lvl2pPr>
      <a:lvl3pPr marL="972000" indent="-288000" algn="l" rtl="0" eaLnBrk="1" fontAlgn="base" hangingPunct="1">
        <a:spcBef>
          <a:spcPct val="20000"/>
        </a:spcBef>
        <a:spcAft>
          <a:spcPct val="0"/>
        </a:spcAft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600" baseline="0">
          <a:solidFill>
            <a:schemeClr val="tx1"/>
          </a:solidFill>
          <a:latin typeface="Akkurat" panose="02000503040000020004" pitchFamily="2" charset="0"/>
        </a:defRPr>
      </a:lvl3pPr>
      <a:lvl4pPr marL="1224000" indent="-252000" algn="l" rtl="0" eaLnBrk="1" fontAlgn="base" hangingPunct="1">
        <a:spcBef>
          <a:spcPts val="300"/>
        </a:spcBef>
        <a:spcAft>
          <a:spcPct val="0"/>
        </a:spcAft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baseline="0">
          <a:solidFill>
            <a:schemeClr val="tx1"/>
          </a:solidFill>
          <a:latin typeface="Akkurat" panose="02000503040000020004" pitchFamily="2" charset="0"/>
        </a:defRPr>
      </a:lvl4pPr>
      <a:lvl5pPr marL="1524000" indent="-2682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DF002E"/>
        </a:buClr>
        <a:buChar char="•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DF002E"/>
        </a:buClr>
        <a:buChar char="•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DF002E"/>
        </a:buClr>
        <a:buChar char="•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DF002E"/>
        </a:buClr>
        <a:buChar char="•"/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777">
          <p15:clr>
            <a:srgbClr val="F26B43"/>
          </p15:clr>
        </p15:guide>
        <p15:guide id="2" pos="302">
          <p15:clr>
            <a:srgbClr val="F26B43"/>
          </p15:clr>
        </p15:guide>
        <p15:guide id="3" pos="7378">
          <p15:clr>
            <a:srgbClr val="F26B43"/>
          </p15:clr>
        </p15:guide>
        <p15:guide id="4" orient="horz" pos="411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pos="2661">
          <p15:clr>
            <a:srgbClr val="F26B43"/>
          </p15:clr>
        </p15:guide>
        <p15:guide id="7" pos="5019">
          <p15:clr>
            <a:srgbClr val="F26B43"/>
          </p15:clr>
        </p15:guide>
        <p15:guide id="8" pos="2502">
          <p15:clr>
            <a:srgbClr val="F26B43"/>
          </p15:clr>
        </p15:guide>
        <p15:guide id="9" pos="5178">
          <p15:clr>
            <a:srgbClr val="F26B43"/>
          </p15:clr>
        </p15:guide>
        <p15:guide id="10" orient="horz" pos="3657">
          <p15:clr>
            <a:srgbClr val="F26B43"/>
          </p15:clr>
        </p15:guide>
        <p15:guide id="12" pos="3931">
          <p15:clr>
            <a:srgbClr val="F26B43"/>
          </p15:clr>
        </p15:guide>
        <p15:guide id="13" pos="3749">
          <p15:clr>
            <a:srgbClr val="F26B43"/>
          </p15:clr>
        </p15:guide>
        <p15:guide id="14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malekzadeh/motion-sense?tab=readme-ov-file#readm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hyperlink" Target="mailto:nilah.nair@tu-dortmund.de" TargetMode="Externa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18" Type="http://schemas.microsoft.com/office/2007/relationships/hdphoto" Target="../media/hdphoto8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5.wdp"/><Relationship Id="rId17" Type="http://schemas.openxmlformats.org/officeDocument/2006/relationships/image" Target="../media/image28.png"/><Relationship Id="rId2" Type="http://schemas.openxmlformats.org/officeDocument/2006/relationships/image" Target="../media/image20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microsoft.com/office/2007/relationships/hdphoto" Target="../media/hdphoto2.wdp"/><Relationship Id="rId15" Type="http://schemas.openxmlformats.org/officeDocument/2006/relationships/image" Target="../media/image27.png"/><Relationship Id="rId10" Type="http://schemas.openxmlformats.org/officeDocument/2006/relationships/image" Target="../media/image24.emf"/><Relationship Id="rId4" Type="http://schemas.openxmlformats.org/officeDocument/2006/relationships/image" Target="../media/image21.pn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9.wdp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8204348" y="6163703"/>
            <a:ext cx="3528212" cy="322578"/>
          </a:xfrm>
        </p:spPr>
        <p:txBody>
          <a:bodyPr/>
          <a:lstStyle/>
          <a:p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92" y="363804"/>
            <a:ext cx="2063993" cy="372182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 bwMode="auto">
          <a:xfrm>
            <a:off x="479425" y="6197741"/>
            <a:ext cx="11269203" cy="32760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 rtlCol="0" anchor="ctr">
            <a:spAutoFit/>
          </a:bodyPr>
          <a:lstStyle/>
          <a:p>
            <a:pPr algn="l" eaLnBrk="0" hangingPunct="0">
              <a:spcAft>
                <a:spcPct val="30000"/>
              </a:spcAft>
              <a:buClrTx/>
              <a:buFontTx/>
              <a:buNone/>
              <a:tabLst>
                <a:tab pos="376238" algn="l"/>
                <a:tab pos="2057400" algn="l"/>
              </a:tabLst>
            </a:pPr>
            <a:endParaRPr lang="de-DE" dirty="0" err="1">
              <a:latin typeface="+mn-lt"/>
            </a:endParaRPr>
          </a:p>
        </p:txBody>
      </p:sp>
      <p:grpSp>
        <p:nvGrpSpPr>
          <p:cNvPr id="17" name="Gruppieren 16"/>
          <p:cNvGrpSpPr/>
          <p:nvPr/>
        </p:nvGrpSpPr>
        <p:grpSpPr>
          <a:xfrm>
            <a:off x="479376" y="4371589"/>
            <a:ext cx="11234495" cy="2159833"/>
            <a:chOff x="479376" y="4470431"/>
            <a:chExt cx="11234495" cy="2159833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58" r="25637"/>
            <a:stretch/>
          </p:blipFill>
          <p:spPr>
            <a:xfrm>
              <a:off x="7283417" y="4470557"/>
              <a:ext cx="2162981" cy="21527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72" t="-290" r="29023" b="260"/>
            <a:stretch/>
          </p:blipFill>
          <p:spPr>
            <a:xfrm>
              <a:off x="2747085" y="4470431"/>
              <a:ext cx="2162741" cy="215983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5782" t="1111" r="102877" b="-1111"/>
            <a:stretch/>
          </p:blipFill>
          <p:spPr>
            <a:xfrm>
              <a:off x="479376" y="4472238"/>
              <a:ext cx="2162981" cy="2152759"/>
            </a:xfrm>
            <a:prstGeom prst="roundRect">
              <a:avLst>
                <a:gd name="adj" fmla="val 8594"/>
              </a:avLst>
            </a:prstGeom>
            <a:solidFill>
              <a:srgbClr val="7CBB25"/>
            </a:solidFill>
            <a:ln>
              <a:noFill/>
            </a:ln>
            <a:effectLst/>
          </p:spPr>
        </p:pic>
        <p:pic>
          <p:nvPicPr>
            <p:cNvPr id="15" name="Grafik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5037" t="1557" r="102132" b="-1557"/>
            <a:stretch/>
          </p:blipFill>
          <p:spPr>
            <a:xfrm>
              <a:off x="5015944" y="4470557"/>
              <a:ext cx="2162981" cy="2152759"/>
            </a:xfrm>
            <a:prstGeom prst="roundRect">
              <a:avLst>
                <a:gd name="adj" fmla="val 8594"/>
              </a:avLst>
            </a:prstGeom>
            <a:solidFill>
              <a:srgbClr val="777578"/>
            </a:solidFill>
            <a:ln>
              <a:noFill/>
            </a:ln>
            <a:effectLst/>
          </p:spPr>
        </p:pic>
        <p:pic>
          <p:nvPicPr>
            <p:cNvPr id="16" name="Grafik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5037" t="1557" r="102132" b="-1557"/>
            <a:stretch/>
          </p:blipFill>
          <p:spPr>
            <a:xfrm>
              <a:off x="9550890" y="4472238"/>
              <a:ext cx="2162981" cy="2152759"/>
            </a:xfrm>
            <a:prstGeom prst="roundRect">
              <a:avLst>
                <a:gd name="adj" fmla="val 8594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</p:pic>
      </p:grpSp>
      <p:sp>
        <p:nvSpPr>
          <p:cNvPr id="6" name="Rechteck 5"/>
          <p:cNvSpPr/>
          <p:nvPr/>
        </p:nvSpPr>
        <p:spPr bwMode="auto">
          <a:xfrm>
            <a:off x="-11116" y="6669360"/>
            <a:ext cx="8411372" cy="2160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 rtlCol="0" anchor="ctr">
            <a:spAutoFit/>
          </a:bodyPr>
          <a:lstStyle/>
          <a:p>
            <a:pPr algn="l" eaLnBrk="0" hangingPunct="0">
              <a:spcAft>
                <a:spcPct val="30000"/>
              </a:spcAft>
              <a:buClrTx/>
              <a:buFontTx/>
              <a:buNone/>
              <a:tabLst>
                <a:tab pos="376238" algn="l"/>
                <a:tab pos="2057400" algn="l"/>
              </a:tabLst>
            </a:pPr>
            <a:endParaRPr lang="de-DE" dirty="0" err="1">
              <a:latin typeface="+mn-lt"/>
            </a:endParaRPr>
          </a:p>
        </p:txBody>
      </p:sp>
      <p:sp>
        <p:nvSpPr>
          <p:cNvPr id="19" name="Rechteck 18"/>
          <p:cNvSpPr/>
          <p:nvPr/>
        </p:nvSpPr>
        <p:spPr bwMode="auto">
          <a:xfrm>
            <a:off x="3789094" y="-25446"/>
            <a:ext cx="8411372" cy="2160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 rtlCol="0" anchor="ctr">
            <a:spAutoFit/>
          </a:bodyPr>
          <a:lstStyle/>
          <a:p>
            <a:pPr algn="l" eaLnBrk="0" hangingPunct="0">
              <a:spcAft>
                <a:spcPct val="30000"/>
              </a:spcAft>
              <a:buClrTx/>
              <a:buFontTx/>
              <a:buNone/>
              <a:tabLst>
                <a:tab pos="376238" algn="l"/>
                <a:tab pos="2057400" algn="l"/>
              </a:tabLst>
            </a:pPr>
            <a:endParaRPr lang="de-DE" dirty="0" err="1">
              <a:latin typeface="+mn-lt"/>
            </a:endParaRPr>
          </a:p>
        </p:txBody>
      </p:sp>
      <p:sp>
        <p:nvSpPr>
          <p:cNvPr id="22" name="Untertitel 2"/>
          <p:cNvSpPr txBox="1">
            <a:spLocks/>
          </p:cNvSpPr>
          <p:nvPr/>
        </p:nvSpPr>
        <p:spPr bwMode="auto">
          <a:xfrm>
            <a:off x="479426" y="2951340"/>
            <a:ext cx="11233150" cy="130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de-DE" sz="2000" baseline="0">
                <a:solidFill>
                  <a:schemeClr val="tx1">
                    <a:tint val="75000"/>
                  </a:schemeClr>
                </a:solidFill>
                <a:latin typeface="Akkurat" panose="02000503040000020004" pitchFamily="2" charset="0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tabLst/>
              <a:defRPr sz="1800" baseline="0">
                <a:solidFill>
                  <a:schemeClr val="tx1">
                    <a:tint val="75000"/>
                  </a:schemeClr>
                </a:solidFill>
                <a:latin typeface="Akkurat" panose="02000503040000020004" pitchFamily="2" charset="0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600" baseline="0">
                <a:solidFill>
                  <a:schemeClr val="tx1">
                    <a:tint val="75000"/>
                  </a:schemeClr>
                </a:solidFill>
                <a:latin typeface="Akkurat" panose="02000503040000020004" pitchFamily="2" charset="0"/>
              </a:defRPr>
            </a:lvl3pPr>
            <a:lvl4pPr marL="1371600" indent="0" algn="ctr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baseline="0">
                <a:solidFill>
                  <a:schemeClr val="tx1">
                    <a:tint val="75000"/>
                  </a:schemeClr>
                </a:solidFill>
                <a:latin typeface="Akkurat" panose="02000503040000020004" pitchFamily="2" charset="0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002E"/>
              </a:buClr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002E"/>
              </a:buClr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002E"/>
              </a:buClr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002E"/>
              </a:buClr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9pPr>
          </a:lstStyle>
          <a:p>
            <a:r>
              <a:rPr lang="de-DE" b="0" i="1" kern="0" dirty="0" smtClean="0"/>
              <a:t>Nilah Ravi Nair, </a:t>
            </a:r>
            <a:r>
              <a:rPr lang="de-DE" b="0" i="1" kern="0" dirty="0" err="1" smtClean="0"/>
              <a:t>M.Sc</a:t>
            </a:r>
            <a:r>
              <a:rPr lang="de-DE" b="0" i="1" kern="0" dirty="0" smtClean="0"/>
              <a:t>., </a:t>
            </a:r>
            <a:r>
              <a:rPr lang="de-DE" b="0" kern="0" dirty="0" smtClean="0"/>
              <a:t>Lena Schmid, </a:t>
            </a:r>
            <a:r>
              <a:rPr lang="de-DE" b="0" kern="0" dirty="0" err="1" smtClean="0"/>
              <a:t>M.Sc</a:t>
            </a:r>
            <a:r>
              <a:rPr lang="de-DE" b="0" kern="0" dirty="0" smtClean="0"/>
              <a:t>., </a:t>
            </a:r>
            <a:endParaRPr lang="de-DE" b="0" dirty="0"/>
          </a:p>
          <a:p>
            <a:r>
              <a:rPr lang="de-DE" b="0" kern="0" dirty="0" smtClean="0"/>
              <a:t>Dr. Fernando Moya Rueda, Prof. Markus Pauly, &amp; Prof. Gernot A. </a:t>
            </a:r>
            <a:r>
              <a:rPr lang="de-DE" b="0" kern="0" dirty="0"/>
              <a:t>Fink, Dr. Christopher </a:t>
            </a:r>
            <a:r>
              <a:rPr lang="de-DE" b="0" kern="0" dirty="0" smtClean="0"/>
              <a:t>Reining</a:t>
            </a:r>
            <a:endParaRPr lang="de-DE" b="0" kern="0" dirty="0"/>
          </a:p>
        </p:txBody>
      </p:sp>
      <p:sp>
        <p:nvSpPr>
          <p:cNvPr id="23" name="Textplatzhalter 3"/>
          <p:cNvSpPr txBox="1">
            <a:spLocks/>
          </p:cNvSpPr>
          <p:nvPr/>
        </p:nvSpPr>
        <p:spPr bwMode="auto">
          <a:xfrm>
            <a:off x="463338" y="1582913"/>
            <a:ext cx="11233150" cy="1096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0800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Tx/>
              <a:buNone/>
              <a:defRPr lang="de-DE" sz="3200" baseline="0">
                <a:solidFill>
                  <a:schemeClr val="tx1"/>
                </a:solidFill>
                <a:latin typeface="Akkurat" panose="02000503040000020004" pitchFamily="2" charset="0"/>
                <a:ea typeface="+mn-ea"/>
                <a:cs typeface="+mn-cs"/>
              </a:defRPr>
            </a:lvl1pPr>
            <a:lvl2pPr marL="68400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Tx/>
              <a:buNone/>
              <a:tabLst/>
              <a:defRPr sz="800" baseline="0">
                <a:solidFill>
                  <a:schemeClr val="tx1"/>
                </a:solidFill>
                <a:latin typeface="Akkurat" panose="02000503040000020004" pitchFamily="2" charset="0"/>
              </a:defRPr>
            </a:lvl2pPr>
            <a:lvl3pPr marL="9720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Tx/>
              <a:buNone/>
              <a:defRPr sz="800" baseline="0">
                <a:solidFill>
                  <a:schemeClr val="tx1"/>
                </a:solidFill>
                <a:latin typeface="Akkurat" panose="02000503040000020004" pitchFamily="2" charset="0"/>
              </a:defRPr>
            </a:lvl3pPr>
            <a:lvl4pPr marL="1224000" indent="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Tx/>
              <a:buNone/>
              <a:defRPr sz="800" baseline="0">
                <a:solidFill>
                  <a:schemeClr val="tx1"/>
                </a:solidFill>
                <a:latin typeface="Akkurat" panose="02000503040000020004" pitchFamily="2" charset="0"/>
              </a:defRPr>
            </a:lvl4pPr>
            <a:lvl5pPr marL="15240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002E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002E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002E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002E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800" b="0" dirty="0" smtClean="0">
                <a:solidFill>
                  <a:schemeClr val="accent1"/>
                </a:solidFill>
                <a:latin typeface="Akkurat-Bold" panose="02000503030000020004"/>
              </a:rPr>
              <a:t>Dataset </a:t>
            </a:r>
            <a:r>
              <a:rPr lang="en-GB" sz="2800" b="0" dirty="0">
                <a:solidFill>
                  <a:schemeClr val="accent1"/>
                </a:solidFill>
                <a:latin typeface="Akkurat-Bold" panose="02000503030000020004"/>
              </a:rPr>
              <a:t>Bias in </a:t>
            </a:r>
            <a:r>
              <a:rPr lang="en-GB" sz="2800" b="0" dirty="0" smtClean="0">
                <a:solidFill>
                  <a:schemeClr val="accent1"/>
                </a:solidFill>
                <a:latin typeface="Akkurat-Bold" panose="02000503030000020004"/>
              </a:rPr>
              <a:t>Human </a:t>
            </a:r>
            <a:r>
              <a:rPr lang="en-GB" sz="2800" b="0" dirty="0">
                <a:solidFill>
                  <a:schemeClr val="accent1"/>
                </a:solidFill>
                <a:latin typeface="Akkurat-Bold" panose="02000503030000020004"/>
              </a:rPr>
              <a:t>Activity Recognition </a:t>
            </a:r>
            <a:endParaRPr lang="en-GB" sz="2800" b="0" dirty="0" smtClean="0">
              <a:solidFill>
                <a:schemeClr val="accent1"/>
              </a:solidFill>
              <a:latin typeface="Akkurat-Bold" panose="02000503030000020004"/>
            </a:endParaRPr>
          </a:p>
          <a:p>
            <a:r>
              <a:rPr lang="en-GB" sz="2800" b="0" dirty="0" smtClean="0">
                <a:solidFill>
                  <a:schemeClr val="accent1"/>
                </a:solidFill>
                <a:latin typeface="Akkurat-Bold" panose="02000503030000020004"/>
              </a:rPr>
              <a:t>for </a:t>
            </a:r>
            <a:r>
              <a:rPr lang="en-GB" sz="2800" b="0" dirty="0">
                <a:solidFill>
                  <a:schemeClr val="accent1"/>
                </a:solidFill>
                <a:latin typeface="Akkurat-Bold" panose="02000503030000020004"/>
              </a:rPr>
              <a:t>Industrial </a:t>
            </a:r>
            <a:r>
              <a:rPr lang="en-GB" sz="2800" b="0" dirty="0" smtClean="0">
                <a:solidFill>
                  <a:schemeClr val="accent1"/>
                </a:solidFill>
                <a:latin typeface="Akkurat-Bold" panose="02000503030000020004"/>
              </a:rPr>
              <a:t>Processes</a:t>
            </a:r>
            <a:endParaRPr lang="en-GB" sz="2800" b="0" dirty="0">
              <a:solidFill>
                <a:schemeClr val="accent1"/>
              </a:solidFill>
              <a:latin typeface="Akkurat-Bold" panose="02000503030000020004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2434" y="386306"/>
            <a:ext cx="1129491" cy="33850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4920" y="123854"/>
            <a:ext cx="1636982" cy="90340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248" y="389458"/>
            <a:ext cx="2104955" cy="40941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666" y="426302"/>
            <a:ext cx="1780069" cy="29850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30497" y="372459"/>
            <a:ext cx="1510712" cy="42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1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en-GB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6240463" y="2393576"/>
            <a:ext cx="5472112" cy="2205318"/>
          </a:xfrm>
        </p:spPr>
        <p:txBody>
          <a:bodyPr/>
          <a:lstStyle/>
          <a:p>
            <a:r>
              <a:rPr lang="de-DE" b="1" dirty="0" smtClean="0"/>
              <a:t>Human </a:t>
            </a:r>
            <a:r>
              <a:rPr lang="de-DE" b="1" dirty="0" err="1" smtClean="0"/>
              <a:t>Activity</a:t>
            </a:r>
            <a:r>
              <a:rPr lang="de-DE" b="1" dirty="0" smtClean="0"/>
              <a:t> Recognition</a:t>
            </a:r>
          </a:p>
          <a:p>
            <a:r>
              <a:rPr lang="de-DE" b="1" dirty="0" err="1" smtClean="0">
                <a:solidFill>
                  <a:schemeClr val="accent1"/>
                </a:solidFill>
              </a:rPr>
              <a:t>Biases</a:t>
            </a:r>
            <a:r>
              <a:rPr lang="de-DE" b="1" dirty="0" smtClean="0">
                <a:solidFill>
                  <a:schemeClr val="accent1"/>
                </a:solidFill>
              </a:rPr>
              <a:t> in Human </a:t>
            </a:r>
            <a:r>
              <a:rPr lang="de-DE" b="1" dirty="0" err="1" smtClean="0">
                <a:solidFill>
                  <a:schemeClr val="accent1"/>
                </a:solidFill>
              </a:rPr>
              <a:t>Activity</a:t>
            </a:r>
            <a:r>
              <a:rPr lang="de-DE" b="1" dirty="0" smtClean="0">
                <a:solidFill>
                  <a:schemeClr val="accent1"/>
                </a:solidFill>
              </a:rPr>
              <a:t> Datasets</a:t>
            </a:r>
          </a:p>
          <a:p>
            <a:pPr lvl="1"/>
            <a:r>
              <a:rPr lang="de-DE" dirty="0" err="1" smtClean="0"/>
              <a:t>Types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Biases</a:t>
            </a:r>
            <a:endParaRPr lang="de-DE" dirty="0" smtClean="0"/>
          </a:p>
          <a:p>
            <a:pPr lvl="1"/>
            <a:r>
              <a:rPr lang="de-DE" dirty="0" err="1" smtClean="0"/>
              <a:t>Representation</a:t>
            </a:r>
            <a:r>
              <a:rPr lang="de-DE" dirty="0" smtClean="0"/>
              <a:t> </a:t>
            </a:r>
            <a:r>
              <a:rPr lang="de-DE" dirty="0" err="1" smtClean="0"/>
              <a:t>Biases</a:t>
            </a:r>
            <a:endParaRPr lang="de-DE" dirty="0" smtClean="0"/>
          </a:p>
          <a:p>
            <a:r>
              <a:rPr lang="de-DE" b="1" dirty="0" err="1" smtClean="0"/>
              <a:t>Our</a:t>
            </a:r>
            <a:r>
              <a:rPr lang="de-DE" b="1" dirty="0" smtClean="0"/>
              <a:t> Research</a:t>
            </a:r>
          </a:p>
          <a:p>
            <a:pPr marL="324000" lvl="1" indent="0">
              <a:buNone/>
            </a:pPr>
            <a:endParaRPr lang="de-DE" dirty="0" smtClean="0"/>
          </a:p>
          <a:p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988" y="1667435"/>
            <a:ext cx="3523129" cy="352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Biases</a:t>
            </a:r>
            <a:r>
              <a:rPr lang="de-DE" dirty="0" smtClean="0"/>
              <a:t> in Human </a:t>
            </a:r>
            <a:r>
              <a:rPr lang="de-DE" dirty="0" err="1" smtClean="0"/>
              <a:t>Activity</a:t>
            </a:r>
            <a:r>
              <a:rPr lang="de-DE" dirty="0" smtClean="0"/>
              <a:t> Datasets: </a:t>
            </a:r>
            <a:r>
              <a:rPr lang="de-DE" dirty="0" err="1" smtClean="0"/>
              <a:t>Types</a:t>
            </a:r>
            <a:r>
              <a:rPr lang="de-DE" dirty="0" smtClean="0"/>
              <a:t> </a:t>
            </a:r>
            <a:endParaRPr lang="en-GB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7967663" y="6202800"/>
            <a:ext cx="3744912" cy="316800"/>
          </a:xfrm>
        </p:spPr>
        <p:txBody>
          <a:bodyPr/>
          <a:lstStyle/>
          <a:p>
            <a:r>
              <a:rPr lang="en-GB" dirty="0" smtClean="0"/>
              <a:t>Image from van </a:t>
            </a:r>
            <a:r>
              <a:rPr lang="en-GB" dirty="0" err="1"/>
              <a:t>Giffen</a:t>
            </a:r>
            <a:r>
              <a:rPr lang="en-GB" dirty="0"/>
              <a:t>, B., </a:t>
            </a:r>
            <a:r>
              <a:rPr lang="en-GB" dirty="0" err="1"/>
              <a:t>Herhausen</a:t>
            </a:r>
            <a:r>
              <a:rPr lang="en-GB" dirty="0"/>
              <a:t>, D., </a:t>
            </a:r>
            <a:r>
              <a:rPr lang="en-GB" dirty="0" err="1"/>
              <a:t>Fahse</a:t>
            </a:r>
            <a:r>
              <a:rPr lang="en-GB" dirty="0"/>
              <a:t>, T.: Overcoming the pitfalls </a:t>
            </a:r>
            <a:r>
              <a:rPr lang="en-GB" dirty="0" smtClean="0"/>
              <a:t>and perils of algorithms</a:t>
            </a:r>
            <a:r>
              <a:rPr lang="en-GB" dirty="0"/>
              <a:t>: A classification of machine learning biases and </a:t>
            </a:r>
            <a:r>
              <a:rPr lang="en-GB" dirty="0" smtClean="0"/>
              <a:t>mitigation methods. Journal </a:t>
            </a:r>
            <a:r>
              <a:rPr lang="en-GB" dirty="0"/>
              <a:t>of Business Research 144, 93–106 (2022)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67" y="969051"/>
            <a:ext cx="7962066" cy="491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4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Biases</a:t>
            </a:r>
            <a:r>
              <a:rPr lang="de-DE" dirty="0" smtClean="0"/>
              <a:t> in Human </a:t>
            </a:r>
            <a:r>
              <a:rPr lang="de-DE" dirty="0" err="1" smtClean="0"/>
              <a:t>Activity</a:t>
            </a:r>
            <a:r>
              <a:rPr lang="de-DE" dirty="0" smtClean="0"/>
              <a:t> Datasets: </a:t>
            </a:r>
            <a:r>
              <a:rPr lang="de-DE" dirty="0" err="1" smtClean="0"/>
              <a:t>Representation</a:t>
            </a:r>
            <a:r>
              <a:rPr lang="de-DE" dirty="0" smtClean="0"/>
              <a:t> Bias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Under-representation </a:t>
            </a:r>
            <a:r>
              <a:rPr lang="en-GB" dirty="0"/>
              <a:t>of a part of the population that an application targets and</a:t>
            </a:r>
            <a:br>
              <a:rPr lang="en-GB" dirty="0"/>
            </a:br>
            <a:r>
              <a:rPr lang="en-GB" dirty="0"/>
              <a:t>the subsequent failure to generalize as representation bias. </a:t>
            </a:r>
            <a:endParaRPr lang="en-GB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7118604" y="6202800"/>
            <a:ext cx="4593971" cy="316800"/>
          </a:xfrm>
        </p:spPr>
        <p:txBody>
          <a:bodyPr/>
          <a:lstStyle/>
          <a:p>
            <a:r>
              <a:rPr lang="en-GB" dirty="0"/>
              <a:t>van </a:t>
            </a:r>
            <a:r>
              <a:rPr lang="en-GB" dirty="0" err="1"/>
              <a:t>Giffen</a:t>
            </a:r>
            <a:r>
              <a:rPr lang="en-GB" dirty="0"/>
              <a:t>, B., </a:t>
            </a:r>
            <a:r>
              <a:rPr lang="en-GB" dirty="0" err="1"/>
              <a:t>Herhausen</a:t>
            </a:r>
            <a:r>
              <a:rPr lang="en-GB" dirty="0"/>
              <a:t>, D., </a:t>
            </a:r>
            <a:r>
              <a:rPr lang="en-GB" dirty="0" err="1"/>
              <a:t>Fahse</a:t>
            </a:r>
            <a:r>
              <a:rPr lang="en-GB" dirty="0"/>
              <a:t>, T.: Overcoming the pitfalls and perils of algorithms: A classification of machine learning biases and mitigation methods. Journal of Business Research 144, 93–106 (2022</a:t>
            </a:r>
            <a:r>
              <a:rPr lang="en-GB" dirty="0" smtClean="0"/>
              <a:t>)</a:t>
            </a:r>
          </a:p>
          <a:p>
            <a:r>
              <a:rPr lang="en-GB" dirty="0" err="1"/>
              <a:t>Wehrli</a:t>
            </a:r>
            <a:r>
              <a:rPr lang="en-GB" dirty="0"/>
              <a:t>, S., </a:t>
            </a:r>
            <a:r>
              <a:rPr lang="en-GB" dirty="0" err="1"/>
              <a:t>Hertweck</a:t>
            </a:r>
            <a:r>
              <a:rPr lang="en-GB" dirty="0"/>
              <a:t>, C., Amirian, M. </a:t>
            </a:r>
            <a:r>
              <a:rPr lang="en-GB" i="1" dirty="0"/>
              <a:t>et al.</a:t>
            </a:r>
            <a:r>
              <a:rPr lang="en-GB" dirty="0"/>
              <a:t> Bias, awareness, and ignorance in deep-learning-based face recognition. </a:t>
            </a:r>
            <a:r>
              <a:rPr lang="en-GB" i="1" dirty="0"/>
              <a:t>AI Ethics</a:t>
            </a:r>
            <a:r>
              <a:rPr lang="en-GB" dirty="0"/>
              <a:t> </a:t>
            </a:r>
            <a:r>
              <a:rPr lang="en-GB" b="1" dirty="0"/>
              <a:t>2</a:t>
            </a:r>
            <a:r>
              <a:rPr lang="en-GB" dirty="0"/>
              <a:t>, 509–522 (2022).</a:t>
            </a:r>
            <a:endParaRPr lang="en-GB" dirty="0" smtClean="0"/>
          </a:p>
          <a:p>
            <a:r>
              <a:rPr lang="en-GB" dirty="0"/>
              <a:t>http://gendershades.org/overview.html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003" y="3033870"/>
            <a:ext cx="5479572" cy="235962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64" y="2896362"/>
            <a:ext cx="4902790" cy="240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0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Biases</a:t>
            </a:r>
            <a:r>
              <a:rPr lang="de-DE" dirty="0"/>
              <a:t> in Human </a:t>
            </a:r>
            <a:r>
              <a:rPr lang="de-DE" dirty="0" err="1"/>
              <a:t>Activity</a:t>
            </a:r>
            <a:r>
              <a:rPr lang="de-DE" dirty="0"/>
              <a:t> Datasets: </a:t>
            </a:r>
            <a:r>
              <a:rPr lang="de-DE" dirty="0" err="1"/>
              <a:t>Representation</a:t>
            </a:r>
            <a:r>
              <a:rPr lang="de-DE" dirty="0"/>
              <a:t> Bias</a:t>
            </a:r>
            <a:endParaRPr lang="en-GB" dirty="0"/>
          </a:p>
        </p:txBody>
      </p:sp>
      <p:pic>
        <p:nvPicPr>
          <p:cNvPr id="5" name="20240515-1838-43.4339651">
            <a:hlinkClick r:id="" action="ppaction://media"/>
          </p:cNvPr>
          <p:cNvPicPr>
            <a:picLocks noGrp="1" noChangeAspect="1"/>
          </p:cNvPicPr>
          <p:nvPr>
            <p:ph sz="quarter" idx="1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3000" y="1233488"/>
            <a:ext cx="7364413" cy="4572000"/>
          </a:xfrm>
        </p:spPr>
      </p:pic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73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Biases</a:t>
            </a:r>
            <a:r>
              <a:rPr lang="de-DE" dirty="0"/>
              <a:t> in Human </a:t>
            </a:r>
            <a:r>
              <a:rPr lang="de-DE" dirty="0" err="1"/>
              <a:t>Activity</a:t>
            </a:r>
            <a:r>
              <a:rPr lang="de-DE" dirty="0"/>
              <a:t> Datasets: </a:t>
            </a:r>
            <a:r>
              <a:rPr lang="de-DE" dirty="0" err="1"/>
              <a:t>Representation</a:t>
            </a:r>
            <a:r>
              <a:rPr lang="de-DE" dirty="0"/>
              <a:t> Bias</a:t>
            </a:r>
            <a:endParaRPr lang="en-GB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Nair, Nilah Ravi, et al. "Multi-Channel Time-Series Person and Soft-Biometric Identification." </a:t>
            </a:r>
            <a:r>
              <a:rPr lang="en-GB" i="1" dirty="0"/>
              <a:t>International Conference on Pattern Recognition</a:t>
            </a:r>
            <a:r>
              <a:rPr lang="en-GB" dirty="0"/>
              <a:t>. Cham: Springer Nature Switzerland, 2022.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202" y="1195180"/>
            <a:ext cx="9026254" cy="122038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609" y="2415567"/>
            <a:ext cx="7296782" cy="2408129"/>
          </a:xfrm>
          <a:prstGeom prst="rect">
            <a:avLst/>
          </a:prstGeom>
        </p:spPr>
      </p:pic>
      <p:sp>
        <p:nvSpPr>
          <p:cNvPr id="7" name="Inhaltsplatzhalter 2"/>
          <p:cNvSpPr>
            <a:spLocks noGrp="1"/>
          </p:cNvSpPr>
          <p:nvPr>
            <p:ph sz="quarter" idx="11"/>
          </p:nvPr>
        </p:nvSpPr>
        <p:spPr>
          <a:xfrm>
            <a:off x="482400" y="5038475"/>
            <a:ext cx="11233151" cy="73668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Our work refers to the biases caused or influenced by subject </a:t>
            </a:r>
            <a:r>
              <a:rPr lang="en-GB" dirty="0" smtClean="0"/>
              <a:t>characteristics represented </a:t>
            </a:r>
            <a:r>
              <a:rPr lang="en-GB" dirty="0"/>
              <a:t>in the dataset as representation bias.</a:t>
            </a:r>
          </a:p>
          <a:p>
            <a:endParaRPr lang="en-GB" dirty="0"/>
          </a:p>
        </p:txBody>
      </p:sp>
      <p:sp>
        <p:nvSpPr>
          <p:cNvPr id="8" name="Ellipse 7"/>
          <p:cNvSpPr/>
          <p:nvPr/>
        </p:nvSpPr>
        <p:spPr bwMode="auto">
          <a:xfrm>
            <a:off x="3089108" y="1779862"/>
            <a:ext cx="1287379" cy="520254"/>
          </a:xfrm>
          <a:prstGeom prst="ellipse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 rtlCol="0" anchor="ctr">
            <a:spAutoFit/>
          </a:bodyPr>
          <a:lstStyle/>
          <a:p>
            <a:pPr algn="l" eaLnBrk="0" hangingPunct="0">
              <a:spcAft>
                <a:spcPct val="30000"/>
              </a:spcAft>
              <a:buClrTx/>
              <a:buFontTx/>
              <a:buNone/>
              <a:tabLst>
                <a:tab pos="376238" algn="l"/>
                <a:tab pos="2057400" algn="l"/>
              </a:tabLst>
            </a:pPr>
            <a:endParaRPr lang="en-GB" dirty="0" err="1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Ellipse 8"/>
          <p:cNvSpPr/>
          <p:nvPr/>
        </p:nvSpPr>
        <p:spPr bwMode="auto">
          <a:xfrm>
            <a:off x="5548563" y="1802927"/>
            <a:ext cx="1287379" cy="520254"/>
          </a:xfrm>
          <a:prstGeom prst="ellipse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 rtlCol="0" anchor="ctr">
            <a:spAutoFit/>
          </a:bodyPr>
          <a:lstStyle/>
          <a:p>
            <a:pPr algn="l" eaLnBrk="0" hangingPunct="0">
              <a:spcAft>
                <a:spcPct val="30000"/>
              </a:spcAft>
              <a:buClrTx/>
              <a:buFontTx/>
              <a:buNone/>
              <a:tabLst>
                <a:tab pos="376238" algn="l"/>
                <a:tab pos="2057400" algn="l"/>
              </a:tabLst>
            </a:pPr>
            <a:endParaRPr lang="en-GB" dirty="0" err="1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Ellipse 9"/>
          <p:cNvSpPr/>
          <p:nvPr/>
        </p:nvSpPr>
        <p:spPr bwMode="auto">
          <a:xfrm>
            <a:off x="8024071" y="1808934"/>
            <a:ext cx="1287379" cy="520254"/>
          </a:xfrm>
          <a:prstGeom prst="ellipse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 rtlCol="0" anchor="ctr">
            <a:spAutoFit/>
          </a:bodyPr>
          <a:lstStyle/>
          <a:p>
            <a:pPr algn="l" eaLnBrk="0" hangingPunct="0">
              <a:spcAft>
                <a:spcPct val="30000"/>
              </a:spcAft>
              <a:buClrTx/>
              <a:buFontTx/>
              <a:buNone/>
              <a:tabLst>
                <a:tab pos="376238" algn="l"/>
                <a:tab pos="2057400" algn="l"/>
              </a:tabLst>
            </a:pPr>
            <a:endParaRPr lang="en-GB" dirty="0" err="1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Ellipse 10"/>
          <p:cNvSpPr/>
          <p:nvPr/>
        </p:nvSpPr>
        <p:spPr bwMode="auto">
          <a:xfrm>
            <a:off x="5307848" y="3012517"/>
            <a:ext cx="1287379" cy="520254"/>
          </a:xfrm>
          <a:prstGeom prst="ellipse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 rtlCol="0" anchor="ctr">
            <a:spAutoFit/>
          </a:bodyPr>
          <a:lstStyle/>
          <a:p>
            <a:pPr algn="l" eaLnBrk="0" hangingPunct="0">
              <a:spcAft>
                <a:spcPct val="30000"/>
              </a:spcAft>
              <a:buClrTx/>
              <a:buFontTx/>
              <a:buNone/>
              <a:tabLst>
                <a:tab pos="376238" algn="l"/>
                <a:tab pos="2057400" algn="l"/>
              </a:tabLst>
            </a:pPr>
            <a:endParaRPr lang="en-GB" dirty="0" err="1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Ellipse 11"/>
          <p:cNvSpPr/>
          <p:nvPr/>
        </p:nvSpPr>
        <p:spPr bwMode="auto">
          <a:xfrm>
            <a:off x="8410075" y="2963998"/>
            <a:ext cx="1425742" cy="663524"/>
          </a:xfrm>
          <a:prstGeom prst="ellipse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 rtlCol="0" anchor="ctr">
            <a:spAutoFit/>
          </a:bodyPr>
          <a:lstStyle/>
          <a:p>
            <a:pPr algn="l" eaLnBrk="0" hangingPunct="0">
              <a:spcAft>
                <a:spcPct val="30000"/>
              </a:spcAft>
              <a:buClrTx/>
              <a:buFontTx/>
              <a:buNone/>
              <a:tabLst>
                <a:tab pos="376238" algn="l"/>
                <a:tab pos="2057400" algn="l"/>
              </a:tabLst>
            </a:pPr>
            <a:endParaRPr lang="en-GB" dirty="0" err="1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Ellipse 12"/>
          <p:cNvSpPr/>
          <p:nvPr/>
        </p:nvSpPr>
        <p:spPr bwMode="auto">
          <a:xfrm>
            <a:off x="8566481" y="4454692"/>
            <a:ext cx="1148018" cy="368051"/>
          </a:xfrm>
          <a:prstGeom prst="ellipse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 rtlCol="0" anchor="ctr">
            <a:spAutoFit/>
          </a:bodyPr>
          <a:lstStyle/>
          <a:p>
            <a:pPr algn="l" eaLnBrk="0" hangingPunct="0">
              <a:spcAft>
                <a:spcPct val="30000"/>
              </a:spcAft>
              <a:buClrTx/>
              <a:buFontTx/>
              <a:buNone/>
              <a:tabLst>
                <a:tab pos="376238" algn="l"/>
                <a:tab pos="2057400" algn="l"/>
              </a:tabLst>
            </a:pPr>
            <a:endParaRPr lang="en-GB" dirty="0" err="1" smtClean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318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en-GB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6240463" y="2393576"/>
            <a:ext cx="5472112" cy="2205318"/>
          </a:xfrm>
        </p:spPr>
        <p:txBody>
          <a:bodyPr/>
          <a:lstStyle/>
          <a:p>
            <a:r>
              <a:rPr lang="de-DE" b="1" dirty="0" smtClean="0"/>
              <a:t>Human </a:t>
            </a:r>
            <a:r>
              <a:rPr lang="de-DE" b="1" dirty="0" err="1" smtClean="0"/>
              <a:t>Activity</a:t>
            </a:r>
            <a:r>
              <a:rPr lang="de-DE" b="1" dirty="0" smtClean="0"/>
              <a:t> Recognition</a:t>
            </a:r>
          </a:p>
          <a:p>
            <a:r>
              <a:rPr lang="de-DE" b="1" dirty="0" err="1" smtClean="0"/>
              <a:t>Biases</a:t>
            </a:r>
            <a:r>
              <a:rPr lang="de-DE" b="1" dirty="0" smtClean="0"/>
              <a:t> in Human </a:t>
            </a:r>
            <a:r>
              <a:rPr lang="de-DE" b="1" dirty="0" err="1" smtClean="0"/>
              <a:t>Activity</a:t>
            </a:r>
            <a:r>
              <a:rPr lang="de-DE" b="1" dirty="0" smtClean="0"/>
              <a:t> Datasets</a:t>
            </a:r>
          </a:p>
          <a:p>
            <a:pPr lvl="1"/>
            <a:r>
              <a:rPr lang="de-DE" dirty="0" err="1" smtClean="0"/>
              <a:t>Types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Biases</a:t>
            </a:r>
            <a:endParaRPr lang="de-DE" dirty="0" smtClean="0"/>
          </a:p>
          <a:p>
            <a:pPr lvl="1"/>
            <a:r>
              <a:rPr lang="de-DE" dirty="0" err="1" smtClean="0"/>
              <a:t>Representation</a:t>
            </a:r>
            <a:r>
              <a:rPr lang="de-DE" dirty="0" smtClean="0"/>
              <a:t> </a:t>
            </a:r>
            <a:r>
              <a:rPr lang="de-DE" dirty="0" err="1" smtClean="0"/>
              <a:t>Biases</a:t>
            </a:r>
            <a:endParaRPr lang="de-DE" dirty="0" smtClean="0"/>
          </a:p>
          <a:p>
            <a:r>
              <a:rPr lang="de-DE" b="1" dirty="0" err="1" smtClean="0">
                <a:solidFill>
                  <a:schemeClr val="accent1"/>
                </a:solidFill>
              </a:rPr>
              <a:t>Our</a:t>
            </a:r>
            <a:r>
              <a:rPr lang="de-DE" b="1" dirty="0" smtClean="0">
                <a:solidFill>
                  <a:schemeClr val="accent1"/>
                </a:solidFill>
              </a:rPr>
              <a:t> Research</a:t>
            </a:r>
          </a:p>
          <a:p>
            <a:pPr marL="324000" lvl="1" indent="0">
              <a:buNone/>
            </a:pPr>
            <a:endParaRPr lang="de-DE" dirty="0" smtClean="0"/>
          </a:p>
          <a:p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988" y="1667435"/>
            <a:ext cx="3523129" cy="352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0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Our</a:t>
            </a:r>
            <a:r>
              <a:rPr lang="de-DE" dirty="0" smtClean="0"/>
              <a:t> Research</a:t>
            </a:r>
            <a:endParaRPr lang="en-GB" dirty="0"/>
          </a:p>
        </p:txBody>
      </p:sp>
      <p:sp>
        <p:nvSpPr>
          <p:cNvPr id="10" name="Inhaltsplatzhalter 9"/>
          <p:cNvSpPr>
            <a:spLocks noGrp="1"/>
          </p:cNvSpPr>
          <p:nvPr>
            <p:ph sz="quarter" idx="11"/>
          </p:nvPr>
        </p:nvSpPr>
        <p:spPr>
          <a:xfrm>
            <a:off x="482400" y="2199023"/>
            <a:ext cx="11230175" cy="2529388"/>
          </a:xfrm>
        </p:spPr>
        <p:txBody>
          <a:bodyPr/>
          <a:lstStyle/>
          <a:p>
            <a:pPr marL="0" indent="0" algn="just">
              <a:buNone/>
            </a:pPr>
            <a:r>
              <a:rPr lang="de-DE" b="1" dirty="0" smtClean="0"/>
              <a:t>RQ1: </a:t>
            </a:r>
            <a:r>
              <a:rPr lang="en-GB" dirty="0" smtClean="0"/>
              <a:t>Do </a:t>
            </a:r>
            <a:r>
              <a:rPr lang="en-GB" dirty="0"/>
              <a:t>the physical characteristics of humans influence activity recognition </a:t>
            </a:r>
            <a:r>
              <a:rPr lang="en-GB" dirty="0" smtClean="0"/>
              <a:t>performance?</a:t>
            </a:r>
          </a:p>
          <a:p>
            <a:pPr marL="0" indent="0" algn="just">
              <a:buNone/>
            </a:pPr>
            <a:endParaRPr lang="de-DE" dirty="0" smtClean="0"/>
          </a:p>
          <a:p>
            <a:pPr marL="0" indent="0" algn="just">
              <a:buNone/>
            </a:pPr>
            <a:r>
              <a:rPr lang="de-DE" b="1" dirty="0" smtClean="0"/>
              <a:t>RQ2: </a:t>
            </a:r>
            <a:r>
              <a:rPr lang="en-GB" dirty="0"/>
              <a:t>What physical characteristics should be considered when selecting </a:t>
            </a:r>
            <a:r>
              <a:rPr lang="en-GB" dirty="0" smtClean="0"/>
              <a:t>subjects to </a:t>
            </a:r>
            <a:r>
              <a:rPr lang="en-GB" dirty="0"/>
              <a:t>create a robust classifier</a:t>
            </a:r>
            <a:r>
              <a:rPr lang="en-GB" dirty="0" smtClean="0"/>
              <a:t>?</a:t>
            </a:r>
          </a:p>
          <a:p>
            <a:pPr marL="0" indent="0" algn="just">
              <a:buNone/>
            </a:pPr>
            <a:endParaRPr lang="de-DE" dirty="0" smtClean="0"/>
          </a:p>
          <a:p>
            <a:pPr marL="0" indent="0" algn="just">
              <a:buNone/>
            </a:pPr>
            <a:r>
              <a:rPr lang="de-DE" b="1" dirty="0" smtClean="0"/>
              <a:t>RQ3: </a:t>
            </a:r>
            <a:r>
              <a:rPr lang="en-GB" dirty="0"/>
              <a:t>Can we develop a metric for representation bias in activity recognition </a:t>
            </a:r>
            <a:r>
              <a:rPr lang="en-GB" dirty="0" smtClean="0"/>
              <a:t>classifiers</a:t>
            </a:r>
            <a:r>
              <a:rPr lang="en-GB" dirty="0"/>
              <a:t>?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99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Our</a:t>
            </a:r>
            <a:r>
              <a:rPr lang="de-DE" dirty="0" smtClean="0"/>
              <a:t> Research: Datasets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479425" y="1233488"/>
            <a:ext cx="5472113" cy="2195512"/>
          </a:xfrm>
        </p:spPr>
        <p:txBody>
          <a:bodyPr/>
          <a:lstStyle/>
          <a:p>
            <a:pPr marL="0" indent="0">
              <a:buNone/>
            </a:pPr>
            <a:r>
              <a:rPr lang="de-DE" b="1" dirty="0" err="1" smtClean="0"/>
              <a:t>Criteria</a:t>
            </a:r>
            <a:r>
              <a:rPr lang="de-DE" b="1" dirty="0" smtClean="0"/>
              <a:t>:</a:t>
            </a:r>
          </a:p>
          <a:p>
            <a:r>
              <a:rPr lang="de-DE" dirty="0" smtClean="0"/>
              <a:t>Large </a:t>
            </a:r>
            <a:r>
              <a:rPr lang="de-DE" dirty="0" err="1" smtClean="0"/>
              <a:t>number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subjects</a:t>
            </a:r>
            <a:endParaRPr lang="de-DE" dirty="0" smtClean="0"/>
          </a:p>
          <a:p>
            <a:r>
              <a:rPr lang="de-DE" dirty="0" err="1" smtClean="0"/>
              <a:t>Subject</a:t>
            </a:r>
            <a:r>
              <a:rPr lang="de-DE" dirty="0" smtClean="0"/>
              <a:t> </a:t>
            </a:r>
            <a:r>
              <a:rPr lang="de-DE" dirty="0" err="1" smtClean="0"/>
              <a:t>Characteristics</a:t>
            </a:r>
            <a:r>
              <a:rPr lang="de-DE" dirty="0" smtClean="0"/>
              <a:t> </a:t>
            </a:r>
            <a:r>
              <a:rPr lang="de-DE" dirty="0" err="1" smtClean="0"/>
              <a:t>available</a:t>
            </a:r>
            <a:endParaRPr lang="de-DE" dirty="0" smtClean="0"/>
          </a:p>
          <a:p>
            <a:r>
              <a:rPr lang="de-DE" dirty="0" err="1" smtClean="0"/>
              <a:t>Various</a:t>
            </a:r>
            <a:r>
              <a:rPr lang="de-DE" dirty="0" smtClean="0"/>
              <a:t> </a:t>
            </a:r>
            <a:r>
              <a:rPr lang="de-DE" dirty="0" err="1" smtClean="0"/>
              <a:t>activities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daily</a:t>
            </a:r>
            <a:r>
              <a:rPr lang="de-DE" dirty="0" smtClean="0"/>
              <a:t> </a:t>
            </a:r>
            <a:r>
              <a:rPr lang="de-DE" dirty="0" err="1" smtClean="0"/>
              <a:t>living</a:t>
            </a:r>
            <a:endParaRPr lang="en-GB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6800850" y="6202800"/>
            <a:ext cx="4911726" cy="316800"/>
          </a:xfrm>
        </p:spPr>
        <p:txBody>
          <a:bodyPr/>
          <a:lstStyle/>
          <a:p>
            <a:r>
              <a:rPr lang="en-GB" dirty="0">
                <a:hlinkClick r:id="rId3"/>
              </a:rPr>
              <a:t>https://</a:t>
            </a:r>
            <a:r>
              <a:rPr lang="en-GB" dirty="0" smtClean="0">
                <a:hlinkClick r:id="rId3"/>
              </a:rPr>
              <a:t>github.com/mmalekzadeh/motion-sense?tab=readme-ov-file#readme</a:t>
            </a:r>
            <a:endParaRPr lang="en-GB" dirty="0" smtClean="0"/>
          </a:p>
          <a:p>
            <a:r>
              <a:rPr lang="en-GB" dirty="0" err="1"/>
              <a:t>Sucerquia</a:t>
            </a:r>
            <a:r>
              <a:rPr lang="en-GB" dirty="0"/>
              <a:t>, Angela, José David </a:t>
            </a:r>
            <a:r>
              <a:rPr lang="en-GB" dirty="0" err="1"/>
              <a:t>López</a:t>
            </a:r>
            <a:r>
              <a:rPr lang="en-GB" dirty="0"/>
              <a:t>, and </a:t>
            </a:r>
            <a:r>
              <a:rPr lang="en-GB" dirty="0" err="1"/>
              <a:t>Jesús</a:t>
            </a:r>
            <a:r>
              <a:rPr lang="en-GB" dirty="0"/>
              <a:t> Francisco Vargas-Bonilla. "</a:t>
            </a:r>
            <a:r>
              <a:rPr lang="en-GB" dirty="0" err="1"/>
              <a:t>SisFall</a:t>
            </a:r>
            <a:r>
              <a:rPr lang="en-GB" dirty="0"/>
              <a:t>: A fall and movement dataset." </a:t>
            </a:r>
            <a:r>
              <a:rPr lang="en-GB" i="1" dirty="0"/>
              <a:t>Sensors</a:t>
            </a:r>
            <a:r>
              <a:rPr lang="en-GB" dirty="0"/>
              <a:t> 17.1 (2017): 198</a:t>
            </a:r>
            <a:r>
              <a:rPr lang="en-GB" dirty="0" smtClean="0"/>
              <a:t>.</a:t>
            </a:r>
          </a:p>
          <a:p>
            <a:r>
              <a:rPr lang="en-GB" dirty="0"/>
              <a:t>Niemann, F.; Reining, C.; Moya Rueda, F.; Nair, N.R.; Steffens, J.A.; Fink, G.A.; ten </a:t>
            </a:r>
            <a:r>
              <a:rPr lang="en-GB" dirty="0" err="1"/>
              <a:t>Hompel</a:t>
            </a:r>
            <a:r>
              <a:rPr lang="en-GB" dirty="0"/>
              <a:t>, M. </a:t>
            </a:r>
            <a:r>
              <a:rPr lang="en-GB" dirty="0" err="1"/>
              <a:t>LARa</a:t>
            </a:r>
            <a:r>
              <a:rPr lang="en-GB" dirty="0"/>
              <a:t>: Creating a Dataset for Human Activity Recognition in Logistics Using Semantic Attributes. </a:t>
            </a:r>
            <a:r>
              <a:rPr lang="en-GB" i="1" dirty="0"/>
              <a:t>Sensors</a:t>
            </a:r>
            <a:r>
              <a:rPr lang="en-GB" dirty="0"/>
              <a:t> </a:t>
            </a:r>
            <a:r>
              <a:rPr lang="en-GB" b="1" dirty="0"/>
              <a:t>2020</a:t>
            </a:r>
            <a:r>
              <a:rPr lang="en-GB" dirty="0"/>
              <a:t>, </a:t>
            </a:r>
            <a:r>
              <a:rPr lang="en-GB" i="1" dirty="0"/>
              <a:t>20</a:t>
            </a:r>
            <a:r>
              <a:rPr lang="en-GB" dirty="0"/>
              <a:t>, 4083. https://</a:t>
            </a:r>
            <a:r>
              <a:rPr lang="en-GB" dirty="0" smtClean="0"/>
              <a:t>doi.org/10.3390/s20154083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 bwMode="auto">
          <a:xfrm>
            <a:off x="6240463" y="1233488"/>
            <a:ext cx="5472113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60000" indent="-3600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lang="de-DE" sz="2000" baseline="0" dirty="0" smtClean="0">
                <a:solidFill>
                  <a:schemeClr val="tx1"/>
                </a:solidFill>
                <a:latin typeface="Akkurat" panose="02000503040000020004" pitchFamily="2" charset="0"/>
                <a:ea typeface="+mn-ea"/>
                <a:cs typeface="+mn-cs"/>
              </a:defRPr>
            </a:lvl1pPr>
            <a:lvl2pPr marL="684000" indent="-3240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tabLst/>
              <a:defRPr sz="1800" baseline="0">
                <a:solidFill>
                  <a:schemeClr val="tx1"/>
                </a:solidFill>
                <a:latin typeface="Akkurat" panose="02000503040000020004" pitchFamily="2" charset="0"/>
              </a:defRPr>
            </a:lvl2pPr>
            <a:lvl3pPr marL="972000" indent="-288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 baseline="0">
                <a:solidFill>
                  <a:schemeClr val="tx1"/>
                </a:solidFill>
                <a:latin typeface="Akkurat" panose="02000503040000020004" pitchFamily="2" charset="0"/>
              </a:defRPr>
            </a:lvl3pPr>
            <a:lvl4pPr marL="1224000" indent="-2520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baseline="0">
                <a:solidFill>
                  <a:schemeClr val="tx1"/>
                </a:solidFill>
                <a:latin typeface="Akkurat" panose="02000503040000020004" pitchFamily="2" charset="0"/>
              </a:defRPr>
            </a:lvl4pPr>
            <a:lvl5pPr marL="1524000" indent="-268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002E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002E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002E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002E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GB" kern="0" dirty="0" smtClean="0"/>
              <a:t>Selected Datasets:</a:t>
            </a:r>
          </a:p>
          <a:p>
            <a:r>
              <a:rPr lang="en-GB" b="0" kern="0" dirty="0" err="1" smtClean="0"/>
              <a:t>Mobiact</a:t>
            </a:r>
            <a:endParaRPr lang="en-GB" b="0" kern="0" dirty="0" smtClean="0"/>
          </a:p>
          <a:p>
            <a:r>
              <a:rPr lang="en-GB" b="0" kern="0" dirty="0" err="1" smtClean="0"/>
              <a:t>MotionSense</a:t>
            </a:r>
            <a:endParaRPr lang="en-GB" b="0" kern="0" dirty="0" smtClean="0"/>
          </a:p>
          <a:p>
            <a:r>
              <a:rPr lang="en-GB" b="0" kern="0" dirty="0" err="1" smtClean="0"/>
              <a:t>Sisfall</a:t>
            </a:r>
            <a:endParaRPr lang="en-GB" b="0" kern="0" dirty="0" smtClean="0"/>
          </a:p>
          <a:p>
            <a:r>
              <a:rPr lang="de-DE" b="0" kern="0" dirty="0" err="1" smtClean="0"/>
              <a:t>LARa</a:t>
            </a:r>
            <a:r>
              <a:rPr lang="de-DE" b="0" kern="0" dirty="0" smtClean="0"/>
              <a:t> (</a:t>
            </a:r>
            <a:r>
              <a:rPr lang="de-DE" b="0" kern="0" dirty="0" err="1" smtClean="0"/>
              <a:t>MoCap</a:t>
            </a:r>
            <a:r>
              <a:rPr lang="de-DE" b="0" kern="0" dirty="0" smtClean="0"/>
              <a:t>)</a:t>
            </a:r>
            <a:endParaRPr lang="en-GB" b="0" kern="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677" y="3753848"/>
            <a:ext cx="3851360" cy="177894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0579" y="3714382"/>
            <a:ext cx="2857413" cy="185787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8911" y="3471787"/>
            <a:ext cx="3026444" cy="228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2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Our</a:t>
            </a:r>
            <a:r>
              <a:rPr lang="de-DE" dirty="0" smtClean="0"/>
              <a:t> Research: </a:t>
            </a:r>
            <a:r>
              <a:rPr lang="de-DE" dirty="0" err="1" smtClean="0"/>
              <a:t>Method</a:t>
            </a:r>
            <a:endParaRPr lang="en-GB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quarter" idx="11"/>
          </p:nvPr>
        </p:nvPicPr>
        <p:blipFill rotWithShape="1">
          <a:blip r:embed="rId2"/>
          <a:srcRect r="66931"/>
          <a:stretch/>
        </p:blipFill>
        <p:spPr>
          <a:xfrm>
            <a:off x="1593131" y="1052761"/>
            <a:ext cx="3058998" cy="3670423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Nunes</a:t>
            </a:r>
            <a:r>
              <a:rPr lang="en-GB" dirty="0"/>
              <a:t>, A., </a:t>
            </a:r>
            <a:r>
              <a:rPr lang="en-GB" dirty="0" err="1"/>
              <a:t>Trappenberg</a:t>
            </a:r>
            <a:r>
              <a:rPr lang="en-GB" dirty="0"/>
              <a:t>, T., </a:t>
            </a:r>
            <a:r>
              <a:rPr lang="en-GB" dirty="0" err="1"/>
              <a:t>Alda</a:t>
            </a:r>
            <a:r>
              <a:rPr lang="en-GB" dirty="0"/>
              <a:t>, M.: The definition and measurement of heterogeneity. Translational psychiatry 10(1), 299 (2020)</a:t>
            </a:r>
          </a:p>
        </p:txBody>
      </p:sp>
      <p:sp>
        <p:nvSpPr>
          <p:cNvPr id="6" name="Inhaltsplatzhalter 2"/>
          <p:cNvSpPr txBox="1">
            <a:spLocks/>
          </p:cNvSpPr>
          <p:nvPr/>
        </p:nvSpPr>
        <p:spPr bwMode="auto">
          <a:xfrm>
            <a:off x="1077996" y="4915151"/>
            <a:ext cx="11233151" cy="715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60000" indent="-3600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lang="de-DE" sz="2000" baseline="0" dirty="0" smtClean="0">
                <a:solidFill>
                  <a:schemeClr val="tx1"/>
                </a:solidFill>
                <a:latin typeface="Akkurat" panose="02000503040000020004" pitchFamily="2" charset="0"/>
                <a:ea typeface="+mn-ea"/>
                <a:cs typeface="+mn-cs"/>
              </a:defRPr>
            </a:lvl1pPr>
            <a:lvl2pPr marL="684000" indent="-3240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tabLst/>
              <a:defRPr sz="1800" baseline="0">
                <a:solidFill>
                  <a:schemeClr val="tx1"/>
                </a:solidFill>
                <a:latin typeface="Akkurat" panose="02000503040000020004" pitchFamily="2" charset="0"/>
              </a:defRPr>
            </a:lvl2pPr>
            <a:lvl3pPr marL="972000" indent="-288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 baseline="0">
                <a:solidFill>
                  <a:schemeClr val="tx1"/>
                </a:solidFill>
                <a:latin typeface="Akkurat" panose="02000503040000020004" pitchFamily="2" charset="0"/>
              </a:defRPr>
            </a:lvl3pPr>
            <a:lvl4pPr marL="1224000" indent="-2520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baseline="0">
                <a:solidFill>
                  <a:schemeClr val="tx1"/>
                </a:solidFill>
                <a:latin typeface="Akkurat" panose="02000503040000020004" pitchFamily="2" charset="0"/>
              </a:defRPr>
            </a:lvl4pPr>
            <a:lvl5pPr marL="1524000" indent="-268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002E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002E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002E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002E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b="0" kern="0" dirty="0" err="1" smtClean="0"/>
              <a:t>Heterogenity</a:t>
            </a:r>
            <a:r>
              <a:rPr lang="en-GB" b="0" kern="0" dirty="0" smtClean="0"/>
              <a:t> measure quantifies the diversity or non-uniformity of qualities within a</a:t>
            </a:r>
            <a:br>
              <a:rPr lang="en-GB" b="0" kern="0" dirty="0" smtClean="0"/>
            </a:br>
            <a:r>
              <a:rPr lang="en-GB" b="0" kern="0" dirty="0" smtClean="0"/>
              <a:t>dataset, providing insight into the range and distribution of qualities present</a:t>
            </a:r>
            <a:endParaRPr lang="en-GB" b="0" kern="0" dirty="0"/>
          </a:p>
        </p:txBody>
      </p:sp>
      <p:pic>
        <p:nvPicPr>
          <p:cNvPr id="7" name="Inhaltsplatzhalter 4"/>
          <p:cNvPicPr>
            <a:picLocks noChangeAspect="1"/>
          </p:cNvPicPr>
          <p:nvPr/>
        </p:nvPicPr>
        <p:blipFill rotWithShape="1">
          <a:blip r:embed="rId2"/>
          <a:srcRect l="32966" r="50780"/>
          <a:stretch/>
        </p:blipFill>
        <p:spPr bwMode="auto">
          <a:xfrm>
            <a:off x="4652129" y="985371"/>
            <a:ext cx="1503575" cy="3670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nhaltsplatzhalter 4"/>
          <p:cNvPicPr>
            <a:picLocks noChangeAspect="1"/>
          </p:cNvPicPr>
          <p:nvPr/>
        </p:nvPicPr>
        <p:blipFill rotWithShape="1">
          <a:blip r:embed="rId2"/>
          <a:srcRect l="75138"/>
          <a:stretch/>
        </p:blipFill>
        <p:spPr bwMode="auto">
          <a:xfrm>
            <a:off x="8634953" y="1019066"/>
            <a:ext cx="2299780" cy="3670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nhaltsplatzhalter 4"/>
          <p:cNvPicPr>
            <a:picLocks noChangeAspect="1"/>
          </p:cNvPicPr>
          <p:nvPr/>
        </p:nvPicPr>
        <p:blipFill rotWithShape="1">
          <a:blip r:embed="rId2"/>
          <a:srcRect l="49815" r="24912"/>
          <a:stretch/>
        </p:blipFill>
        <p:spPr bwMode="auto">
          <a:xfrm>
            <a:off x="6297105" y="1019066"/>
            <a:ext cx="2337848" cy="3670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7499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/>
              <a:t>Research: </a:t>
            </a:r>
            <a:r>
              <a:rPr lang="de-DE" dirty="0" smtClean="0"/>
              <a:t>Evaluation </a:t>
            </a:r>
            <a:r>
              <a:rPr lang="de-DE" dirty="0" err="1" smtClean="0"/>
              <a:t>Stratergy</a:t>
            </a:r>
            <a:endParaRPr lang="en-GB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Ellipse 5"/>
          <p:cNvSpPr/>
          <p:nvPr/>
        </p:nvSpPr>
        <p:spPr bwMode="auto">
          <a:xfrm>
            <a:off x="2648876" y="1904905"/>
            <a:ext cx="1287541" cy="520254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2075" tIns="46038" rIns="92075" bIns="46038" rtlCol="0" anchor="ctr">
            <a:spAutoFit/>
          </a:bodyPr>
          <a:lstStyle/>
          <a:p>
            <a:pPr eaLnBrk="0" hangingPunct="0">
              <a:spcAft>
                <a:spcPct val="30000"/>
              </a:spcAft>
              <a:buClrTx/>
              <a:buFontTx/>
              <a:buNone/>
              <a:tabLst>
                <a:tab pos="376238" algn="l"/>
                <a:tab pos="2057400" algn="l"/>
              </a:tabLst>
            </a:pPr>
            <a:r>
              <a:rPr lang="de-DE" dirty="0" smtClean="0">
                <a:latin typeface="+mn-lt"/>
              </a:rPr>
              <a:t>A</a:t>
            </a:r>
            <a:endParaRPr lang="en-GB" dirty="0" err="1" smtClean="0">
              <a:latin typeface="+mn-lt"/>
            </a:endParaRPr>
          </a:p>
        </p:txBody>
      </p:sp>
      <p:sp>
        <p:nvSpPr>
          <p:cNvPr id="7" name="Ellipse 6"/>
          <p:cNvSpPr/>
          <p:nvPr/>
        </p:nvSpPr>
        <p:spPr bwMode="auto">
          <a:xfrm>
            <a:off x="2645652" y="1899689"/>
            <a:ext cx="1287541" cy="520254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2075" tIns="46038" rIns="92075" bIns="46038" rtlCol="0" anchor="ctr">
            <a:spAutoFit/>
          </a:bodyPr>
          <a:lstStyle/>
          <a:p>
            <a:pPr eaLnBrk="0" hangingPunct="0">
              <a:spcAft>
                <a:spcPct val="30000"/>
              </a:spcAft>
              <a:buClrTx/>
              <a:buFontTx/>
              <a:buNone/>
              <a:tabLst>
                <a:tab pos="376238" algn="l"/>
                <a:tab pos="2057400" algn="l"/>
              </a:tabLst>
            </a:pPr>
            <a:r>
              <a:rPr lang="de-DE" dirty="0" smtClean="0">
                <a:latin typeface="+mn-lt"/>
              </a:rPr>
              <a:t>Age</a:t>
            </a:r>
            <a:endParaRPr lang="en-GB" dirty="0" err="1" smtClean="0">
              <a:latin typeface="+mn-lt"/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5150148" y="2086377"/>
            <a:ext cx="4283645" cy="442771"/>
            <a:chOff x="3936430" y="1233488"/>
            <a:chExt cx="4283645" cy="442771"/>
          </a:xfrm>
        </p:grpSpPr>
        <p:cxnSp>
          <p:nvCxnSpPr>
            <p:cNvPr id="9" name="Gerade Verbindung mit Pfeil 8"/>
            <p:cNvCxnSpPr/>
            <p:nvPr/>
          </p:nvCxnSpPr>
          <p:spPr bwMode="auto">
            <a:xfrm>
              <a:off x="3971925" y="1233488"/>
              <a:ext cx="4248150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0" name="Textfeld 9"/>
            <p:cNvSpPr txBox="1"/>
            <p:nvPr/>
          </p:nvSpPr>
          <p:spPr>
            <a:xfrm>
              <a:off x="3936430" y="1306927"/>
              <a:ext cx="2296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b="0" dirty="0" smtClean="0">
                  <a:latin typeface="+mn-lt"/>
                </a:rPr>
                <a:t>0</a:t>
              </a:r>
              <a:endParaRPr lang="en-GB" b="0" dirty="0" err="1" smtClean="0">
                <a:latin typeface="+mn-lt"/>
              </a:endParaRP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8938962" y="2159816"/>
            <a:ext cx="494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0" dirty="0" smtClean="0">
                <a:latin typeface="+mn-lt"/>
              </a:rPr>
              <a:t>50</a:t>
            </a:r>
            <a:endParaRPr lang="en-GB" b="0" dirty="0" err="1" smtClean="0">
              <a:latin typeface="+mn-lt"/>
            </a:endParaRPr>
          </a:p>
        </p:txBody>
      </p:sp>
      <p:cxnSp>
        <p:nvCxnSpPr>
          <p:cNvPr id="15" name="Gerader Verbinder 14"/>
          <p:cNvCxnSpPr/>
          <p:nvPr/>
        </p:nvCxnSpPr>
        <p:spPr bwMode="auto">
          <a:xfrm>
            <a:off x="7309718" y="1761529"/>
            <a:ext cx="4100" cy="42526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feld 15"/>
          <p:cNvSpPr txBox="1"/>
          <p:nvPr/>
        </p:nvSpPr>
        <p:spPr>
          <a:xfrm>
            <a:off x="7097860" y="2159816"/>
            <a:ext cx="483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0" dirty="0" smtClean="0">
                <a:latin typeface="+mn-lt"/>
              </a:rPr>
              <a:t>25</a:t>
            </a:r>
            <a:endParaRPr lang="en-GB" b="0" dirty="0" err="1" smtClean="0">
              <a:latin typeface="+mn-lt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048147" y="1761529"/>
            <a:ext cx="850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0" dirty="0" err="1" smtClean="0">
                <a:latin typeface="+mn-lt"/>
              </a:rPr>
              <a:t>young</a:t>
            </a:r>
            <a:endParaRPr lang="en-GB" b="0" dirty="0" err="1" smtClean="0">
              <a:latin typeface="+mn-lt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8024563" y="1761529"/>
            <a:ext cx="5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0" dirty="0" err="1" smtClean="0">
                <a:latin typeface="+mn-lt"/>
              </a:rPr>
              <a:t>old</a:t>
            </a:r>
            <a:endParaRPr lang="en-GB" b="0" dirty="0" err="1" smtClean="0">
              <a:latin typeface="+mn-lt"/>
            </a:endParaRPr>
          </a:p>
        </p:txBody>
      </p:sp>
      <p:sp>
        <p:nvSpPr>
          <p:cNvPr id="20" name="Ellipse 19"/>
          <p:cNvSpPr/>
          <p:nvPr/>
        </p:nvSpPr>
        <p:spPr bwMode="auto">
          <a:xfrm>
            <a:off x="2653664" y="2852787"/>
            <a:ext cx="1287541" cy="520254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2075" tIns="46038" rIns="92075" bIns="46038" rtlCol="0" anchor="ctr">
            <a:spAutoFit/>
          </a:bodyPr>
          <a:lstStyle/>
          <a:p>
            <a:pPr eaLnBrk="0" hangingPunct="0">
              <a:spcAft>
                <a:spcPct val="30000"/>
              </a:spcAft>
              <a:buClrTx/>
              <a:buFontTx/>
              <a:buNone/>
              <a:tabLst>
                <a:tab pos="376238" algn="l"/>
                <a:tab pos="2057400" algn="l"/>
              </a:tabLst>
            </a:pPr>
            <a:r>
              <a:rPr lang="de-DE" dirty="0" smtClean="0">
                <a:latin typeface="+mn-lt"/>
              </a:rPr>
              <a:t>B</a:t>
            </a:r>
            <a:endParaRPr lang="en-GB" dirty="0" err="1" smtClean="0">
              <a:latin typeface="+mn-lt"/>
            </a:endParaRPr>
          </a:p>
        </p:txBody>
      </p:sp>
      <p:sp>
        <p:nvSpPr>
          <p:cNvPr id="21" name="Ellipse 20"/>
          <p:cNvSpPr/>
          <p:nvPr/>
        </p:nvSpPr>
        <p:spPr bwMode="auto">
          <a:xfrm>
            <a:off x="2653664" y="2869212"/>
            <a:ext cx="1287541" cy="476974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2075" tIns="46038" rIns="92075" bIns="46038" rtlCol="0" anchor="ctr">
            <a:spAutoFit/>
          </a:bodyPr>
          <a:lstStyle/>
          <a:p>
            <a:pPr eaLnBrk="0" hangingPunct="0">
              <a:spcAft>
                <a:spcPct val="30000"/>
              </a:spcAft>
              <a:buClrTx/>
              <a:buFontTx/>
              <a:buNone/>
              <a:tabLst>
                <a:tab pos="376238" algn="l"/>
                <a:tab pos="2057400" algn="l"/>
              </a:tabLst>
            </a:pPr>
            <a:r>
              <a:rPr lang="de-DE" sz="1600" dirty="0" smtClean="0">
                <a:latin typeface="+mn-lt"/>
              </a:rPr>
              <a:t>Gender</a:t>
            </a:r>
            <a:endParaRPr lang="en-GB" sz="1600" dirty="0" err="1" smtClean="0">
              <a:latin typeface="+mn-lt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5834923" y="2899013"/>
            <a:ext cx="1037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0" dirty="0" smtClean="0">
                <a:latin typeface="+mn-lt"/>
              </a:rPr>
              <a:t>Male</a:t>
            </a:r>
            <a:endParaRPr lang="en-GB" b="0" dirty="0" err="1" smtClean="0">
              <a:latin typeface="+mn-lt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7799038" y="2899013"/>
            <a:ext cx="1139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0" dirty="0" err="1" smtClean="0">
                <a:latin typeface="+mn-lt"/>
              </a:rPr>
              <a:t>Female</a:t>
            </a:r>
            <a:endParaRPr lang="en-GB" b="0" dirty="0" err="1" smtClean="0">
              <a:latin typeface="+mn-lt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3218852" y="4080980"/>
            <a:ext cx="576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0" dirty="0" err="1" smtClean="0">
                <a:latin typeface="+mn-lt"/>
              </a:rPr>
              <a:t>Heterogenity</a:t>
            </a:r>
            <a:r>
              <a:rPr lang="de-DE" sz="2400" b="0" dirty="0" smtClean="0">
                <a:latin typeface="+mn-lt"/>
              </a:rPr>
              <a:t> </a:t>
            </a:r>
            <a:r>
              <a:rPr lang="de-DE" sz="2400" b="0" dirty="0" err="1" smtClean="0">
                <a:latin typeface="+mn-lt"/>
              </a:rPr>
              <a:t>Measure</a:t>
            </a:r>
            <a:r>
              <a:rPr lang="de-DE" sz="2400" b="0" dirty="0" smtClean="0">
                <a:latin typeface="+mn-lt"/>
              </a:rPr>
              <a:t>= 4 </a:t>
            </a:r>
            <a:r>
              <a:rPr lang="de-DE" sz="2400" b="0" dirty="0" err="1" smtClean="0">
                <a:latin typeface="+mn-lt"/>
              </a:rPr>
              <a:t>levels</a:t>
            </a:r>
            <a:endParaRPr lang="en-GB" sz="2400" b="0" dirty="0" err="1" smtClean="0">
              <a:latin typeface="+mn-lt"/>
            </a:endParaRPr>
          </a:p>
        </p:txBody>
      </p:sp>
      <p:pic>
        <p:nvPicPr>
          <p:cNvPr id="33" name="Grafik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468" y="3671119"/>
            <a:ext cx="8028479" cy="223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3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/>
      <p:bldP spid="16" grpId="0"/>
      <p:bldP spid="18" grpId="0"/>
      <p:bldP spid="19" grpId="0"/>
      <p:bldP spid="20" grpId="0" animBg="1"/>
      <p:bldP spid="21" grpId="0" animBg="1"/>
      <p:bldP spid="30" grpId="0"/>
      <p:bldP spid="31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9425" y="3021487"/>
            <a:ext cx="11230176" cy="720000"/>
          </a:xfrm>
        </p:spPr>
        <p:txBody>
          <a:bodyPr/>
          <a:lstStyle/>
          <a:p>
            <a:pPr algn="ctr"/>
            <a:r>
              <a:rPr lang="de-DE" sz="4400" b="1" i="1" dirty="0" smtClean="0"/>
              <a:t>“Data </a:t>
            </a:r>
            <a:r>
              <a:rPr lang="en-GB" sz="4400" b="1" dirty="0"/>
              <a:t>as The New Oil Is Not </a:t>
            </a:r>
            <a:r>
              <a:rPr lang="en-GB" sz="4400" b="1" dirty="0" smtClean="0"/>
              <a:t>Enough”</a:t>
            </a:r>
            <a:r>
              <a:rPr lang="de-DE" sz="4400" b="1" i="1" dirty="0" smtClean="0"/>
              <a:t/>
            </a:r>
            <a:br>
              <a:rPr lang="de-DE" sz="4400" b="1" i="1" dirty="0" smtClean="0"/>
            </a:br>
            <a:r>
              <a:rPr lang="de-DE" b="1" i="1" dirty="0" smtClean="0"/>
              <a:t>– </a:t>
            </a:r>
            <a:r>
              <a:rPr lang="en-GB" dirty="0" err="1"/>
              <a:t>Nisha</a:t>
            </a:r>
            <a:r>
              <a:rPr lang="en-GB" dirty="0"/>
              <a:t> </a:t>
            </a:r>
            <a:r>
              <a:rPr lang="en-GB" dirty="0" err="1"/>
              <a:t>Talagala</a:t>
            </a:r>
            <a:r>
              <a:rPr lang="en-GB" dirty="0"/>
              <a:t>, Forbes, 2022</a:t>
            </a:r>
            <a:endParaRPr lang="en-GB" sz="3600" b="1" i="1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https://www.forbes.com/sites/nishatalagala/2022/03/02/data-as-the-new-oil-is-not-enough-four-principles-for-avoiding-data-fires/</a:t>
            </a:r>
          </a:p>
        </p:txBody>
      </p:sp>
    </p:spTree>
    <p:extLst>
      <p:ext uri="{BB962C8B-B14F-4D97-AF65-F5344CB8AC3E}">
        <p14:creationId xmlns:p14="http://schemas.microsoft.com/office/powerpoint/2010/main" val="246979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Our</a:t>
            </a:r>
            <a:r>
              <a:rPr lang="de-DE" dirty="0" smtClean="0"/>
              <a:t> Research: Statistical Analysis </a:t>
            </a:r>
            <a:r>
              <a:rPr lang="de-DE" dirty="0" err="1" smtClean="0"/>
              <a:t>of</a:t>
            </a:r>
            <a:r>
              <a:rPr lang="de-DE" dirty="0" smtClean="0"/>
              <a:t> Datasets</a:t>
            </a:r>
            <a:endParaRPr lang="en-GB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39" y="1099523"/>
            <a:ext cx="10973897" cy="205944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6203" y="3538704"/>
            <a:ext cx="4595350" cy="182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88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2987" y="3103354"/>
            <a:ext cx="4569002" cy="71714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357" y="1003786"/>
            <a:ext cx="5780374" cy="191824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4708" y="3982992"/>
            <a:ext cx="7976768" cy="175927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Our</a:t>
            </a:r>
            <a:r>
              <a:rPr lang="de-DE" dirty="0" smtClean="0"/>
              <a:t> Research: Network</a:t>
            </a:r>
            <a:endParaRPr lang="en-GB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6543025" y="6121878"/>
            <a:ext cx="5160946" cy="490231"/>
          </a:xfrm>
        </p:spPr>
        <p:txBody>
          <a:bodyPr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F. M. Rueda and G. A. Fink: Learning attribute representation for human activity recognition. </a:t>
            </a:r>
            <a:endParaRPr lang="en-GB" dirty="0" smtClean="0"/>
          </a:p>
          <a:p>
            <a:r>
              <a:rPr lang="en-GB" dirty="0" err="1" smtClean="0"/>
              <a:t>Gohar</a:t>
            </a:r>
            <a:r>
              <a:rPr lang="en-GB" dirty="0"/>
              <a:t>, Q. </a:t>
            </a:r>
            <a:r>
              <a:rPr lang="en-GB" dirty="0" err="1"/>
              <a:t>Riaz</a:t>
            </a:r>
            <a:r>
              <a:rPr lang="en-GB" dirty="0"/>
              <a:t>, M. </a:t>
            </a:r>
            <a:r>
              <a:rPr lang="en-GB" dirty="0" err="1"/>
              <a:t>Shahzad</a:t>
            </a:r>
            <a:r>
              <a:rPr lang="en-GB" dirty="0"/>
              <a:t>, M. Z. </a:t>
            </a:r>
            <a:r>
              <a:rPr lang="en-GB" dirty="0" err="1"/>
              <a:t>Ul</a:t>
            </a:r>
            <a:r>
              <a:rPr lang="en-GB" dirty="0"/>
              <a:t> </a:t>
            </a:r>
            <a:r>
              <a:rPr lang="en-GB" dirty="0" err="1"/>
              <a:t>Hasnain</a:t>
            </a:r>
            <a:r>
              <a:rPr lang="en-GB" dirty="0"/>
              <a:t> Hashmi, H. Tahir and M. Ehsan </a:t>
            </a:r>
            <a:r>
              <a:rPr lang="en-GB" dirty="0" err="1"/>
              <a:t>Ul</a:t>
            </a:r>
            <a:r>
              <a:rPr lang="en-GB" dirty="0"/>
              <a:t> </a:t>
            </a:r>
            <a:r>
              <a:rPr lang="en-GB" dirty="0" err="1"/>
              <a:t>Haq</a:t>
            </a:r>
            <a:r>
              <a:rPr lang="en-GB" dirty="0"/>
              <a:t>: </a:t>
            </a:r>
            <a:r>
              <a:rPr lang="en-GB" dirty="0" smtClean="0"/>
              <a:t>Person </a:t>
            </a:r>
            <a:r>
              <a:rPr lang="en-GB" dirty="0" err="1" smtClean="0"/>
              <a:t>reidentification</a:t>
            </a:r>
            <a:r>
              <a:rPr lang="en-GB" dirty="0"/>
              <a:t> </a:t>
            </a:r>
            <a:r>
              <a:rPr lang="en-GB" dirty="0" smtClean="0"/>
              <a:t>using deep </a:t>
            </a:r>
            <a:r>
              <a:rPr lang="en-GB" dirty="0" err="1" smtClean="0"/>
              <a:t>modeling</a:t>
            </a:r>
            <a:r>
              <a:rPr lang="en-GB" dirty="0" smtClean="0"/>
              <a:t> </a:t>
            </a:r>
            <a:r>
              <a:rPr lang="en-GB" dirty="0"/>
              <a:t>of temporally correlated inertial motion patterns. </a:t>
            </a:r>
            <a:endParaRPr lang="en-GB" dirty="0" smtClean="0"/>
          </a:p>
          <a:p>
            <a:r>
              <a:rPr lang="en-GB" dirty="0" err="1"/>
              <a:t>Shavit</a:t>
            </a:r>
            <a:r>
              <a:rPr lang="en-GB" dirty="0"/>
              <a:t>, </a:t>
            </a:r>
            <a:r>
              <a:rPr lang="en-GB" dirty="0" err="1"/>
              <a:t>Yoli</a:t>
            </a:r>
            <a:r>
              <a:rPr lang="en-GB" dirty="0"/>
              <a:t>, and </a:t>
            </a:r>
            <a:r>
              <a:rPr lang="en-GB" dirty="0" err="1"/>
              <a:t>Itzik</a:t>
            </a:r>
            <a:r>
              <a:rPr lang="en-GB" dirty="0"/>
              <a:t> Klein. "Boosting inertial-based human activity recognition with transformers</a:t>
            </a:r>
            <a:r>
              <a:rPr lang="en-GB" dirty="0" smtClean="0"/>
              <a:t>.".</a:t>
            </a:r>
            <a:endParaRPr lang="en-GB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415" y="856415"/>
            <a:ext cx="11494513" cy="5211021"/>
          </a:xfrm>
          <a:prstGeom prst="rect">
            <a:avLst/>
          </a:prstGeom>
        </p:spPr>
      </p:pic>
      <p:sp>
        <p:nvSpPr>
          <p:cNvPr id="13" name="Abgerundetes Rechteck 12"/>
          <p:cNvSpPr/>
          <p:nvPr/>
        </p:nvSpPr>
        <p:spPr bwMode="auto">
          <a:xfrm>
            <a:off x="6441804" y="2165037"/>
            <a:ext cx="2681694" cy="421186"/>
          </a:xfrm>
          <a:prstGeom prst="round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 rtlCol="0" anchor="ctr">
            <a:spAutoFit/>
          </a:bodyPr>
          <a:lstStyle/>
          <a:p>
            <a:pPr algn="l" eaLnBrk="0" hangingPunct="0">
              <a:spcAft>
                <a:spcPct val="30000"/>
              </a:spcAft>
              <a:buClrTx/>
              <a:buFontTx/>
              <a:buNone/>
              <a:tabLst>
                <a:tab pos="376238" algn="l"/>
                <a:tab pos="2057400" algn="l"/>
              </a:tabLst>
            </a:pPr>
            <a:endParaRPr lang="en-GB" dirty="0" err="1" smtClean="0">
              <a:latin typeface="+mn-lt"/>
            </a:endParaRPr>
          </a:p>
        </p:txBody>
      </p:sp>
      <p:sp>
        <p:nvSpPr>
          <p:cNvPr id="14" name="Abgerundetes Rechteck 13"/>
          <p:cNvSpPr/>
          <p:nvPr/>
        </p:nvSpPr>
        <p:spPr bwMode="auto">
          <a:xfrm>
            <a:off x="6467096" y="3285137"/>
            <a:ext cx="2681694" cy="421186"/>
          </a:xfrm>
          <a:prstGeom prst="round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 rtlCol="0" anchor="ctr">
            <a:spAutoFit/>
          </a:bodyPr>
          <a:lstStyle/>
          <a:p>
            <a:pPr algn="l" eaLnBrk="0" hangingPunct="0">
              <a:spcAft>
                <a:spcPct val="30000"/>
              </a:spcAft>
              <a:buClrTx/>
              <a:buFontTx/>
              <a:buNone/>
              <a:tabLst>
                <a:tab pos="376238" algn="l"/>
                <a:tab pos="2057400" algn="l"/>
              </a:tabLst>
            </a:pPr>
            <a:endParaRPr lang="en-GB" dirty="0" err="1" smtClean="0">
              <a:latin typeface="+mn-lt"/>
            </a:endParaRPr>
          </a:p>
        </p:txBody>
      </p:sp>
      <p:sp>
        <p:nvSpPr>
          <p:cNvPr id="15" name="Abgerundetes Rechteck 14"/>
          <p:cNvSpPr/>
          <p:nvPr/>
        </p:nvSpPr>
        <p:spPr bwMode="auto">
          <a:xfrm>
            <a:off x="6446590" y="4441444"/>
            <a:ext cx="2681694" cy="421186"/>
          </a:xfrm>
          <a:prstGeom prst="round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 rtlCol="0" anchor="ctr">
            <a:spAutoFit/>
          </a:bodyPr>
          <a:lstStyle/>
          <a:p>
            <a:pPr algn="l" eaLnBrk="0" hangingPunct="0">
              <a:spcAft>
                <a:spcPct val="30000"/>
              </a:spcAft>
              <a:buClrTx/>
              <a:buFontTx/>
              <a:buNone/>
              <a:tabLst>
                <a:tab pos="376238" algn="l"/>
                <a:tab pos="2057400" algn="l"/>
              </a:tabLst>
            </a:pPr>
            <a:endParaRPr lang="en-GB" dirty="0" err="1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043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Our</a:t>
            </a:r>
            <a:r>
              <a:rPr lang="de-DE" dirty="0" smtClean="0"/>
              <a:t> Research: </a:t>
            </a:r>
            <a:r>
              <a:rPr lang="de-DE" dirty="0" err="1" smtClean="0"/>
              <a:t>Result</a:t>
            </a:r>
            <a:endParaRPr lang="en-GB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671" y="729555"/>
            <a:ext cx="9721811" cy="534237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671" y="739641"/>
            <a:ext cx="9739846" cy="533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1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Conclusions</a:t>
            </a:r>
            <a:endParaRPr lang="en-GB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Inhaltsplatzhalter 9"/>
          <p:cNvSpPr>
            <a:spLocks noGrp="1"/>
          </p:cNvSpPr>
          <p:nvPr>
            <p:ph sz="quarter" idx="11"/>
          </p:nvPr>
        </p:nvSpPr>
        <p:spPr>
          <a:xfrm>
            <a:off x="482400" y="1161232"/>
            <a:ext cx="11230175" cy="4644256"/>
          </a:xfrm>
        </p:spPr>
        <p:txBody>
          <a:bodyPr/>
          <a:lstStyle/>
          <a:p>
            <a:pPr marL="0" indent="0" algn="just">
              <a:buNone/>
            </a:pPr>
            <a:r>
              <a:rPr lang="de-DE" b="1" dirty="0" smtClean="0"/>
              <a:t>RQ1: </a:t>
            </a:r>
            <a:r>
              <a:rPr lang="en-GB" dirty="0" smtClean="0"/>
              <a:t>Do </a:t>
            </a:r>
            <a:r>
              <a:rPr lang="en-GB" dirty="0"/>
              <a:t>the physical characteristics of humans influence activity recognition </a:t>
            </a:r>
            <a:r>
              <a:rPr lang="en-GB" dirty="0" smtClean="0"/>
              <a:t>performance?</a:t>
            </a:r>
          </a:p>
          <a:p>
            <a:pPr marL="0" indent="0" algn="just">
              <a:buNone/>
            </a:pPr>
            <a:r>
              <a:rPr lang="de-DE" b="1" dirty="0" smtClean="0"/>
              <a:t>YES!</a:t>
            </a:r>
            <a:endParaRPr lang="en-GB" b="1" dirty="0" smtClean="0"/>
          </a:p>
          <a:p>
            <a:pPr marL="0" indent="0" algn="just">
              <a:buNone/>
            </a:pPr>
            <a:endParaRPr lang="de-DE" dirty="0" smtClean="0"/>
          </a:p>
          <a:p>
            <a:pPr marL="0" indent="0" algn="just">
              <a:buNone/>
            </a:pPr>
            <a:r>
              <a:rPr lang="de-DE" b="1" dirty="0" smtClean="0"/>
              <a:t>RQ2: </a:t>
            </a:r>
            <a:r>
              <a:rPr lang="en-GB" dirty="0"/>
              <a:t>What physical characteristics should be considered when selecting </a:t>
            </a:r>
            <a:r>
              <a:rPr lang="en-GB" dirty="0" smtClean="0"/>
              <a:t>subjects to </a:t>
            </a:r>
            <a:r>
              <a:rPr lang="en-GB" dirty="0"/>
              <a:t>create a robust classifier</a:t>
            </a:r>
            <a:r>
              <a:rPr lang="en-GB" dirty="0" smtClean="0"/>
              <a:t>?</a:t>
            </a:r>
          </a:p>
          <a:p>
            <a:pPr marL="0" indent="0" algn="just">
              <a:buNone/>
            </a:pPr>
            <a:r>
              <a:rPr lang="de-DE" b="1" dirty="0" err="1" smtClean="0"/>
              <a:t>Based</a:t>
            </a:r>
            <a:r>
              <a:rPr lang="de-DE" b="1" dirty="0" smtClean="0"/>
              <a:t> on </a:t>
            </a:r>
            <a:r>
              <a:rPr lang="de-DE" b="1" dirty="0" err="1" smtClean="0"/>
              <a:t>available</a:t>
            </a:r>
            <a:r>
              <a:rPr lang="de-DE" b="1" dirty="0" smtClean="0"/>
              <a:t> </a:t>
            </a:r>
            <a:r>
              <a:rPr lang="de-DE" b="1" dirty="0" err="1" smtClean="0"/>
              <a:t>datasets</a:t>
            </a:r>
            <a:r>
              <a:rPr lang="de-DE" b="1" dirty="0" smtClean="0"/>
              <a:t> – Age </a:t>
            </a:r>
            <a:r>
              <a:rPr lang="de-DE" b="1" dirty="0" err="1" smtClean="0"/>
              <a:t>and</a:t>
            </a:r>
            <a:r>
              <a:rPr lang="de-DE" b="1" dirty="0" smtClean="0"/>
              <a:t> Gender</a:t>
            </a:r>
            <a:endParaRPr lang="en-GB" b="1" dirty="0" smtClean="0"/>
          </a:p>
          <a:p>
            <a:pPr marL="0" indent="0" algn="just">
              <a:buNone/>
            </a:pPr>
            <a:endParaRPr lang="de-DE" dirty="0" smtClean="0"/>
          </a:p>
          <a:p>
            <a:pPr marL="0" indent="0" algn="just">
              <a:buNone/>
            </a:pPr>
            <a:r>
              <a:rPr lang="de-DE" b="1" dirty="0" smtClean="0"/>
              <a:t>RQ3: </a:t>
            </a:r>
            <a:r>
              <a:rPr lang="en-GB" dirty="0"/>
              <a:t>Can we develop a metric for </a:t>
            </a:r>
            <a:r>
              <a:rPr lang="en-GB" dirty="0" smtClean="0"/>
              <a:t>representation </a:t>
            </a:r>
            <a:r>
              <a:rPr lang="en-GB" dirty="0"/>
              <a:t>bias in activity recognition </a:t>
            </a:r>
            <a:r>
              <a:rPr lang="en-GB" dirty="0" smtClean="0"/>
              <a:t>classifiers?</a:t>
            </a:r>
          </a:p>
          <a:p>
            <a:pPr marL="0" indent="0" algn="just">
              <a:buNone/>
            </a:pPr>
            <a:r>
              <a:rPr lang="de-DE" b="1" dirty="0" err="1" smtClean="0"/>
              <a:t>Prefer</a:t>
            </a:r>
            <a:r>
              <a:rPr lang="de-DE" b="1" dirty="0" smtClean="0"/>
              <a:t> an Evaluation </a:t>
            </a:r>
            <a:r>
              <a:rPr lang="de-DE" b="1" dirty="0" err="1" smtClean="0"/>
              <a:t>Strategy</a:t>
            </a:r>
            <a:r>
              <a:rPr lang="de-DE" b="1" dirty="0" smtClean="0"/>
              <a:t> </a:t>
            </a:r>
            <a:r>
              <a:rPr lang="de-DE" b="1" dirty="0" err="1" smtClean="0"/>
              <a:t>over</a:t>
            </a:r>
            <a:r>
              <a:rPr lang="de-DE" b="1" dirty="0" smtClean="0"/>
              <a:t> a </a:t>
            </a:r>
            <a:r>
              <a:rPr lang="de-DE" b="1" dirty="0" err="1" smtClean="0"/>
              <a:t>Metric</a:t>
            </a:r>
            <a:r>
              <a:rPr lang="de-DE" b="1" dirty="0" smtClean="0"/>
              <a:t> </a:t>
            </a:r>
            <a:r>
              <a:rPr lang="de-DE" b="1" dirty="0" err="1" smtClean="0"/>
              <a:t>for</a:t>
            </a:r>
            <a:r>
              <a:rPr lang="de-DE" b="1" dirty="0" smtClean="0"/>
              <a:t> Dataset </a:t>
            </a:r>
            <a:r>
              <a:rPr lang="de-DE" b="1" dirty="0" err="1" smtClean="0"/>
              <a:t>Curation</a:t>
            </a:r>
            <a:r>
              <a:rPr lang="de-DE" b="1" dirty="0" smtClean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94622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Dataset Bias – Initial Archive Work</a:t>
            </a:r>
            <a:endParaRPr lang="en-GB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233488"/>
            <a:ext cx="4572000" cy="4572000"/>
          </a:xfrm>
        </p:spPr>
      </p:pic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64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4338" y="188640"/>
            <a:ext cx="7488238" cy="720000"/>
          </a:xfrm>
        </p:spPr>
        <p:txBody>
          <a:bodyPr/>
          <a:lstStyle/>
          <a:p>
            <a:r>
              <a:rPr lang="de-DE" dirty="0" err="1" smtClean="0"/>
              <a:t>Contact</a:t>
            </a:r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half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79425" y="1233488"/>
            <a:ext cx="2901696" cy="4565904"/>
          </a:xfrm>
        </p:spPr>
      </p:pic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411" y="6199115"/>
            <a:ext cx="1922409" cy="346651"/>
          </a:xfrm>
          <a:prstGeom prst="rect">
            <a:avLst/>
          </a:prstGeom>
        </p:spPr>
      </p:pic>
      <p:sp>
        <p:nvSpPr>
          <p:cNvPr id="9" name="Inhaltsplatzhalter 2"/>
          <p:cNvSpPr>
            <a:spLocks noGrp="1"/>
          </p:cNvSpPr>
          <p:nvPr>
            <p:ph sz="half" idx="2"/>
          </p:nvPr>
        </p:nvSpPr>
        <p:spPr>
          <a:xfrm>
            <a:off x="4224338" y="1233488"/>
            <a:ext cx="7488237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Lehrstuhl für Förder- und Lagerwesen FLW</a:t>
            </a:r>
          </a:p>
          <a:p>
            <a:pPr marL="0" indent="0">
              <a:buNone/>
            </a:pPr>
            <a:r>
              <a:rPr lang="de-DE" dirty="0"/>
              <a:t>LogistikCampus</a:t>
            </a:r>
          </a:p>
          <a:p>
            <a:pPr marL="0" indent="0">
              <a:buNone/>
            </a:pPr>
            <a:r>
              <a:rPr lang="de-DE" dirty="0"/>
              <a:t>Joseph-von-Fraunhofer-Straße 2-4</a:t>
            </a:r>
          </a:p>
          <a:p>
            <a:pPr marL="0" indent="0">
              <a:buNone/>
            </a:pPr>
            <a:r>
              <a:rPr lang="de-DE" dirty="0"/>
              <a:t>44227 Dortmund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>
                <a:solidFill>
                  <a:srgbClr val="7BB73B"/>
                </a:solidFill>
              </a:rPr>
              <a:t>Nilah Ravi Nair, </a:t>
            </a:r>
            <a:r>
              <a:rPr lang="de-DE" dirty="0" err="1" smtClean="0">
                <a:solidFill>
                  <a:srgbClr val="7BB73B"/>
                </a:solidFill>
              </a:rPr>
              <a:t>M.Sc</a:t>
            </a:r>
            <a:r>
              <a:rPr lang="de-DE" dirty="0" smtClean="0">
                <a:solidFill>
                  <a:srgbClr val="7BB73B"/>
                </a:solidFill>
              </a:rPr>
              <a:t>.,</a:t>
            </a:r>
          </a:p>
          <a:p>
            <a:pPr marL="0" indent="0">
              <a:buNone/>
            </a:pPr>
            <a:r>
              <a:rPr lang="de-DE" dirty="0" smtClean="0">
                <a:solidFill>
                  <a:srgbClr val="7BB73B"/>
                </a:solidFill>
                <a:hlinkClick r:id="rId5"/>
              </a:rPr>
              <a:t>nilah.nair@tu-dortmund.de</a:t>
            </a:r>
            <a:endParaRPr lang="de-DE" dirty="0" smtClean="0">
              <a:solidFill>
                <a:srgbClr val="7BB73B"/>
              </a:solidFill>
            </a:endParaRP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www.flw.mb.tu-dortmund.de</a:t>
            </a:r>
            <a:endParaRPr lang="de-DE" u="sng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7210" y="6147639"/>
            <a:ext cx="1425189" cy="42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0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Heterogeneity</a:t>
            </a:r>
            <a:r>
              <a:rPr lang="de-DE" dirty="0" smtClean="0"/>
              <a:t> Level 2 </a:t>
            </a:r>
            <a:endParaRPr lang="en-GB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043" y="1033036"/>
            <a:ext cx="9442989" cy="516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7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Sources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“</a:t>
            </a:r>
            <a:r>
              <a:rPr lang="de-DE" dirty="0" err="1" smtClean="0"/>
              <a:t>Unrefined</a:t>
            </a:r>
            <a:r>
              <a:rPr lang="de-DE" dirty="0" smtClean="0"/>
              <a:t>„ Data</a:t>
            </a:r>
            <a:endParaRPr lang="en-GB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smtClean="0"/>
              <a:t>Images </a:t>
            </a:r>
            <a:r>
              <a:rPr lang="de-DE" dirty="0" err="1" smtClean="0"/>
              <a:t>from</a:t>
            </a:r>
            <a:r>
              <a:rPr lang="de-DE" dirty="0" smtClean="0"/>
              <a:t> freeicons.io</a:t>
            </a:r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330" y="999244"/>
            <a:ext cx="1997635" cy="199763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437" y="1105622"/>
            <a:ext cx="1812565" cy="181256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7019" y="1179185"/>
            <a:ext cx="1665437" cy="166543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6376" y="1077936"/>
            <a:ext cx="1840249" cy="184024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3784" y="3304895"/>
            <a:ext cx="2500593" cy="250059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890" y="4016188"/>
            <a:ext cx="1931378" cy="193137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18557" y="3503945"/>
            <a:ext cx="2583553" cy="2583553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7488" y="3441935"/>
            <a:ext cx="2415472" cy="241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0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en-GB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6240463" y="2393576"/>
            <a:ext cx="5472112" cy="2205318"/>
          </a:xfrm>
        </p:spPr>
        <p:txBody>
          <a:bodyPr/>
          <a:lstStyle/>
          <a:p>
            <a:r>
              <a:rPr lang="de-DE" b="1" dirty="0" smtClean="0">
                <a:solidFill>
                  <a:schemeClr val="accent1"/>
                </a:solidFill>
              </a:rPr>
              <a:t>Human </a:t>
            </a:r>
            <a:r>
              <a:rPr lang="de-DE" b="1" dirty="0" err="1" smtClean="0">
                <a:solidFill>
                  <a:schemeClr val="accent1"/>
                </a:solidFill>
              </a:rPr>
              <a:t>Activity</a:t>
            </a:r>
            <a:r>
              <a:rPr lang="de-DE" b="1" dirty="0" smtClean="0">
                <a:solidFill>
                  <a:schemeClr val="accent1"/>
                </a:solidFill>
              </a:rPr>
              <a:t> Recognition</a:t>
            </a:r>
          </a:p>
          <a:p>
            <a:r>
              <a:rPr lang="de-DE" b="1" dirty="0" err="1" smtClean="0"/>
              <a:t>Biases</a:t>
            </a:r>
            <a:r>
              <a:rPr lang="de-DE" b="1" dirty="0" smtClean="0"/>
              <a:t> in Human </a:t>
            </a:r>
            <a:r>
              <a:rPr lang="de-DE" b="1" dirty="0" err="1" smtClean="0"/>
              <a:t>Activity</a:t>
            </a:r>
            <a:r>
              <a:rPr lang="de-DE" b="1" dirty="0" smtClean="0"/>
              <a:t> Datasets</a:t>
            </a:r>
          </a:p>
          <a:p>
            <a:pPr lvl="1"/>
            <a:r>
              <a:rPr lang="de-DE" dirty="0" err="1" smtClean="0"/>
              <a:t>Types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Biases</a:t>
            </a:r>
            <a:endParaRPr lang="de-DE" dirty="0" smtClean="0"/>
          </a:p>
          <a:p>
            <a:pPr lvl="1"/>
            <a:r>
              <a:rPr lang="de-DE" dirty="0" err="1" smtClean="0"/>
              <a:t>Representation</a:t>
            </a:r>
            <a:r>
              <a:rPr lang="de-DE" dirty="0" smtClean="0"/>
              <a:t> </a:t>
            </a:r>
            <a:r>
              <a:rPr lang="de-DE" dirty="0" err="1" smtClean="0"/>
              <a:t>Biases</a:t>
            </a:r>
            <a:endParaRPr lang="de-DE" dirty="0" smtClean="0"/>
          </a:p>
          <a:p>
            <a:r>
              <a:rPr lang="de-DE" b="1" dirty="0" err="1" smtClean="0"/>
              <a:t>Our</a:t>
            </a:r>
            <a:r>
              <a:rPr lang="de-DE" b="1" dirty="0" smtClean="0"/>
              <a:t> Research</a:t>
            </a:r>
          </a:p>
          <a:p>
            <a:pPr marL="324000" lvl="1" indent="0">
              <a:buNone/>
            </a:pPr>
            <a:endParaRPr lang="de-DE" dirty="0" smtClean="0"/>
          </a:p>
          <a:p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988" y="1667435"/>
            <a:ext cx="3523129" cy="352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9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Human </a:t>
            </a:r>
            <a:r>
              <a:rPr lang="de-DE" dirty="0" err="1"/>
              <a:t>Activity</a:t>
            </a:r>
            <a:r>
              <a:rPr lang="de-DE" dirty="0"/>
              <a:t> Recognition: </a:t>
            </a:r>
            <a:r>
              <a:rPr lang="de-DE" dirty="0" err="1"/>
              <a:t>What</a:t>
            </a:r>
            <a:r>
              <a:rPr lang="de-DE" dirty="0"/>
              <a:t>?</a:t>
            </a:r>
            <a:endParaRPr lang="en-GB" dirty="0"/>
          </a:p>
        </p:txBody>
      </p:sp>
      <p:pic>
        <p:nvPicPr>
          <p:cNvPr id="5" name="20240515-1846-52.951024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7000" y="1061269"/>
            <a:ext cx="7389427" cy="4617588"/>
          </a:xfrm>
        </p:spPr>
      </p:pic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00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Human </a:t>
            </a:r>
            <a:r>
              <a:rPr lang="de-DE" dirty="0" err="1" smtClean="0"/>
              <a:t>Activity</a:t>
            </a:r>
            <a:r>
              <a:rPr lang="de-DE" dirty="0" smtClean="0"/>
              <a:t> Recognition: </a:t>
            </a:r>
            <a:r>
              <a:rPr lang="de-DE" dirty="0" err="1" smtClean="0"/>
              <a:t>What</a:t>
            </a:r>
            <a:r>
              <a:rPr lang="de-DE" dirty="0"/>
              <a:t>?</a:t>
            </a:r>
            <a:endParaRPr lang="en-GB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7" name="Gruppieren 6"/>
          <p:cNvGrpSpPr>
            <a:grpSpLocks noChangeAspect="1"/>
          </p:cNvGrpSpPr>
          <p:nvPr/>
        </p:nvGrpSpPr>
        <p:grpSpPr>
          <a:xfrm>
            <a:off x="1966458" y="1125450"/>
            <a:ext cx="8091729" cy="4860540"/>
            <a:chOff x="1198672" y="728991"/>
            <a:chExt cx="9469835" cy="5688341"/>
          </a:xfrm>
        </p:grpSpPr>
        <p:pic>
          <p:nvPicPr>
            <p:cNvPr id="8" name="Grafik 7"/>
            <p:cNvPicPr preferRelativeResize="0">
              <a:picLocks/>
            </p:cNvPicPr>
            <p:nvPr/>
          </p:nvPicPr>
          <p:blipFill rotWithShape="1"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-3"/>
            <a:stretch/>
          </p:blipFill>
          <p:spPr>
            <a:xfrm>
              <a:off x="1198673" y="737883"/>
              <a:ext cx="2340000" cy="1440000"/>
            </a:xfrm>
            <a:prstGeom prst="rect">
              <a:avLst/>
            </a:prstGeom>
          </p:spPr>
        </p:pic>
        <p:pic>
          <p:nvPicPr>
            <p:cNvPr id="9" name="Grafik 8"/>
            <p:cNvPicPr preferRelativeResize="0">
              <a:picLocks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1723" y="728991"/>
              <a:ext cx="2340000" cy="1440000"/>
            </a:xfrm>
            <a:prstGeom prst="rect">
              <a:avLst/>
            </a:prstGeom>
          </p:spPr>
        </p:pic>
        <p:pic>
          <p:nvPicPr>
            <p:cNvPr id="10" name="Grafik 9"/>
            <p:cNvPicPr preferRelativeResize="0">
              <a:picLocks/>
            </p:cNvPicPr>
            <p:nvPr/>
          </p:nvPicPr>
          <p:blipFill rotWithShape="1"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75198" y="732439"/>
              <a:ext cx="2340000" cy="1440000"/>
            </a:xfrm>
            <a:prstGeom prst="rect">
              <a:avLst/>
            </a:prstGeom>
          </p:spPr>
        </p:pic>
        <p:pic>
          <p:nvPicPr>
            <p:cNvPr id="11" name="Grafik 10"/>
            <p:cNvPicPr preferRelativeResize="0">
              <a:picLocks/>
            </p:cNvPicPr>
            <p:nvPr/>
          </p:nvPicPr>
          <p:blipFill rotWithShape="1"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28248" y="728991"/>
              <a:ext cx="2340000" cy="1440000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10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1" t="4055" r="7476"/>
            <a:stretch/>
          </p:blipFill>
          <p:spPr>
            <a:xfrm>
              <a:off x="1198672" y="3674014"/>
              <a:ext cx="9469575" cy="2743318"/>
            </a:xfrm>
            <a:prstGeom prst="rect">
              <a:avLst/>
            </a:prstGeom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4742" t="10693" r="5832" b="24302"/>
            <a:stretch/>
          </p:blipFill>
          <p:spPr>
            <a:xfrm>
              <a:off x="5951984" y="2225720"/>
              <a:ext cx="2340260" cy="1440000"/>
            </a:xfrm>
            <a:prstGeom prst="rect">
              <a:avLst/>
            </a:prstGeom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3827" t="9068" r="6747" b="25925"/>
            <a:stretch/>
          </p:blipFill>
          <p:spPr>
            <a:xfrm>
              <a:off x="8328248" y="2225720"/>
              <a:ext cx="2340259" cy="1440000"/>
            </a:xfrm>
            <a:prstGeom prst="rect">
              <a:avLst/>
            </a:prstGeom>
          </p:spPr>
        </p:pic>
        <p:pic>
          <p:nvPicPr>
            <p:cNvPr id="15" name="Grafik 14"/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3828" t="10694" r="6746" b="24300"/>
            <a:stretch/>
          </p:blipFill>
          <p:spPr>
            <a:xfrm>
              <a:off x="1199456" y="2225720"/>
              <a:ext cx="2340260" cy="1440000"/>
            </a:xfrm>
            <a:prstGeom prst="rect">
              <a:avLst/>
            </a:prstGeom>
          </p:spPr>
        </p:pic>
        <p:pic>
          <p:nvPicPr>
            <p:cNvPr id="16" name="Grafik 15"/>
            <p:cNvPicPr>
              <a:picLocks noChangeAspect="1"/>
            </p:cNvPicPr>
            <p:nvPr/>
          </p:nvPicPr>
          <p:blipFill rotWithShape="1">
            <a:blip r:embed="rId17" cstate="hq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4949" t="10717" r="5271" b="24276"/>
            <a:stretch/>
          </p:blipFill>
          <p:spPr>
            <a:xfrm>
              <a:off x="3575720" y="2226241"/>
              <a:ext cx="2340260" cy="1440000"/>
            </a:xfrm>
            <a:prstGeom prst="rect">
              <a:avLst/>
            </a:prstGeom>
          </p:spPr>
        </p:pic>
        <p:sp>
          <p:nvSpPr>
            <p:cNvPr id="17" name="Abgerundetes Rechteck 16"/>
            <p:cNvSpPr/>
            <p:nvPr/>
          </p:nvSpPr>
          <p:spPr bwMode="auto">
            <a:xfrm>
              <a:off x="1288553" y="1949774"/>
              <a:ext cx="2160240" cy="50405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 rtlCol="0" anchor="ctr">
              <a:noAutofit/>
            </a:bodyPr>
            <a:lstStyle/>
            <a:p>
              <a:pPr eaLnBrk="0" hangingPunct="0">
                <a:spcAft>
                  <a:spcPts val="300"/>
                </a:spcAft>
                <a:buClrTx/>
                <a:tabLst>
                  <a:tab pos="376238" algn="l"/>
                  <a:tab pos="2057400" algn="l"/>
                </a:tabLst>
              </a:pPr>
              <a:r>
                <a:rPr lang="en-GB" sz="1400" b="0" dirty="0">
                  <a:latin typeface="+mj-lt"/>
                  <a:cs typeface="Times New Roman" panose="02020603050405020304" pitchFamily="18" charset="0"/>
                </a:rPr>
                <a:t>Walking</a:t>
              </a:r>
            </a:p>
          </p:txBody>
        </p:sp>
        <p:sp>
          <p:nvSpPr>
            <p:cNvPr id="18" name="Abgerundetes Rechteck 17"/>
            <p:cNvSpPr/>
            <p:nvPr/>
          </p:nvSpPr>
          <p:spPr bwMode="auto">
            <a:xfrm>
              <a:off x="3664687" y="1947312"/>
              <a:ext cx="2160240" cy="504056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 rtlCol="0" anchor="ctr">
              <a:noAutofit/>
            </a:bodyPr>
            <a:lstStyle/>
            <a:p>
              <a:pPr eaLnBrk="0" hangingPunct="0">
                <a:spcAft>
                  <a:spcPts val="300"/>
                </a:spcAft>
                <a:buClrTx/>
                <a:tabLst>
                  <a:tab pos="376238" algn="l"/>
                  <a:tab pos="2057400" algn="l"/>
                </a:tabLst>
              </a:pPr>
              <a:r>
                <a:rPr lang="en-GB" sz="1400" b="0" dirty="0">
                  <a:latin typeface="+mj-lt"/>
                  <a:cs typeface="Times New Roman" panose="02020603050405020304" pitchFamily="18" charset="0"/>
                </a:rPr>
                <a:t>Lifting Box</a:t>
              </a:r>
            </a:p>
          </p:txBody>
        </p:sp>
        <p:sp>
          <p:nvSpPr>
            <p:cNvPr id="19" name="Abgerundetes Rechteck 18"/>
            <p:cNvSpPr/>
            <p:nvPr/>
          </p:nvSpPr>
          <p:spPr bwMode="auto">
            <a:xfrm>
              <a:off x="6040169" y="1950003"/>
              <a:ext cx="2160240" cy="50405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 rtlCol="0" anchor="ctr">
              <a:noAutofit/>
            </a:bodyPr>
            <a:lstStyle/>
            <a:p>
              <a:pPr eaLnBrk="0" hangingPunct="0">
                <a:spcAft>
                  <a:spcPts val="300"/>
                </a:spcAft>
                <a:buClrTx/>
                <a:tabLst>
                  <a:tab pos="376238" algn="l"/>
                  <a:tab pos="2057400" algn="l"/>
                </a:tabLst>
              </a:pPr>
              <a:r>
                <a:rPr lang="en-GB" sz="1400" b="0" dirty="0">
                  <a:latin typeface="+mj-lt"/>
                  <a:cs typeface="Times New Roman" panose="02020603050405020304" pitchFamily="18" charset="0"/>
                </a:rPr>
                <a:t>Walking with box</a:t>
              </a:r>
            </a:p>
          </p:txBody>
        </p:sp>
        <p:sp>
          <p:nvSpPr>
            <p:cNvPr id="20" name="Abgerundetes Rechteck 19"/>
            <p:cNvSpPr/>
            <p:nvPr/>
          </p:nvSpPr>
          <p:spPr bwMode="auto">
            <a:xfrm>
              <a:off x="8416303" y="1947541"/>
              <a:ext cx="2160240" cy="504056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 rtlCol="0" anchor="ctr">
              <a:noAutofit/>
            </a:bodyPr>
            <a:lstStyle/>
            <a:p>
              <a:pPr eaLnBrk="0" hangingPunct="0">
                <a:spcAft>
                  <a:spcPts val="300"/>
                </a:spcAft>
                <a:buClrTx/>
                <a:tabLst>
                  <a:tab pos="376238" algn="l"/>
                  <a:tab pos="2057400" algn="l"/>
                </a:tabLst>
              </a:pPr>
              <a:r>
                <a:rPr lang="en-GB" sz="1400" b="0" dirty="0">
                  <a:latin typeface="+mj-lt"/>
                  <a:cs typeface="Times New Roman" panose="02020603050405020304" pitchFamily="18" charset="0"/>
                </a:rPr>
                <a:t>Putting down box</a:t>
              </a:r>
            </a:p>
          </p:txBody>
        </p:sp>
        <p:sp>
          <p:nvSpPr>
            <p:cNvPr id="21" name="Rechteck 20"/>
            <p:cNvSpPr/>
            <p:nvPr/>
          </p:nvSpPr>
          <p:spPr bwMode="auto">
            <a:xfrm>
              <a:off x="1717040" y="3780000"/>
              <a:ext cx="3119120" cy="2170800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50196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 rtlCol="0" anchor="ctr">
              <a:noAutofit/>
            </a:bodyPr>
            <a:lstStyle/>
            <a:p>
              <a:pPr algn="l" eaLnBrk="0" hangingPunct="0">
                <a:spcAft>
                  <a:spcPct val="30000"/>
                </a:spcAft>
                <a:buClrTx/>
                <a:buFontTx/>
                <a:buNone/>
                <a:tabLst>
                  <a:tab pos="376238" algn="l"/>
                  <a:tab pos="2057400" algn="l"/>
                </a:tabLst>
              </a:pPr>
              <a:endParaRPr lang="en-GB" dirty="0" err="1">
                <a:latin typeface="+mn-lt"/>
              </a:endParaRPr>
            </a:p>
          </p:txBody>
        </p:sp>
        <p:sp>
          <p:nvSpPr>
            <p:cNvPr id="22" name="Rechteck 21"/>
            <p:cNvSpPr/>
            <p:nvPr/>
          </p:nvSpPr>
          <p:spPr bwMode="auto">
            <a:xfrm>
              <a:off x="4836160" y="3780000"/>
              <a:ext cx="1023858" cy="2170800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50196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 rtlCol="0" anchor="ctr">
              <a:noAutofit/>
            </a:bodyPr>
            <a:lstStyle/>
            <a:p>
              <a:pPr algn="l" eaLnBrk="0" hangingPunct="0">
                <a:spcAft>
                  <a:spcPct val="30000"/>
                </a:spcAft>
                <a:buClrTx/>
                <a:buFontTx/>
                <a:buNone/>
                <a:tabLst>
                  <a:tab pos="376238" algn="l"/>
                  <a:tab pos="2057400" algn="l"/>
                </a:tabLst>
              </a:pPr>
              <a:endParaRPr lang="en-GB" dirty="0" err="1">
                <a:latin typeface="+mn-lt"/>
              </a:endParaRPr>
            </a:p>
          </p:txBody>
        </p:sp>
        <p:sp>
          <p:nvSpPr>
            <p:cNvPr id="23" name="Rechteck 22"/>
            <p:cNvSpPr/>
            <p:nvPr/>
          </p:nvSpPr>
          <p:spPr bwMode="auto">
            <a:xfrm>
              <a:off x="5860018" y="3780000"/>
              <a:ext cx="1496122" cy="2170800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0196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 rtlCol="0" anchor="ctr">
              <a:noAutofit/>
            </a:bodyPr>
            <a:lstStyle/>
            <a:p>
              <a:pPr algn="l" eaLnBrk="0" hangingPunct="0">
                <a:spcAft>
                  <a:spcPct val="30000"/>
                </a:spcAft>
                <a:buClrTx/>
                <a:buFontTx/>
                <a:buNone/>
                <a:tabLst>
                  <a:tab pos="376238" algn="l"/>
                  <a:tab pos="2057400" algn="l"/>
                </a:tabLst>
              </a:pPr>
              <a:endParaRPr lang="en-GB" dirty="0" err="1">
                <a:latin typeface="+mn-lt"/>
              </a:endParaRPr>
            </a:p>
          </p:txBody>
        </p:sp>
        <p:sp>
          <p:nvSpPr>
            <p:cNvPr id="24" name="Rechteck 23"/>
            <p:cNvSpPr/>
            <p:nvPr/>
          </p:nvSpPr>
          <p:spPr bwMode="auto">
            <a:xfrm>
              <a:off x="8416302" y="3780000"/>
              <a:ext cx="2034879" cy="2170800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50196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 rtlCol="0" anchor="ctr">
              <a:noAutofit/>
            </a:bodyPr>
            <a:lstStyle/>
            <a:p>
              <a:pPr algn="l" eaLnBrk="0" hangingPunct="0">
                <a:spcAft>
                  <a:spcPct val="30000"/>
                </a:spcAft>
                <a:buClrTx/>
                <a:buFontTx/>
                <a:buNone/>
                <a:tabLst>
                  <a:tab pos="376238" algn="l"/>
                  <a:tab pos="2057400" algn="l"/>
                </a:tabLst>
              </a:pPr>
              <a:endParaRPr lang="en-GB" dirty="0" err="1">
                <a:latin typeface="+mn-lt"/>
              </a:endParaRPr>
            </a:p>
          </p:txBody>
        </p:sp>
        <p:sp>
          <p:nvSpPr>
            <p:cNvPr id="25" name="Rechteck 24"/>
            <p:cNvSpPr/>
            <p:nvPr/>
          </p:nvSpPr>
          <p:spPr bwMode="auto">
            <a:xfrm>
              <a:off x="7356140" y="3780000"/>
              <a:ext cx="1060162" cy="21708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196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 rtlCol="0" anchor="ctr">
              <a:noAutofit/>
            </a:bodyPr>
            <a:lstStyle/>
            <a:p>
              <a:pPr algn="l" eaLnBrk="0" hangingPunct="0">
                <a:spcAft>
                  <a:spcPct val="30000"/>
                </a:spcAft>
                <a:buClrTx/>
                <a:buFontTx/>
                <a:buNone/>
                <a:tabLst>
                  <a:tab pos="376238" algn="l"/>
                  <a:tab pos="2057400" algn="l"/>
                </a:tabLst>
              </a:pPr>
              <a:endParaRPr lang="en-GB" dirty="0" err="1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223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Human </a:t>
            </a:r>
            <a:r>
              <a:rPr lang="de-DE" dirty="0" err="1" smtClean="0"/>
              <a:t>Activity</a:t>
            </a:r>
            <a:r>
              <a:rPr lang="de-DE" dirty="0" smtClean="0"/>
              <a:t> Recognition: </a:t>
            </a:r>
            <a:r>
              <a:rPr lang="de-DE" dirty="0" err="1" smtClean="0"/>
              <a:t>How</a:t>
            </a:r>
            <a:r>
              <a:rPr lang="de-DE" dirty="0" smtClean="0"/>
              <a:t>?</a:t>
            </a:r>
            <a:endParaRPr lang="en-GB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Niemann, Friedrich, et al. "Lara: Creating a dataset for human activity recognition in logistics using semantic attributes." </a:t>
            </a:r>
            <a:r>
              <a:rPr lang="en-GB" i="1" dirty="0"/>
              <a:t>Sensors</a:t>
            </a:r>
            <a:r>
              <a:rPr lang="en-GB" dirty="0"/>
              <a:t> 20.15 (2020): 4083.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548" y="975831"/>
            <a:ext cx="1031221" cy="103122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l="5371" r="44407"/>
          <a:stretch/>
        </p:blipFill>
        <p:spPr>
          <a:xfrm>
            <a:off x="681037" y="2058675"/>
            <a:ext cx="1152245" cy="174236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0447" t="19749" r="45222" b="13380"/>
          <a:stretch/>
        </p:blipFill>
        <p:spPr>
          <a:xfrm>
            <a:off x="604838" y="3880395"/>
            <a:ext cx="1353950" cy="192509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2788" y="1868814"/>
            <a:ext cx="4294096" cy="2327880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F499D130-1E24-42FE-BE8B-722481E21826}"/>
              </a:ext>
            </a:extLst>
          </p:cNvPr>
          <p:cNvSpPr txBox="1"/>
          <p:nvPr/>
        </p:nvSpPr>
        <p:spPr>
          <a:xfrm rot="16200000">
            <a:off x="6697178" y="2259014"/>
            <a:ext cx="723220" cy="46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1200" dirty="0">
                <a:latin typeface="+mn-lt"/>
              </a:rPr>
              <a:t>Accel. X(m/s</a:t>
            </a:r>
            <a:r>
              <a:rPr lang="en-IN" sz="1200" dirty="0">
                <a:latin typeface="+mn-lt"/>
                <a:cs typeface="Times New Roman" panose="02020603050405020304" pitchFamily="18" charset="0"/>
              </a:rPr>
              <a:t>²)</a:t>
            </a:r>
            <a:endParaRPr lang="en-IN" sz="1200" dirty="0">
              <a:latin typeface="+mn-lt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7"/>
          <a:srcRect l="927"/>
          <a:stretch/>
        </p:blipFill>
        <p:spPr>
          <a:xfrm>
            <a:off x="2251146" y="2292033"/>
            <a:ext cx="4573642" cy="189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2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Human </a:t>
            </a:r>
            <a:r>
              <a:rPr lang="de-DE" dirty="0" err="1" smtClean="0"/>
              <a:t>Activity</a:t>
            </a:r>
            <a:r>
              <a:rPr lang="de-DE" dirty="0" smtClean="0"/>
              <a:t> Recognition: </a:t>
            </a:r>
            <a:r>
              <a:rPr lang="de-DE" dirty="0" err="1" smtClean="0"/>
              <a:t>Why</a:t>
            </a:r>
            <a:r>
              <a:rPr lang="de-DE" dirty="0" smtClean="0"/>
              <a:t>?</a:t>
            </a:r>
            <a:endParaRPr lang="en-GB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4C7AFE-047A-4A32-BEBC-58E2FA677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042" y="2008593"/>
            <a:ext cx="5460991" cy="2912529"/>
          </a:xfrm>
          <a:prstGeom prst="rect">
            <a:avLst/>
          </a:prstGeom>
        </p:spPr>
      </p:pic>
      <p:sp>
        <p:nvSpPr>
          <p:cNvPr id="6" name="Abgerundetes Rechteck 5"/>
          <p:cNvSpPr/>
          <p:nvPr/>
        </p:nvSpPr>
        <p:spPr bwMode="auto">
          <a:xfrm>
            <a:off x="4789324" y="1429274"/>
            <a:ext cx="2627504" cy="409333"/>
          </a:xfrm>
          <a:prstGeom prst="round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 rtlCol="0" anchor="ctr">
            <a:spAutoFit/>
          </a:bodyPr>
          <a:lstStyle/>
          <a:p>
            <a:pPr eaLnBrk="0" hangingPunct="0">
              <a:spcAft>
                <a:spcPct val="30000"/>
              </a:spcAft>
              <a:buClrTx/>
              <a:buFontTx/>
              <a:buNone/>
              <a:tabLst>
                <a:tab pos="376238" algn="l"/>
                <a:tab pos="2057400" algn="l"/>
              </a:tabLst>
            </a:pPr>
            <a:r>
              <a:rPr lang="de-DE" dirty="0" err="1" smtClean="0">
                <a:latin typeface="+mn-lt"/>
              </a:rPr>
              <a:t>Ergonomic</a:t>
            </a:r>
            <a:r>
              <a:rPr lang="de-DE" dirty="0" smtClean="0">
                <a:latin typeface="+mn-lt"/>
              </a:rPr>
              <a:t> Evaluation</a:t>
            </a:r>
            <a:endParaRPr lang="en-GB" dirty="0" err="1" smtClean="0">
              <a:latin typeface="+mn-lt"/>
            </a:endParaRPr>
          </a:p>
        </p:txBody>
      </p:sp>
      <p:sp>
        <p:nvSpPr>
          <p:cNvPr id="7" name="Abgerundetes Rechteck 6"/>
          <p:cNvSpPr/>
          <p:nvPr/>
        </p:nvSpPr>
        <p:spPr bwMode="auto">
          <a:xfrm>
            <a:off x="8417672" y="1427327"/>
            <a:ext cx="3097305" cy="409333"/>
          </a:xfrm>
          <a:prstGeom prst="round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 rtlCol="0" anchor="ctr">
            <a:spAutoFit/>
          </a:bodyPr>
          <a:lstStyle/>
          <a:p>
            <a:pPr eaLnBrk="0" hangingPunct="0">
              <a:spcAft>
                <a:spcPct val="30000"/>
              </a:spcAft>
              <a:buClrTx/>
              <a:buFontTx/>
              <a:buNone/>
              <a:tabLst>
                <a:tab pos="376238" algn="l"/>
                <a:tab pos="2057400" algn="l"/>
              </a:tabLst>
            </a:pPr>
            <a:r>
              <a:rPr lang="de-DE" dirty="0" err="1" smtClean="0">
                <a:latin typeface="+mn-lt"/>
              </a:rPr>
              <a:t>Safety</a:t>
            </a:r>
            <a:r>
              <a:rPr lang="de-DE" dirty="0" smtClean="0">
                <a:latin typeface="+mn-lt"/>
              </a:rPr>
              <a:t>-training </a:t>
            </a:r>
            <a:r>
              <a:rPr lang="de-DE" dirty="0" err="1" smtClean="0">
                <a:latin typeface="+mn-lt"/>
              </a:rPr>
              <a:t>for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robots</a:t>
            </a:r>
            <a:endParaRPr lang="en-GB" dirty="0" err="1" smtClean="0">
              <a:latin typeface="+mn-lt"/>
            </a:endParaRPr>
          </a:p>
        </p:txBody>
      </p:sp>
      <p:sp>
        <p:nvSpPr>
          <p:cNvPr id="8" name="Abgerundetes Rechteck 7"/>
          <p:cNvSpPr/>
          <p:nvPr/>
        </p:nvSpPr>
        <p:spPr bwMode="auto">
          <a:xfrm>
            <a:off x="479425" y="3260189"/>
            <a:ext cx="2569614" cy="409333"/>
          </a:xfrm>
          <a:prstGeom prst="round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 rtlCol="0" anchor="ctr">
            <a:spAutoFit/>
          </a:bodyPr>
          <a:lstStyle/>
          <a:p>
            <a:pPr eaLnBrk="0" hangingPunct="0">
              <a:spcAft>
                <a:spcPct val="30000"/>
              </a:spcAft>
              <a:buClrTx/>
              <a:buFontTx/>
              <a:buNone/>
              <a:tabLst>
                <a:tab pos="376238" algn="l"/>
                <a:tab pos="2057400" algn="l"/>
              </a:tabLst>
            </a:pPr>
            <a:r>
              <a:rPr lang="de-DE" dirty="0" err="1" smtClean="0">
                <a:latin typeface="+mn-lt"/>
              </a:rPr>
              <a:t>Process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Optimisation</a:t>
            </a:r>
            <a:endParaRPr lang="en-GB" dirty="0" err="1" smtClean="0">
              <a:latin typeface="+mn-lt"/>
            </a:endParaRPr>
          </a:p>
        </p:txBody>
      </p:sp>
      <p:sp>
        <p:nvSpPr>
          <p:cNvPr id="9" name="Abgerundetes Rechteck 8"/>
          <p:cNvSpPr/>
          <p:nvPr/>
        </p:nvSpPr>
        <p:spPr bwMode="auto">
          <a:xfrm>
            <a:off x="8759398" y="3260190"/>
            <a:ext cx="2992487" cy="409333"/>
          </a:xfrm>
          <a:prstGeom prst="round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 rtlCol="0" anchor="ctr">
            <a:spAutoFit/>
          </a:bodyPr>
          <a:lstStyle/>
          <a:p>
            <a:pPr eaLnBrk="0" hangingPunct="0">
              <a:spcAft>
                <a:spcPct val="30000"/>
              </a:spcAft>
              <a:buClrTx/>
              <a:buFontTx/>
              <a:buNone/>
              <a:tabLst>
                <a:tab pos="376238" algn="l"/>
                <a:tab pos="2057400" algn="l"/>
              </a:tabLst>
            </a:pPr>
            <a:r>
              <a:rPr lang="de-DE" dirty="0" err="1" smtClean="0">
                <a:latin typeface="+mn-lt"/>
              </a:rPr>
              <a:t>Subject</a:t>
            </a:r>
            <a:r>
              <a:rPr lang="de-DE" dirty="0" smtClean="0">
                <a:latin typeface="+mn-lt"/>
              </a:rPr>
              <a:t> Re-Identification</a:t>
            </a:r>
            <a:endParaRPr lang="en-GB" dirty="0" err="1" smtClean="0">
              <a:latin typeface="+mn-lt"/>
            </a:endParaRPr>
          </a:p>
        </p:txBody>
      </p:sp>
      <p:sp>
        <p:nvSpPr>
          <p:cNvPr id="10" name="Abgerundetes Rechteck 9"/>
          <p:cNvSpPr/>
          <p:nvPr/>
        </p:nvSpPr>
        <p:spPr bwMode="auto">
          <a:xfrm>
            <a:off x="565862" y="1426770"/>
            <a:ext cx="3239353" cy="409333"/>
          </a:xfrm>
          <a:prstGeom prst="round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 rtlCol="0" anchor="ctr">
            <a:spAutoFit/>
          </a:bodyPr>
          <a:lstStyle/>
          <a:p>
            <a:pPr eaLnBrk="0" hangingPunct="0">
              <a:spcAft>
                <a:spcPct val="30000"/>
              </a:spcAft>
              <a:buClrTx/>
              <a:buFontTx/>
              <a:buNone/>
              <a:tabLst>
                <a:tab pos="376238" algn="l"/>
                <a:tab pos="2057400" algn="l"/>
              </a:tabLst>
            </a:pPr>
            <a:r>
              <a:rPr lang="de-DE" dirty="0" err="1" smtClean="0">
                <a:latin typeface="+mn-lt"/>
              </a:rPr>
              <a:t>Process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Anomaly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Detection</a:t>
            </a:r>
            <a:endParaRPr lang="en-GB" dirty="0" err="1" smtClean="0">
              <a:latin typeface="+mn-lt"/>
            </a:endParaRPr>
          </a:p>
        </p:txBody>
      </p:sp>
      <p:sp>
        <p:nvSpPr>
          <p:cNvPr id="11" name="Abgerundetes Rechteck 10"/>
          <p:cNvSpPr/>
          <p:nvPr/>
        </p:nvSpPr>
        <p:spPr bwMode="auto">
          <a:xfrm>
            <a:off x="3502843" y="5152627"/>
            <a:ext cx="4897389" cy="409333"/>
          </a:xfrm>
          <a:prstGeom prst="round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 rtlCol="0" anchor="ctr">
            <a:spAutoFit/>
          </a:bodyPr>
          <a:lstStyle/>
          <a:p>
            <a:pPr eaLnBrk="0" hangingPunct="0">
              <a:spcAft>
                <a:spcPct val="30000"/>
              </a:spcAft>
              <a:buClrTx/>
              <a:buFontTx/>
              <a:buNone/>
              <a:tabLst>
                <a:tab pos="376238" algn="l"/>
                <a:tab pos="2057400" algn="l"/>
              </a:tabLst>
            </a:pPr>
            <a:r>
              <a:rPr lang="de-DE" dirty="0" smtClean="0">
                <a:latin typeface="+mn-lt"/>
              </a:rPr>
              <a:t>Benchmarking Warehousing Performance</a:t>
            </a:r>
            <a:endParaRPr lang="en-GB" dirty="0" err="1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615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Human </a:t>
            </a:r>
            <a:r>
              <a:rPr lang="de-DE" dirty="0" err="1" smtClean="0"/>
              <a:t>Activity</a:t>
            </a:r>
            <a:r>
              <a:rPr lang="de-DE" dirty="0" smtClean="0"/>
              <a:t> Recognition: Research with </a:t>
            </a:r>
            <a:r>
              <a:rPr lang="de-DE" dirty="0" err="1" smtClean="0"/>
              <a:t>Industry</a:t>
            </a:r>
            <a:endParaRPr lang="en-GB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274C7AFE-047A-4A32-BEBC-58E2FA677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376" y="1233488"/>
            <a:ext cx="5441199" cy="290197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46" t="26564" r="26693" b="32103"/>
          <a:stretch/>
        </p:blipFill>
        <p:spPr>
          <a:xfrm>
            <a:off x="482400" y="1233488"/>
            <a:ext cx="4968552" cy="287843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0938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sign1">
  <a:themeElements>
    <a:clrScheme name="FLW_Standardfarben">
      <a:dk1>
        <a:sysClr val="windowText" lastClr="000000"/>
      </a:dk1>
      <a:lt1>
        <a:srgbClr val="FFFFFF"/>
      </a:lt1>
      <a:dk2>
        <a:srgbClr val="757575"/>
      </a:dk2>
      <a:lt2>
        <a:srgbClr val="EAEAEA"/>
      </a:lt2>
      <a:accent1>
        <a:srgbClr val="84B819"/>
      </a:accent1>
      <a:accent2>
        <a:srgbClr val="0086CB"/>
      </a:accent2>
      <a:accent3>
        <a:srgbClr val="79C4E7"/>
      </a:accent3>
      <a:accent4>
        <a:srgbClr val="945D4A"/>
      </a:accent4>
      <a:accent5>
        <a:srgbClr val="E26C34"/>
      </a:accent5>
      <a:accent6>
        <a:srgbClr val="FFDA64"/>
      </a:accent6>
      <a:hlink>
        <a:srgbClr val="84B819"/>
      </a:hlink>
      <a:folHlink>
        <a:srgbClr val="AFAFAF"/>
      </a:folHlink>
    </a:clrScheme>
    <a:fontScheme name="FLW-Neu-TT">
      <a:majorFont>
        <a:latin typeface="Akkurat"/>
        <a:ea typeface=""/>
        <a:cs typeface=""/>
      </a:majorFont>
      <a:minorFont>
        <a:latin typeface="Akkura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>
          <a:solidFill>
            <a:schemeClr val="accent1"/>
          </a:solidFill>
          <a:miter lim="800000"/>
          <a:headEnd/>
          <a:tailEnd/>
        </a:ln>
        <a:effectLst/>
      </a:spPr>
      <a:bodyPr wrap="square" lIns="92075" tIns="46038" rIns="92075" bIns="46038" rtlCol="0" anchor="ctr">
        <a:spAutoFit/>
      </a:bodyPr>
      <a:lstStyle>
        <a:defPPr algn="l" eaLnBrk="0" hangingPunct="0">
          <a:spcAft>
            <a:spcPct val="30000"/>
          </a:spcAft>
          <a:buClrTx/>
          <a:buFontTx/>
          <a:buNone/>
          <a:tabLst>
            <a:tab pos="376238" algn="l"/>
            <a:tab pos="2057400" algn="l"/>
          </a:tabLst>
          <a:defRPr dirty="0" err="1" smtClean="0"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MetaCorrespondence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b="0" dirty="0" err="1" smtClean="0">
            <a:latin typeface="+mn-lt"/>
          </a:defRPr>
        </a:defPPr>
      </a:lstStyle>
    </a:txDef>
  </a:objectDefaults>
  <a:extraClrSchemeLst>
    <a:extraClrScheme>
      <a:clrScheme name="STANDARD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B90000"/>
        </a:accent6>
        <a:hlink>
          <a:srgbClr val="3366FF"/>
        </a:hlink>
        <a:folHlink>
          <a:srgbClr val="A3A6C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B90000"/>
        </a:accent6>
        <a:hlink>
          <a:srgbClr val="6679CC"/>
        </a:hlink>
        <a:folHlink>
          <a:srgbClr val="A3A6C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sign1" id="{DE316AC5-D9A3-4690-8D92-3B17A4F92B00}" vid="{62C11AC0-3A14-4271-8771-F5B57106783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Design1</Template>
  <TotalTime>1273</TotalTime>
  <Words>1250</Words>
  <Application>Microsoft Office PowerPoint</Application>
  <PresentationFormat>Breitbild</PresentationFormat>
  <Paragraphs>144</Paragraphs>
  <Slides>26</Slides>
  <Notes>9</Notes>
  <HiddenSlides>1</HiddenSlides>
  <MMClips>2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6" baseType="lpstr">
      <vt:lpstr>Akkurat</vt:lpstr>
      <vt:lpstr>Akkurat-Bold</vt:lpstr>
      <vt:lpstr>Akkurat-Light</vt:lpstr>
      <vt:lpstr>Arial</vt:lpstr>
      <vt:lpstr>Calibri</vt:lpstr>
      <vt:lpstr>MetaCorrespondence</vt:lpstr>
      <vt:lpstr>MetaPlusMedium-Roman</vt:lpstr>
      <vt:lpstr>Times New Roman</vt:lpstr>
      <vt:lpstr>Wingdings</vt:lpstr>
      <vt:lpstr>Design1</vt:lpstr>
      <vt:lpstr>PowerPoint-Präsentation</vt:lpstr>
      <vt:lpstr>“Data as The New Oil Is Not Enough” – Nisha Talagala, Forbes, 2022</vt:lpstr>
      <vt:lpstr>Sources of “Unrefined„ Data</vt:lpstr>
      <vt:lpstr>Outline</vt:lpstr>
      <vt:lpstr>Human Activity Recognition: What?</vt:lpstr>
      <vt:lpstr>Human Activity Recognition: What?</vt:lpstr>
      <vt:lpstr>Human Activity Recognition: How?</vt:lpstr>
      <vt:lpstr>Human Activity Recognition: Why?</vt:lpstr>
      <vt:lpstr>Human Activity Recognition: Research with Industry</vt:lpstr>
      <vt:lpstr>Outline</vt:lpstr>
      <vt:lpstr>Biases in Human Activity Datasets: Types </vt:lpstr>
      <vt:lpstr>Biases in Human Activity Datasets: Representation Bias</vt:lpstr>
      <vt:lpstr>Biases in Human Activity Datasets: Representation Bias</vt:lpstr>
      <vt:lpstr>Biases in Human Activity Datasets: Representation Bias</vt:lpstr>
      <vt:lpstr>Outline</vt:lpstr>
      <vt:lpstr>Our Research</vt:lpstr>
      <vt:lpstr>Our Research: Datasets</vt:lpstr>
      <vt:lpstr>Our Research: Method</vt:lpstr>
      <vt:lpstr>Our Research: Evaluation Stratergy</vt:lpstr>
      <vt:lpstr>Our Research: Statistical Analysis of Datasets</vt:lpstr>
      <vt:lpstr>Our Research: Network</vt:lpstr>
      <vt:lpstr>Our Research: Result</vt:lpstr>
      <vt:lpstr>Conclusions</vt:lpstr>
      <vt:lpstr>Dataset Bias – Initial Archive Work</vt:lpstr>
      <vt:lpstr>Contact</vt:lpstr>
      <vt:lpstr>Heterogeneity Level 2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Nilah Ravi Nair</dc:creator>
  <cp:lastModifiedBy>Nilah Ravi Nair</cp:lastModifiedBy>
  <cp:revision>57</cp:revision>
  <dcterms:created xsi:type="dcterms:W3CDTF">2024-04-23T12:53:52Z</dcterms:created>
  <dcterms:modified xsi:type="dcterms:W3CDTF">2024-05-16T12:02:27Z</dcterms:modified>
</cp:coreProperties>
</file>