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012" r:id="rId1"/>
  </p:sldMasterIdLst>
  <p:notesMasterIdLst>
    <p:notesMasterId r:id="rId28"/>
  </p:notesMasterIdLst>
  <p:sldIdLst>
    <p:sldId id="281" r:id="rId2"/>
    <p:sldId id="258" r:id="rId3"/>
    <p:sldId id="303" r:id="rId4"/>
    <p:sldId id="262" r:id="rId5"/>
    <p:sldId id="261" r:id="rId6"/>
    <p:sldId id="269" r:id="rId7"/>
    <p:sldId id="320" r:id="rId8"/>
    <p:sldId id="322" r:id="rId9"/>
    <p:sldId id="305" r:id="rId10"/>
    <p:sldId id="316" r:id="rId11"/>
    <p:sldId id="306" r:id="rId12"/>
    <p:sldId id="271" r:id="rId13"/>
    <p:sldId id="285" r:id="rId14"/>
    <p:sldId id="294" r:id="rId15"/>
    <p:sldId id="283" r:id="rId16"/>
    <p:sldId id="286" r:id="rId17"/>
    <p:sldId id="317" r:id="rId18"/>
    <p:sldId id="310" r:id="rId19"/>
    <p:sldId id="325" r:id="rId20"/>
    <p:sldId id="289" r:id="rId21"/>
    <p:sldId id="259" r:id="rId22"/>
    <p:sldId id="284" r:id="rId23"/>
    <p:sldId id="312" r:id="rId24"/>
    <p:sldId id="313" r:id="rId25"/>
    <p:sldId id="290" r:id="rId26"/>
    <p:sldId id="29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D728816B-B04C-E842-9947-293ABBC56F16}">
          <p14:sldIdLst>
            <p14:sldId id="281"/>
            <p14:sldId id="258"/>
            <p14:sldId id="303"/>
            <p14:sldId id="262"/>
          </p14:sldIdLst>
        </p14:section>
        <p14:section name="Science vs Engineering" id="{7D994CDF-1BEB-2447-AB74-1FE24F2537AF}">
          <p14:sldIdLst>
            <p14:sldId id="261"/>
            <p14:sldId id="269"/>
            <p14:sldId id="320"/>
            <p14:sldId id="322"/>
            <p14:sldId id="305"/>
            <p14:sldId id="316"/>
            <p14:sldId id="306"/>
            <p14:sldId id="271"/>
            <p14:sldId id="285"/>
            <p14:sldId id="294"/>
            <p14:sldId id="283"/>
          </p14:sldIdLst>
        </p14:section>
        <p14:section name="Other Relationships" id="{C47C665A-7F43-BC49-9272-302DEF5A8D04}">
          <p14:sldIdLst>
            <p14:sldId id="286"/>
            <p14:sldId id="317"/>
            <p14:sldId id="310"/>
            <p14:sldId id="325"/>
          </p14:sldIdLst>
        </p14:section>
        <p14:section name="Clearing Confusion" id="{521BA8AC-CF28-DC4D-B888-55086580C07E}">
          <p14:sldIdLst>
            <p14:sldId id="289"/>
            <p14:sldId id="259"/>
            <p14:sldId id="284"/>
            <p14:sldId id="312"/>
            <p14:sldId id="313"/>
          </p14:sldIdLst>
        </p14:section>
        <p14:section name="Conclusion" id="{B0434783-0F22-1A49-A13B-8B3D68121403}">
          <p14:sldIdLst>
            <p14:sldId id="290"/>
            <p14:sldId id="29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0FF"/>
    <a:srgbClr val="EBEBEB"/>
    <a:srgbClr val="942092"/>
    <a:srgbClr val="00FA00"/>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82"/>
    <p:restoredTop sz="88753"/>
  </p:normalViewPr>
  <p:slideViewPr>
    <p:cSldViewPr snapToGrid="0" snapToObjects="1">
      <p:cViewPr varScale="1">
        <p:scale>
          <a:sx n="81" d="100"/>
          <a:sy n="81" d="100"/>
        </p:scale>
        <p:origin x="542"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eb King" userId="730df217-dedb-48f5-9b0f-f3ecd38fe447" providerId="ADAL" clId="{6C436914-91EB-4486-AD5C-3CD3333DD94C}"/>
    <pc:docChg chg="delSld modSection">
      <pc:chgData name="Caleb King" userId="730df217-dedb-48f5-9b0f-f3ecd38fe447" providerId="ADAL" clId="{6C436914-91EB-4486-AD5C-3CD3333DD94C}" dt="2021-05-10T12:42:34.338" v="4" actId="2696"/>
      <pc:docMkLst>
        <pc:docMk/>
      </pc:docMkLst>
      <pc:sldChg chg="del">
        <pc:chgData name="Caleb King" userId="730df217-dedb-48f5-9b0f-f3ecd38fe447" providerId="ADAL" clId="{6C436914-91EB-4486-AD5C-3CD3333DD94C}" dt="2021-05-10T12:42:17.345" v="1" actId="2696"/>
        <pc:sldMkLst>
          <pc:docMk/>
          <pc:sldMk cId="406460503" sldId="276"/>
        </pc:sldMkLst>
      </pc:sldChg>
      <pc:sldChg chg="del">
        <pc:chgData name="Caleb King" userId="730df217-dedb-48f5-9b0f-f3ecd38fe447" providerId="ADAL" clId="{6C436914-91EB-4486-AD5C-3CD3333DD94C}" dt="2021-05-10T12:42:30.585" v="3" actId="2696"/>
        <pc:sldMkLst>
          <pc:docMk/>
          <pc:sldMk cId="654899954" sldId="314"/>
        </pc:sldMkLst>
      </pc:sldChg>
      <pc:sldChg chg="del">
        <pc:chgData name="Caleb King" userId="730df217-dedb-48f5-9b0f-f3ecd38fe447" providerId="ADAL" clId="{6C436914-91EB-4486-AD5C-3CD3333DD94C}" dt="2021-05-10T12:42:20.736" v="2" actId="2696"/>
        <pc:sldMkLst>
          <pc:docMk/>
          <pc:sldMk cId="435861357" sldId="318"/>
        </pc:sldMkLst>
      </pc:sldChg>
      <pc:sldChg chg="del">
        <pc:chgData name="Caleb King" userId="730df217-dedb-48f5-9b0f-f3ecd38fe447" providerId="ADAL" clId="{6C436914-91EB-4486-AD5C-3CD3333DD94C}" dt="2021-05-10T12:42:30.585" v="3" actId="2696"/>
        <pc:sldMkLst>
          <pc:docMk/>
          <pc:sldMk cId="1144407953" sldId="319"/>
        </pc:sldMkLst>
      </pc:sldChg>
      <pc:sldChg chg="del">
        <pc:chgData name="Caleb King" userId="730df217-dedb-48f5-9b0f-f3ecd38fe447" providerId="ADAL" clId="{6C436914-91EB-4486-AD5C-3CD3333DD94C}" dt="2021-05-10T12:42:34.338" v="4" actId="2696"/>
        <pc:sldMkLst>
          <pc:docMk/>
          <pc:sldMk cId="1738230864" sldId="321"/>
        </pc:sldMkLst>
      </pc:sldChg>
      <pc:sldChg chg="del">
        <pc:chgData name="Caleb King" userId="730df217-dedb-48f5-9b0f-f3ecd38fe447" providerId="ADAL" clId="{6C436914-91EB-4486-AD5C-3CD3333DD94C}" dt="2021-05-10T12:42:13.806" v="0" actId="2696"/>
        <pc:sldMkLst>
          <pc:docMk/>
          <pc:sldMk cId="882665711" sldId="323"/>
        </pc:sldMkLst>
      </pc:sldChg>
      <pc:sldChg chg="del">
        <pc:chgData name="Caleb King" userId="730df217-dedb-48f5-9b0f-f3ecd38fe447" providerId="ADAL" clId="{6C436914-91EB-4486-AD5C-3CD3333DD94C}" dt="2021-05-10T12:42:30.585" v="3" actId="2696"/>
        <pc:sldMkLst>
          <pc:docMk/>
          <pc:sldMk cId="1955994483" sldId="32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FC24F0-2E9E-7E40-9CB6-752D615C682B}" type="doc">
      <dgm:prSet loTypeId="urn:microsoft.com/office/officeart/2005/8/layout/chart3" loCatId="" qsTypeId="urn:microsoft.com/office/officeart/2005/8/quickstyle/simple4" qsCatId="simple" csTypeId="urn:microsoft.com/office/officeart/2005/8/colors/colorful1" csCatId="colorful" phldr="1"/>
      <dgm:spPr/>
      <dgm:t>
        <a:bodyPr/>
        <a:lstStyle/>
        <a:p>
          <a:endParaRPr lang="en-US"/>
        </a:p>
      </dgm:t>
    </dgm:pt>
    <dgm:pt modelId="{1806EC88-98B1-5443-99DB-203E2FB6591D}">
      <dgm:prSet phldrT="[Text]"/>
      <dgm:spPr/>
      <dgm:t>
        <a:bodyPr/>
        <a:lstStyle/>
        <a:p>
          <a:r>
            <a:rPr lang="en-US" dirty="0"/>
            <a:t>Statistical Engineering</a:t>
          </a:r>
        </a:p>
      </dgm:t>
    </dgm:pt>
    <dgm:pt modelId="{C3DF3CBA-7DD1-3842-B6A8-3DA404519F86}" type="parTrans" cxnId="{FBD7D0B6-7B93-CC41-8B17-8B96582C5F73}">
      <dgm:prSet/>
      <dgm:spPr/>
      <dgm:t>
        <a:bodyPr/>
        <a:lstStyle/>
        <a:p>
          <a:endParaRPr lang="en-US"/>
        </a:p>
      </dgm:t>
    </dgm:pt>
    <dgm:pt modelId="{04E13B4A-F2F0-A849-8439-286AA7B694F7}" type="sibTrans" cxnId="{FBD7D0B6-7B93-CC41-8B17-8B96582C5F73}">
      <dgm:prSet/>
      <dgm:spPr/>
      <dgm:t>
        <a:bodyPr/>
        <a:lstStyle/>
        <a:p>
          <a:endParaRPr lang="en-US"/>
        </a:p>
      </dgm:t>
    </dgm:pt>
    <dgm:pt modelId="{7B39B111-575B-F745-82C0-4870902CA62A}">
      <dgm:prSet phldrT="[Text]"/>
      <dgm:spPr/>
      <dgm:t>
        <a:bodyPr/>
        <a:lstStyle/>
        <a:p>
          <a:r>
            <a:rPr lang="en-US" dirty="0"/>
            <a:t>Business Analytics</a:t>
          </a:r>
        </a:p>
      </dgm:t>
    </dgm:pt>
    <dgm:pt modelId="{2D2B2766-C330-C84B-ACE0-DA4F352BD9C1}" type="parTrans" cxnId="{EB5C9E25-6084-E449-8935-FCC1F9853E21}">
      <dgm:prSet/>
      <dgm:spPr/>
      <dgm:t>
        <a:bodyPr/>
        <a:lstStyle/>
        <a:p>
          <a:endParaRPr lang="en-US"/>
        </a:p>
      </dgm:t>
    </dgm:pt>
    <dgm:pt modelId="{8C5539EF-D5F6-F743-A8BC-07F1D672B5AD}" type="sibTrans" cxnId="{EB5C9E25-6084-E449-8935-FCC1F9853E21}">
      <dgm:prSet/>
      <dgm:spPr/>
      <dgm:t>
        <a:bodyPr/>
        <a:lstStyle/>
        <a:p>
          <a:endParaRPr lang="en-US"/>
        </a:p>
      </dgm:t>
    </dgm:pt>
    <dgm:pt modelId="{8DAB0EC0-E69B-C342-9381-EF9BFFDDF82F}">
      <dgm:prSet phldrT="[Text]"/>
      <dgm:spPr/>
      <dgm:t>
        <a:bodyPr/>
        <a:lstStyle/>
        <a:p>
          <a:r>
            <a:rPr lang="en-US" dirty="0"/>
            <a:t>Data Science</a:t>
          </a:r>
        </a:p>
      </dgm:t>
    </dgm:pt>
    <dgm:pt modelId="{288A59E2-B23C-3241-8764-1650C99B939C}" type="parTrans" cxnId="{E3F44334-3F61-5E4C-99B2-DF2BD254D4A1}">
      <dgm:prSet/>
      <dgm:spPr/>
      <dgm:t>
        <a:bodyPr/>
        <a:lstStyle/>
        <a:p>
          <a:endParaRPr lang="en-US"/>
        </a:p>
      </dgm:t>
    </dgm:pt>
    <dgm:pt modelId="{767CF211-E0A9-0C44-B110-AADF8F0A188A}" type="sibTrans" cxnId="{E3F44334-3F61-5E4C-99B2-DF2BD254D4A1}">
      <dgm:prSet/>
      <dgm:spPr/>
      <dgm:t>
        <a:bodyPr/>
        <a:lstStyle/>
        <a:p>
          <a:endParaRPr lang="en-US"/>
        </a:p>
      </dgm:t>
    </dgm:pt>
    <dgm:pt modelId="{2E5C2F0F-6F83-F944-85C4-6DEB57082E4D}">
      <dgm:prSet/>
      <dgm:spPr/>
      <dgm:t>
        <a:bodyPr/>
        <a:lstStyle/>
        <a:p>
          <a:r>
            <a:rPr lang="en-US" dirty="0"/>
            <a:t>Operations Research</a:t>
          </a:r>
        </a:p>
      </dgm:t>
    </dgm:pt>
    <dgm:pt modelId="{231835AB-C6E6-3A4A-B59C-AC28E0D1D541}" type="parTrans" cxnId="{6B62D459-CC1E-E442-8173-3E72EFAE56C6}">
      <dgm:prSet/>
      <dgm:spPr/>
      <dgm:t>
        <a:bodyPr/>
        <a:lstStyle/>
        <a:p>
          <a:endParaRPr lang="en-US"/>
        </a:p>
      </dgm:t>
    </dgm:pt>
    <dgm:pt modelId="{23644D05-2CD7-034F-9AEF-3E5E12A5CAF7}" type="sibTrans" cxnId="{6B62D459-CC1E-E442-8173-3E72EFAE56C6}">
      <dgm:prSet/>
      <dgm:spPr/>
      <dgm:t>
        <a:bodyPr/>
        <a:lstStyle/>
        <a:p>
          <a:endParaRPr lang="en-US"/>
        </a:p>
      </dgm:t>
    </dgm:pt>
    <dgm:pt modelId="{57290131-7898-D94E-AC29-37CBA173C3D9}" type="pres">
      <dgm:prSet presAssocID="{47FC24F0-2E9E-7E40-9CB6-752D615C682B}" presName="compositeShape" presStyleCnt="0">
        <dgm:presLayoutVars>
          <dgm:chMax val="7"/>
          <dgm:dir/>
          <dgm:resizeHandles val="exact"/>
        </dgm:presLayoutVars>
      </dgm:prSet>
      <dgm:spPr/>
    </dgm:pt>
    <dgm:pt modelId="{36251949-03E2-6F45-B1D6-6F537F8A7391}" type="pres">
      <dgm:prSet presAssocID="{47FC24F0-2E9E-7E40-9CB6-752D615C682B}" presName="wedge1" presStyleLbl="node1" presStyleIdx="0" presStyleCnt="4"/>
      <dgm:spPr/>
    </dgm:pt>
    <dgm:pt modelId="{1026F479-F3CB-F24D-A24C-9B9144F1D066}" type="pres">
      <dgm:prSet presAssocID="{47FC24F0-2E9E-7E40-9CB6-752D615C682B}" presName="wedge1Tx" presStyleLbl="node1" presStyleIdx="0" presStyleCnt="4">
        <dgm:presLayoutVars>
          <dgm:chMax val="0"/>
          <dgm:chPref val="0"/>
          <dgm:bulletEnabled val="1"/>
        </dgm:presLayoutVars>
      </dgm:prSet>
      <dgm:spPr/>
    </dgm:pt>
    <dgm:pt modelId="{36D11F1C-E5AA-4642-967D-8DBD0C888F7A}" type="pres">
      <dgm:prSet presAssocID="{47FC24F0-2E9E-7E40-9CB6-752D615C682B}" presName="wedge2" presStyleLbl="node1" presStyleIdx="1" presStyleCnt="4"/>
      <dgm:spPr/>
    </dgm:pt>
    <dgm:pt modelId="{02D198D0-D6A3-804B-A619-4FAD2BB48063}" type="pres">
      <dgm:prSet presAssocID="{47FC24F0-2E9E-7E40-9CB6-752D615C682B}" presName="wedge2Tx" presStyleLbl="node1" presStyleIdx="1" presStyleCnt="4">
        <dgm:presLayoutVars>
          <dgm:chMax val="0"/>
          <dgm:chPref val="0"/>
          <dgm:bulletEnabled val="1"/>
        </dgm:presLayoutVars>
      </dgm:prSet>
      <dgm:spPr/>
    </dgm:pt>
    <dgm:pt modelId="{37F9E314-5082-3A49-9D22-6CAEBC28449D}" type="pres">
      <dgm:prSet presAssocID="{47FC24F0-2E9E-7E40-9CB6-752D615C682B}" presName="wedge3" presStyleLbl="node1" presStyleIdx="2" presStyleCnt="4"/>
      <dgm:spPr/>
    </dgm:pt>
    <dgm:pt modelId="{79FA1CE5-B87F-6441-89C2-742DB9CC5C1D}" type="pres">
      <dgm:prSet presAssocID="{47FC24F0-2E9E-7E40-9CB6-752D615C682B}" presName="wedge3Tx" presStyleLbl="node1" presStyleIdx="2" presStyleCnt="4">
        <dgm:presLayoutVars>
          <dgm:chMax val="0"/>
          <dgm:chPref val="0"/>
          <dgm:bulletEnabled val="1"/>
        </dgm:presLayoutVars>
      </dgm:prSet>
      <dgm:spPr/>
    </dgm:pt>
    <dgm:pt modelId="{9BF6EC5F-C530-034D-B655-D0E28A928BDB}" type="pres">
      <dgm:prSet presAssocID="{47FC24F0-2E9E-7E40-9CB6-752D615C682B}" presName="wedge4" presStyleLbl="node1" presStyleIdx="3" presStyleCnt="4" custLinFactNeighborY="964"/>
      <dgm:spPr/>
    </dgm:pt>
    <dgm:pt modelId="{CF15F6B5-DA1A-DB4C-BC09-E4EA3B5E98DB}" type="pres">
      <dgm:prSet presAssocID="{47FC24F0-2E9E-7E40-9CB6-752D615C682B}" presName="wedge4Tx" presStyleLbl="node1" presStyleIdx="3" presStyleCnt="4">
        <dgm:presLayoutVars>
          <dgm:chMax val="0"/>
          <dgm:chPref val="0"/>
          <dgm:bulletEnabled val="1"/>
        </dgm:presLayoutVars>
      </dgm:prSet>
      <dgm:spPr/>
    </dgm:pt>
  </dgm:ptLst>
  <dgm:cxnLst>
    <dgm:cxn modelId="{9EDC3B02-C7C7-704A-9BFB-C4F6A303F684}" type="presOf" srcId="{47FC24F0-2E9E-7E40-9CB6-752D615C682B}" destId="{57290131-7898-D94E-AC29-37CBA173C3D9}" srcOrd="0" destOrd="0" presId="urn:microsoft.com/office/officeart/2005/8/layout/chart3"/>
    <dgm:cxn modelId="{30362F18-BEE7-E341-AC98-DA22A91EC109}" type="presOf" srcId="{8DAB0EC0-E69B-C342-9381-EF9BFFDDF82F}" destId="{79FA1CE5-B87F-6441-89C2-742DB9CC5C1D}" srcOrd="1" destOrd="0" presId="urn:microsoft.com/office/officeart/2005/8/layout/chart3"/>
    <dgm:cxn modelId="{C5BFC21F-3850-D645-BE4E-E9F859AB18EE}" type="presOf" srcId="{2E5C2F0F-6F83-F944-85C4-6DEB57082E4D}" destId="{CF15F6B5-DA1A-DB4C-BC09-E4EA3B5E98DB}" srcOrd="1" destOrd="0" presId="urn:microsoft.com/office/officeart/2005/8/layout/chart3"/>
    <dgm:cxn modelId="{EB5C9E25-6084-E449-8935-FCC1F9853E21}" srcId="{47FC24F0-2E9E-7E40-9CB6-752D615C682B}" destId="{7B39B111-575B-F745-82C0-4870902CA62A}" srcOrd="1" destOrd="0" parTransId="{2D2B2766-C330-C84B-ACE0-DA4F352BD9C1}" sibTransId="{8C5539EF-D5F6-F743-A8BC-07F1D672B5AD}"/>
    <dgm:cxn modelId="{E3F44334-3F61-5E4C-99B2-DF2BD254D4A1}" srcId="{47FC24F0-2E9E-7E40-9CB6-752D615C682B}" destId="{8DAB0EC0-E69B-C342-9381-EF9BFFDDF82F}" srcOrd="2" destOrd="0" parTransId="{288A59E2-B23C-3241-8764-1650C99B939C}" sibTransId="{767CF211-E0A9-0C44-B110-AADF8F0A188A}"/>
    <dgm:cxn modelId="{45621C3C-FCA1-E74A-AD02-F77D54B1C264}" type="presOf" srcId="{1806EC88-98B1-5443-99DB-203E2FB6591D}" destId="{36251949-03E2-6F45-B1D6-6F537F8A7391}" srcOrd="0" destOrd="0" presId="urn:microsoft.com/office/officeart/2005/8/layout/chart3"/>
    <dgm:cxn modelId="{EDFEA150-A22C-9B44-9A0A-94492F499B77}" type="presOf" srcId="{8DAB0EC0-E69B-C342-9381-EF9BFFDDF82F}" destId="{37F9E314-5082-3A49-9D22-6CAEBC28449D}" srcOrd="0" destOrd="0" presId="urn:microsoft.com/office/officeart/2005/8/layout/chart3"/>
    <dgm:cxn modelId="{6B62D459-CC1E-E442-8173-3E72EFAE56C6}" srcId="{47FC24F0-2E9E-7E40-9CB6-752D615C682B}" destId="{2E5C2F0F-6F83-F944-85C4-6DEB57082E4D}" srcOrd="3" destOrd="0" parTransId="{231835AB-C6E6-3A4A-B59C-AC28E0D1D541}" sibTransId="{23644D05-2CD7-034F-9AEF-3E5E12A5CAF7}"/>
    <dgm:cxn modelId="{11A7805A-BC7D-A64D-AAD3-1E8D8C62C5D9}" type="presOf" srcId="{1806EC88-98B1-5443-99DB-203E2FB6591D}" destId="{1026F479-F3CB-F24D-A24C-9B9144F1D066}" srcOrd="1" destOrd="0" presId="urn:microsoft.com/office/officeart/2005/8/layout/chart3"/>
    <dgm:cxn modelId="{34CB698B-781D-5C48-B24D-17F3B4B564CA}" type="presOf" srcId="{7B39B111-575B-F745-82C0-4870902CA62A}" destId="{02D198D0-D6A3-804B-A619-4FAD2BB48063}" srcOrd="1" destOrd="0" presId="urn:microsoft.com/office/officeart/2005/8/layout/chart3"/>
    <dgm:cxn modelId="{8472B19D-C8E0-BE47-B985-F2FC212F75CD}" type="presOf" srcId="{7B39B111-575B-F745-82C0-4870902CA62A}" destId="{36D11F1C-E5AA-4642-967D-8DBD0C888F7A}" srcOrd="0" destOrd="0" presId="urn:microsoft.com/office/officeart/2005/8/layout/chart3"/>
    <dgm:cxn modelId="{31D9AEAD-B783-8043-8A59-A105DCB2985A}" type="presOf" srcId="{2E5C2F0F-6F83-F944-85C4-6DEB57082E4D}" destId="{9BF6EC5F-C530-034D-B655-D0E28A928BDB}" srcOrd="0" destOrd="0" presId="urn:microsoft.com/office/officeart/2005/8/layout/chart3"/>
    <dgm:cxn modelId="{FBD7D0B6-7B93-CC41-8B17-8B96582C5F73}" srcId="{47FC24F0-2E9E-7E40-9CB6-752D615C682B}" destId="{1806EC88-98B1-5443-99DB-203E2FB6591D}" srcOrd="0" destOrd="0" parTransId="{C3DF3CBA-7DD1-3842-B6A8-3DA404519F86}" sibTransId="{04E13B4A-F2F0-A849-8439-286AA7B694F7}"/>
    <dgm:cxn modelId="{2BB9F0E0-EBEB-E64B-A8DC-14ECCF351C92}" type="presParOf" srcId="{57290131-7898-D94E-AC29-37CBA173C3D9}" destId="{36251949-03E2-6F45-B1D6-6F537F8A7391}" srcOrd="0" destOrd="0" presId="urn:microsoft.com/office/officeart/2005/8/layout/chart3"/>
    <dgm:cxn modelId="{B0561146-0A4F-EC44-A02E-7C6017C7D9E5}" type="presParOf" srcId="{57290131-7898-D94E-AC29-37CBA173C3D9}" destId="{1026F479-F3CB-F24D-A24C-9B9144F1D066}" srcOrd="1" destOrd="0" presId="urn:microsoft.com/office/officeart/2005/8/layout/chart3"/>
    <dgm:cxn modelId="{48D1158D-36C4-394A-8F31-4B3EF1B66BED}" type="presParOf" srcId="{57290131-7898-D94E-AC29-37CBA173C3D9}" destId="{36D11F1C-E5AA-4642-967D-8DBD0C888F7A}" srcOrd="2" destOrd="0" presId="urn:microsoft.com/office/officeart/2005/8/layout/chart3"/>
    <dgm:cxn modelId="{70D3A61F-A453-694A-A13D-859A47E3E5A1}" type="presParOf" srcId="{57290131-7898-D94E-AC29-37CBA173C3D9}" destId="{02D198D0-D6A3-804B-A619-4FAD2BB48063}" srcOrd="3" destOrd="0" presId="urn:microsoft.com/office/officeart/2005/8/layout/chart3"/>
    <dgm:cxn modelId="{FD353DF2-0977-6E4E-93BE-FE0969D0D791}" type="presParOf" srcId="{57290131-7898-D94E-AC29-37CBA173C3D9}" destId="{37F9E314-5082-3A49-9D22-6CAEBC28449D}" srcOrd="4" destOrd="0" presId="urn:microsoft.com/office/officeart/2005/8/layout/chart3"/>
    <dgm:cxn modelId="{256025AC-F9F9-9C47-B30A-96280DDC25ED}" type="presParOf" srcId="{57290131-7898-D94E-AC29-37CBA173C3D9}" destId="{79FA1CE5-B87F-6441-89C2-742DB9CC5C1D}" srcOrd="5" destOrd="0" presId="urn:microsoft.com/office/officeart/2005/8/layout/chart3"/>
    <dgm:cxn modelId="{4538F7E6-D063-1C44-8598-F7614B09790E}" type="presParOf" srcId="{57290131-7898-D94E-AC29-37CBA173C3D9}" destId="{9BF6EC5F-C530-034D-B655-D0E28A928BDB}" srcOrd="6" destOrd="0" presId="urn:microsoft.com/office/officeart/2005/8/layout/chart3"/>
    <dgm:cxn modelId="{35E4E130-173C-FD42-BA8E-DA0918AE8343}" type="presParOf" srcId="{57290131-7898-D94E-AC29-37CBA173C3D9}" destId="{CF15F6B5-DA1A-DB4C-BC09-E4EA3B5E98DB}" srcOrd="7"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FC24F0-2E9E-7E40-9CB6-752D615C682B}" type="doc">
      <dgm:prSet loTypeId="urn:microsoft.com/office/officeart/2005/8/layout/chart3" loCatId="" qsTypeId="urn:microsoft.com/office/officeart/2005/8/quickstyle/simple4" qsCatId="simple" csTypeId="urn:microsoft.com/office/officeart/2005/8/colors/colorful3" csCatId="colorful" phldr="1"/>
      <dgm:spPr/>
      <dgm:t>
        <a:bodyPr/>
        <a:lstStyle/>
        <a:p>
          <a:endParaRPr lang="en-US"/>
        </a:p>
      </dgm:t>
    </dgm:pt>
    <dgm:pt modelId="{7B39B111-575B-F745-82C0-4870902CA62A}">
      <dgm:prSet phldrT="[Text]"/>
      <dgm:spPr/>
      <dgm:t>
        <a:bodyPr/>
        <a:lstStyle/>
        <a:p>
          <a:r>
            <a:rPr lang="en-US" dirty="0"/>
            <a:t>Business Analytics</a:t>
          </a:r>
        </a:p>
      </dgm:t>
    </dgm:pt>
    <dgm:pt modelId="{2D2B2766-C330-C84B-ACE0-DA4F352BD9C1}" type="parTrans" cxnId="{EB5C9E25-6084-E449-8935-FCC1F9853E21}">
      <dgm:prSet/>
      <dgm:spPr/>
      <dgm:t>
        <a:bodyPr/>
        <a:lstStyle/>
        <a:p>
          <a:endParaRPr lang="en-US"/>
        </a:p>
      </dgm:t>
    </dgm:pt>
    <dgm:pt modelId="{8C5539EF-D5F6-F743-A8BC-07F1D672B5AD}" type="sibTrans" cxnId="{EB5C9E25-6084-E449-8935-FCC1F9853E21}">
      <dgm:prSet/>
      <dgm:spPr/>
      <dgm:t>
        <a:bodyPr/>
        <a:lstStyle/>
        <a:p>
          <a:endParaRPr lang="en-US"/>
        </a:p>
      </dgm:t>
    </dgm:pt>
    <dgm:pt modelId="{8DAB0EC0-E69B-C342-9381-EF9BFFDDF82F}">
      <dgm:prSet phldrT="[Text]"/>
      <dgm:spPr/>
      <dgm:t>
        <a:bodyPr/>
        <a:lstStyle/>
        <a:p>
          <a:r>
            <a:rPr lang="en-US" dirty="0"/>
            <a:t>Data Science</a:t>
          </a:r>
        </a:p>
      </dgm:t>
    </dgm:pt>
    <dgm:pt modelId="{288A59E2-B23C-3241-8764-1650C99B939C}" type="parTrans" cxnId="{E3F44334-3F61-5E4C-99B2-DF2BD254D4A1}">
      <dgm:prSet/>
      <dgm:spPr/>
      <dgm:t>
        <a:bodyPr/>
        <a:lstStyle/>
        <a:p>
          <a:endParaRPr lang="en-US"/>
        </a:p>
      </dgm:t>
    </dgm:pt>
    <dgm:pt modelId="{767CF211-E0A9-0C44-B110-AADF8F0A188A}" type="sibTrans" cxnId="{E3F44334-3F61-5E4C-99B2-DF2BD254D4A1}">
      <dgm:prSet/>
      <dgm:spPr/>
      <dgm:t>
        <a:bodyPr/>
        <a:lstStyle/>
        <a:p>
          <a:endParaRPr lang="en-US"/>
        </a:p>
      </dgm:t>
    </dgm:pt>
    <dgm:pt modelId="{2E5C2F0F-6F83-F944-85C4-6DEB57082E4D}">
      <dgm:prSet/>
      <dgm:spPr/>
      <dgm:t>
        <a:bodyPr/>
        <a:lstStyle/>
        <a:p>
          <a:r>
            <a:rPr lang="en-US" dirty="0"/>
            <a:t>Operations Research</a:t>
          </a:r>
        </a:p>
      </dgm:t>
    </dgm:pt>
    <dgm:pt modelId="{231835AB-C6E6-3A4A-B59C-AC28E0D1D541}" type="parTrans" cxnId="{6B62D459-CC1E-E442-8173-3E72EFAE56C6}">
      <dgm:prSet/>
      <dgm:spPr/>
      <dgm:t>
        <a:bodyPr/>
        <a:lstStyle/>
        <a:p>
          <a:endParaRPr lang="en-US"/>
        </a:p>
      </dgm:t>
    </dgm:pt>
    <dgm:pt modelId="{23644D05-2CD7-034F-9AEF-3E5E12A5CAF7}" type="sibTrans" cxnId="{6B62D459-CC1E-E442-8173-3E72EFAE56C6}">
      <dgm:prSet/>
      <dgm:spPr/>
      <dgm:t>
        <a:bodyPr/>
        <a:lstStyle/>
        <a:p>
          <a:endParaRPr lang="en-US"/>
        </a:p>
      </dgm:t>
    </dgm:pt>
    <dgm:pt modelId="{57290131-7898-D94E-AC29-37CBA173C3D9}" type="pres">
      <dgm:prSet presAssocID="{47FC24F0-2E9E-7E40-9CB6-752D615C682B}" presName="compositeShape" presStyleCnt="0">
        <dgm:presLayoutVars>
          <dgm:chMax val="7"/>
          <dgm:dir/>
          <dgm:resizeHandles val="exact"/>
        </dgm:presLayoutVars>
      </dgm:prSet>
      <dgm:spPr/>
    </dgm:pt>
    <dgm:pt modelId="{36251949-03E2-6F45-B1D6-6F537F8A7391}" type="pres">
      <dgm:prSet presAssocID="{47FC24F0-2E9E-7E40-9CB6-752D615C682B}" presName="wedge1" presStyleLbl="node1" presStyleIdx="0" presStyleCnt="3" custLinFactNeighborX="-6597" custLinFactNeighborY="3683"/>
      <dgm:spPr/>
    </dgm:pt>
    <dgm:pt modelId="{1026F479-F3CB-F24D-A24C-9B9144F1D066}" type="pres">
      <dgm:prSet presAssocID="{47FC24F0-2E9E-7E40-9CB6-752D615C682B}" presName="wedge1Tx" presStyleLbl="node1" presStyleIdx="0" presStyleCnt="3">
        <dgm:presLayoutVars>
          <dgm:chMax val="0"/>
          <dgm:chPref val="0"/>
          <dgm:bulletEnabled val="1"/>
        </dgm:presLayoutVars>
      </dgm:prSet>
      <dgm:spPr/>
    </dgm:pt>
    <dgm:pt modelId="{36D11F1C-E5AA-4642-967D-8DBD0C888F7A}" type="pres">
      <dgm:prSet presAssocID="{47FC24F0-2E9E-7E40-9CB6-752D615C682B}" presName="wedge2" presStyleLbl="node1" presStyleIdx="1" presStyleCnt="3"/>
      <dgm:spPr/>
    </dgm:pt>
    <dgm:pt modelId="{02D198D0-D6A3-804B-A619-4FAD2BB48063}" type="pres">
      <dgm:prSet presAssocID="{47FC24F0-2E9E-7E40-9CB6-752D615C682B}" presName="wedge2Tx" presStyleLbl="node1" presStyleIdx="1" presStyleCnt="3">
        <dgm:presLayoutVars>
          <dgm:chMax val="0"/>
          <dgm:chPref val="0"/>
          <dgm:bulletEnabled val="1"/>
        </dgm:presLayoutVars>
      </dgm:prSet>
      <dgm:spPr/>
    </dgm:pt>
    <dgm:pt modelId="{37F9E314-5082-3A49-9D22-6CAEBC28449D}" type="pres">
      <dgm:prSet presAssocID="{47FC24F0-2E9E-7E40-9CB6-752D615C682B}" presName="wedge3" presStyleLbl="node1" presStyleIdx="2" presStyleCnt="3"/>
      <dgm:spPr/>
    </dgm:pt>
    <dgm:pt modelId="{79FA1CE5-B87F-6441-89C2-742DB9CC5C1D}" type="pres">
      <dgm:prSet presAssocID="{47FC24F0-2E9E-7E40-9CB6-752D615C682B}" presName="wedge3Tx" presStyleLbl="node1" presStyleIdx="2" presStyleCnt="3">
        <dgm:presLayoutVars>
          <dgm:chMax val="0"/>
          <dgm:chPref val="0"/>
          <dgm:bulletEnabled val="1"/>
        </dgm:presLayoutVars>
      </dgm:prSet>
      <dgm:spPr/>
    </dgm:pt>
  </dgm:ptLst>
  <dgm:cxnLst>
    <dgm:cxn modelId="{D107770D-58D6-C249-8943-16A7B1BFBC76}" type="presOf" srcId="{2E5C2F0F-6F83-F944-85C4-6DEB57082E4D}" destId="{02D198D0-D6A3-804B-A619-4FAD2BB48063}" srcOrd="1" destOrd="0" presId="urn:microsoft.com/office/officeart/2005/8/layout/chart3"/>
    <dgm:cxn modelId="{EB5C9E25-6084-E449-8935-FCC1F9853E21}" srcId="{47FC24F0-2E9E-7E40-9CB6-752D615C682B}" destId="{7B39B111-575B-F745-82C0-4870902CA62A}" srcOrd="0" destOrd="0" parTransId="{2D2B2766-C330-C84B-ACE0-DA4F352BD9C1}" sibTransId="{8C5539EF-D5F6-F743-A8BC-07F1D672B5AD}"/>
    <dgm:cxn modelId="{E3F44334-3F61-5E4C-99B2-DF2BD254D4A1}" srcId="{47FC24F0-2E9E-7E40-9CB6-752D615C682B}" destId="{8DAB0EC0-E69B-C342-9381-EF9BFFDDF82F}" srcOrd="2" destOrd="0" parTransId="{288A59E2-B23C-3241-8764-1650C99B939C}" sibTransId="{767CF211-E0A9-0C44-B110-AADF8F0A188A}"/>
    <dgm:cxn modelId="{C5E3083D-03AD-584B-B3D3-2F4B675716D2}" type="presOf" srcId="{7B39B111-575B-F745-82C0-4870902CA62A}" destId="{1026F479-F3CB-F24D-A24C-9B9144F1D066}" srcOrd="1" destOrd="0" presId="urn:microsoft.com/office/officeart/2005/8/layout/chart3"/>
    <dgm:cxn modelId="{8069385F-AF62-9741-A872-B33D491425AE}" type="presOf" srcId="{47FC24F0-2E9E-7E40-9CB6-752D615C682B}" destId="{57290131-7898-D94E-AC29-37CBA173C3D9}" srcOrd="0" destOrd="0" presId="urn:microsoft.com/office/officeart/2005/8/layout/chart3"/>
    <dgm:cxn modelId="{288A2466-953E-724F-BB52-06D1043B88C0}" type="presOf" srcId="{7B39B111-575B-F745-82C0-4870902CA62A}" destId="{36251949-03E2-6F45-B1D6-6F537F8A7391}" srcOrd="0" destOrd="0" presId="urn:microsoft.com/office/officeart/2005/8/layout/chart3"/>
    <dgm:cxn modelId="{A2C10251-B9C4-6749-B43F-5673D2D19956}" type="presOf" srcId="{2E5C2F0F-6F83-F944-85C4-6DEB57082E4D}" destId="{36D11F1C-E5AA-4642-967D-8DBD0C888F7A}" srcOrd="0" destOrd="0" presId="urn:microsoft.com/office/officeart/2005/8/layout/chart3"/>
    <dgm:cxn modelId="{6B62D459-CC1E-E442-8173-3E72EFAE56C6}" srcId="{47FC24F0-2E9E-7E40-9CB6-752D615C682B}" destId="{2E5C2F0F-6F83-F944-85C4-6DEB57082E4D}" srcOrd="1" destOrd="0" parTransId="{231835AB-C6E6-3A4A-B59C-AC28E0D1D541}" sibTransId="{23644D05-2CD7-034F-9AEF-3E5E12A5CAF7}"/>
    <dgm:cxn modelId="{E742FED5-ED3A-5549-BAFF-6B2B4B71AFBC}" type="presOf" srcId="{8DAB0EC0-E69B-C342-9381-EF9BFFDDF82F}" destId="{37F9E314-5082-3A49-9D22-6CAEBC28449D}" srcOrd="0" destOrd="0" presId="urn:microsoft.com/office/officeart/2005/8/layout/chart3"/>
    <dgm:cxn modelId="{228E28EC-3836-8E49-90EE-602B38440B73}" type="presOf" srcId="{8DAB0EC0-E69B-C342-9381-EF9BFFDDF82F}" destId="{79FA1CE5-B87F-6441-89C2-742DB9CC5C1D}" srcOrd="1" destOrd="0" presId="urn:microsoft.com/office/officeart/2005/8/layout/chart3"/>
    <dgm:cxn modelId="{0E2C52DB-A2BC-2E48-B3A8-F0A6E9F5E201}" type="presParOf" srcId="{57290131-7898-D94E-AC29-37CBA173C3D9}" destId="{36251949-03E2-6F45-B1D6-6F537F8A7391}" srcOrd="0" destOrd="0" presId="urn:microsoft.com/office/officeart/2005/8/layout/chart3"/>
    <dgm:cxn modelId="{6417BCB2-4878-6F4A-AAF1-CC0CBA96BDCD}" type="presParOf" srcId="{57290131-7898-D94E-AC29-37CBA173C3D9}" destId="{1026F479-F3CB-F24D-A24C-9B9144F1D066}" srcOrd="1" destOrd="0" presId="urn:microsoft.com/office/officeart/2005/8/layout/chart3"/>
    <dgm:cxn modelId="{7E6A5DCB-5C1C-9742-B45C-FDF694DDF4DD}" type="presParOf" srcId="{57290131-7898-D94E-AC29-37CBA173C3D9}" destId="{36D11F1C-E5AA-4642-967D-8DBD0C888F7A}" srcOrd="2" destOrd="0" presId="urn:microsoft.com/office/officeart/2005/8/layout/chart3"/>
    <dgm:cxn modelId="{07223227-628F-7842-A6AF-D4DE1FD1DA6D}" type="presParOf" srcId="{57290131-7898-D94E-AC29-37CBA173C3D9}" destId="{02D198D0-D6A3-804B-A619-4FAD2BB48063}" srcOrd="3" destOrd="0" presId="urn:microsoft.com/office/officeart/2005/8/layout/chart3"/>
    <dgm:cxn modelId="{C7ED5F60-4FC3-284A-A511-B5236BCFADAB}" type="presParOf" srcId="{57290131-7898-D94E-AC29-37CBA173C3D9}" destId="{37F9E314-5082-3A49-9D22-6CAEBC28449D}" srcOrd="4" destOrd="0" presId="urn:microsoft.com/office/officeart/2005/8/layout/chart3"/>
    <dgm:cxn modelId="{25C5499A-7CD7-E148-87D7-2495E8036349}" type="presParOf" srcId="{57290131-7898-D94E-AC29-37CBA173C3D9}" destId="{79FA1CE5-B87F-6441-89C2-742DB9CC5C1D}"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51949-03E2-6F45-B1D6-6F537F8A7391}">
      <dsp:nvSpPr>
        <dsp:cNvPr id="0" name=""/>
        <dsp:cNvSpPr/>
      </dsp:nvSpPr>
      <dsp:spPr>
        <a:xfrm>
          <a:off x="842400" y="216475"/>
          <a:ext cx="2918764" cy="2918764"/>
        </a:xfrm>
        <a:prstGeom prst="pie">
          <a:avLst>
            <a:gd name="adj1" fmla="val 16200000"/>
            <a:gd name="adj2" fmla="val 0"/>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Statistical Engineering</a:t>
          </a:r>
        </a:p>
      </dsp:txBody>
      <dsp:txXfrm>
        <a:off x="2335139" y="756446"/>
        <a:ext cx="1077163" cy="868680"/>
      </dsp:txXfrm>
    </dsp:sp>
    <dsp:sp modelId="{36D11F1C-E5AA-4642-967D-8DBD0C888F7A}">
      <dsp:nvSpPr>
        <dsp:cNvPr id="0" name=""/>
        <dsp:cNvSpPr/>
      </dsp:nvSpPr>
      <dsp:spPr>
        <a:xfrm>
          <a:off x="719395" y="339480"/>
          <a:ext cx="2918764" cy="2918764"/>
        </a:xfrm>
        <a:prstGeom prst="pie">
          <a:avLst>
            <a:gd name="adj1" fmla="val 0"/>
            <a:gd name="adj2" fmla="val 5400000"/>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Business Analytics</a:t>
          </a:r>
        </a:p>
      </dsp:txBody>
      <dsp:txXfrm>
        <a:off x="2230898" y="1850983"/>
        <a:ext cx="1077163" cy="868680"/>
      </dsp:txXfrm>
    </dsp:sp>
    <dsp:sp modelId="{37F9E314-5082-3A49-9D22-6CAEBC28449D}">
      <dsp:nvSpPr>
        <dsp:cNvPr id="0" name=""/>
        <dsp:cNvSpPr/>
      </dsp:nvSpPr>
      <dsp:spPr>
        <a:xfrm>
          <a:off x="719395" y="339480"/>
          <a:ext cx="2918764" cy="2918764"/>
        </a:xfrm>
        <a:prstGeom prst="pie">
          <a:avLst>
            <a:gd name="adj1" fmla="val 5400000"/>
            <a:gd name="adj2" fmla="val 10800000"/>
          </a:avLst>
        </a:prstGeom>
        <a:gradFill rotWithShape="0">
          <a:gsLst>
            <a:gs pos="0">
              <a:schemeClr val="accent4">
                <a:hueOff val="0"/>
                <a:satOff val="0"/>
                <a:lumOff val="0"/>
                <a:alphaOff val="0"/>
                <a:tint val="98000"/>
                <a:lumMod val="114000"/>
              </a:schemeClr>
            </a:gs>
            <a:gs pos="100000">
              <a:schemeClr val="accent4">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Data Science</a:t>
          </a:r>
        </a:p>
      </dsp:txBody>
      <dsp:txXfrm>
        <a:off x="1049493" y="1850983"/>
        <a:ext cx="1077163" cy="868680"/>
      </dsp:txXfrm>
    </dsp:sp>
    <dsp:sp modelId="{9BF6EC5F-C530-034D-B655-D0E28A928BDB}">
      <dsp:nvSpPr>
        <dsp:cNvPr id="0" name=""/>
        <dsp:cNvSpPr/>
      </dsp:nvSpPr>
      <dsp:spPr>
        <a:xfrm>
          <a:off x="719395" y="367617"/>
          <a:ext cx="2918764" cy="2918764"/>
        </a:xfrm>
        <a:prstGeom prst="pie">
          <a:avLst>
            <a:gd name="adj1" fmla="val 10800000"/>
            <a:gd name="adj2" fmla="val 16200000"/>
          </a:avLst>
        </a:prstGeom>
        <a:gradFill rotWithShape="0">
          <a:gsLst>
            <a:gs pos="0">
              <a:schemeClr val="accent5">
                <a:hueOff val="0"/>
                <a:satOff val="0"/>
                <a:lumOff val="0"/>
                <a:alphaOff val="0"/>
                <a:tint val="98000"/>
                <a:lumMod val="114000"/>
              </a:schemeClr>
            </a:gs>
            <a:gs pos="100000">
              <a:schemeClr val="accent5">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Operations Research</a:t>
          </a:r>
        </a:p>
      </dsp:txBody>
      <dsp:txXfrm>
        <a:off x="1049493" y="906198"/>
        <a:ext cx="1077163" cy="8686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51949-03E2-6F45-B1D6-6F537F8A7391}">
      <dsp:nvSpPr>
        <dsp:cNvPr id="0" name=""/>
        <dsp:cNvSpPr/>
      </dsp:nvSpPr>
      <dsp:spPr>
        <a:xfrm>
          <a:off x="1162266" y="333040"/>
          <a:ext cx="2841955" cy="2841955"/>
        </a:xfrm>
        <a:prstGeom prst="pie">
          <a:avLst>
            <a:gd name="adj1" fmla="val 16200000"/>
            <a:gd name="adj2" fmla="val 1800000"/>
          </a:avLst>
        </a:prstGeom>
        <a:gradFill rotWithShape="0">
          <a:gsLst>
            <a:gs pos="0">
              <a:schemeClr val="accent3">
                <a:hueOff val="0"/>
                <a:satOff val="0"/>
                <a:lumOff val="0"/>
                <a:alphaOff val="0"/>
                <a:tint val="98000"/>
                <a:lumMod val="114000"/>
              </a:schemeClr>
            </a:gs>
            <a:gs pos="100000">
              <a:schemeClr val="accent3">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Business Analytics</a:t>
          </a:r>
        </a:p>
      </dsp:txBody>
      <dsp:txXfrm>
        <a:off x="2707410" y="857449"/>
        <a:ext cx="964234" cy="947318"/>
      </dsp:txXfrm>
    </dsp:sp>
    <dsp:sp modelId="{36D11F1C-E5AA-4642-967D-8DBD0C888F7A}">
      <dsp:nvSpPr>
        <dsp:cNvPr id="0" name=""/>
        <dsp:cNvSpPr/>
      </dsp:nvSpPr>
      <dsp:spPr>
        <a:xfrm>
          <a:off x="1203254" y="312953"/>
          <a:ext cx="2841955" cy="2841955"/>
        </a:xfrm>
        <a:prstGeom prst="pie">
          <a:avLst>
            <a:gd name="adj1" fmla="val 1800000"/>
            <a:gd name="adj2" fmla="val 9000000"/>
          </a:avLst>
        </a:prstGeom>
        <a:gradFill rotWithShape="0">
          <a:gsLst>
            <a:gs pos="0">
              <a:schemeClr val="accent3">
                <a:hueOff val="5625132"/>
                <a:satOff val="-8440"/>
                <a:lumOff val="-1373"/>
                <a:alphaOff val="0"/>
                <a:tint val="98000"/>
                <a:lumMod val="114000"/>
              </a:schemeClr>
            </a:gs>
            <a:gs pos="100000">
              <a:schemeClr val="accent3">
                <a:hueOff val="5625132"/>
                <a:satOff val="-8440"/>
                <a:lumOff val="-1373"/>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Operations Research</a:t>
          </a:r>
        </a:p>
      </dsp:txBody>
      <dsp:txXfrm>
        <a:off x="1981408" y="2106091"/>
        <a:ext cx="1285646" cy="879652"/>
      </dsp:txXfrm>
    </dsp:sp>
    <dsp:sp modelId="{37F9E314-5082-3A49-9D22-6CAEBC28449D}">
      <dsp:nvSpPr>
        <dsp:cNvPr id="0" name=""/>
        <dsp:cNvSpPr/>
      </dsp:nvSpPr>
      <dsp:spPr>
        <a:xfrm>
          <a:off x="1203254" y="312953"/>
          <a:ext cx="2841955" cy="2841955"/>
        </a:xfrm>
        <a:prstGeom prst="pie">
          <a:avLst>
            <a:gd name="adj1" fmla="val 9000000"/>
            <a:gd name="adj2" fmla="val 16200000"/>
          </a:avLst>
        </a:prstGeom>
        <a:gradFill rotWithShape="0">
          <a:gsLst>
            <a:gs pos="0">
              <a:schemeClr val="accent3">
                <a:hueOff val="11250264"/>
                <a:satOff val="-16880"/>
                <a:lumOff val="-2745"/>
                <a:alphaOff val="0"/>
                <a:tint val="98000"/>
                <a:lumMod val="114000"/>
              </a:schemeClr>
            </a:gs>
            <a:gs pos="100000">
              <a:schemeClr val="accent3">
                <a:hueOff val="11250264"/>
                <a:satOff val="-16880"/>
                <a:lumOff val="-2745"/>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US" sz="1900" kern="1200" dirty="0"/>
            <a:t>Data Science</a:t>
          </a:r>
        </a:p>
      </dsp:txBody>
      <dsp:txXfrm>
        <a:off x="1507749" y="871194"/>
        <a:ext cx="964234" cy="947318"/>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5B7B9-9DC0-6346-B27C-E6629D7D9AA6}" type="datetimeFigureOut">
              <a:rPr lang="en-US" smtClean="0"/>
              <a:t>5/10/2021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192BF4-23CF-BC43-A01F-AF0394567431}" type="slidenum">
              <a:rPr lang="en-US" smtClean="0"/>
              <a:t>‹#›</a:t>
            </a:fld>
            <a:endParaRPr lang="en-US"/>
          </a:p>
        </p:txBody>
      </p:sp>
    </p:spTree>
    <p:extLst>
      <p:ext uri="{BB962C8B-B14F-4D97-AF65-F5344CB8AC3E}">
        <p14:creationId xmlns:p14="http://schemas.microsoft.com/office/powerpoint/2010/main" val="821267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n</a:t>
            </a:r>
            <a:r>
              <a:rPr lang="en-US" dirty="0"/>
              <a:t>ote regarding all the questions</a:t>
            </a:r>
            <a:r>
              <a:rPr lang="mr-IN" dirty="0"/>
              <a:t>…</a:t>
            </a:r>
            <a:r>
              <a:rPr lang="en-US" dirty="0"/>
              <a:t>Please don’t answer them as we go through. Just</a:t>
            </a:r>
            <a:r>
              <a:rPr lang="en-US" baseline="0" dirty="0"/>
              <a:t> think about </a:t>
            </a:r>
            <a:r>
              <a:rPr lang="en-US" dirty="0"/>
              <a:t>them.</a:t>
            </a:r>
            <a:r>
              <a:rPr lang="en-US" baseline="0" dirty="0"/>
              <a:t> A</a:t>
            </a:r>
            <a:r>
              <a:rPr lang="en-US" dirty="0"/>
              <a:t>t the end, there will be time for discussion. There is currently a great</a:t>
            </a:r>
            <a:r>
              <a:rPr lang="en-US" baseline="0" dirty="0"/>
              <a:t> deal of confusion regarding Statistical Engineering. Thinking deeper and different is really the only way to understand the confusion and maybe a solution. The questions are to drive us think deeper and different.</a:t>
            </a:r>
            <a:endParaRPr lang="en-US" dirty="0"/>
          </a:p>
        </p:txBody>
      </p:sp>
      <p:sp>
        <p:nvSpPr>
          <p:cNvPr id="4" name="Slide Number Placeholder 3"/>
          <p:cNvSpPr>
            <a:spLocks noGrp="1"/>
          </p:cNvSpPr>
          <p:nvPr>
            <p:ph type="sldNum" sz="quarter" idx="10"/>
          </p:nvPr>
        </p:nvSpPr>
        <p:spPr/>
        <p:txBody>
          <a:bodyPr/>
          <a:lstStyle/>
          <a:p>
            <a:fld id="{B8192BF4-23CF-BC43-A01F-AF0394567431}" type="slidenum">
              <a:rPr lang="en-US" smtClean="0"/>
              <a:t>1</a:t>
            </a:fld>
            <a:endParaRPr lang="en-US"/>
          </a:p>
        </p:txBody>
      </p:sp>
    </p:spTree>
    <p:extLst>
      <p:ext uri="{BB962C8B-B14F-4D97-AF65-F5344CB8AC3E}">
        <p14:creationId xmlns:p14="http://schemas.microsoft.com/office/powerpoint/2010/main" val="15225474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Three options will be presented. These are not the only options. The best direction might be a hybrid of these options or something not listed. Continuing</a:t>
            </a:r>
            <a:r>
              <a:rPr lang="en-US" baseline="0" dirty="0"/>
              <a:t> as-is is an option, but the confusion will continue to remain.</a:t>
            </a:r>
            <a:endParaRPr lang="en-US" dirty="0"/>
          </a:p>
          <a:p>
            <a:endParaRPr lang="en-US" dirty="0"/>
          </a:p>
        </p:txBody>
      </p:sp>
      <p:sp>
        <p:nvSpPr>
          <p:cNvPr id="4" name="Slide Number Placeholder 3"/>
          <p:cNvSpPr>
            <a:spLocks noGrp="1"/>
          </p:cNvSpPr>
          <p:nvPr>
            <p:ph type="sldNum" sz="quarter" idx="10"/>
          </p:nvPr>
        </p:nvSpPr>
        <p:spPr/>
        <p:txBody>
          <a:bodyPr/>
          <a:lstStyle/>
          <a:p>
            <a:fld id="{B8192BF4-23CF-BC43-A01F-AF0394567431}" type="slidenum">
              <a:rPr lang="en-US" smtClean="0"/>
              <a:t>21</a:t>
            </a:fld>
            <a:endParaRPr lang="en-US"/>
          </a:p>
        </p:txBody>
      </p:sp>
    </p:spTree>
    <p:extLst>
      <p:ext uri="{BB962C8B-B14F-4D97-AF65-F5344CB8AC3E}">
        <p14:creationId xmlns:p14="http://schemas.microsoft.com/office/powerpoint/2010/main" val="177787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8192BF4-23CF-BC43-A01F-AF0394567431}" type="slidenum">
              <a:rPr lang="en-US" smtClean="0"/>
              <a:t>22</a:t>
            </a:fld>
            <a:endParaRPr lang="en-US"/>
          </a:p>
        </p:txBody>
      </p:sp>
    </p:spTree>
    <p:extLst>
      <p:ext uri="{BB962C8B-B14F-4D97-AF65-F5344CB8AC3E}">
        <p14:creationId xmlns:p14="http://schemas.microsoft.com/office/powerpoint/2010/main" val="650511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8192BF4-23CF-BC43-A01F-AF0394567431}" type="slidenum">
              <a:rPr lang="en-US" smtClean="0"/>
              <a:t>23</a:t>
            </a:fld>
            <a:endParaRPr lang="en-US"/>
          </a:p>
        </p:txBody>
      </p:sp>
    </p:spTree>
    <p:extLst>
      <p:ext uri="{BB962C8B-B14F-4D97-AF65-F5344CB8AC3E}">
        <p14:creationId xmlns:p14="http://schemas.microsoft.com/office/powerpoint/2010/main" val="2845449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8192BF4-23CF-BC43-A01F-AF0394567431}" type="slidenum">
              <a:rPr lang="en-US" smtClean="0"/>
              <a:t>24</a:t>
            </a:fld>
            <a:endParaRPr lang="en-US"/>
          </a:p>
        </p:txBody>
      </p:sp>
    </p:spTree>
    <p:extLst>
      <p:ext uri="{BB962C8B-B14F-4D97-AF65-F5344CB8AC3E}">
        <p14:creationId xmlns:p14="http://schemas.microsoft.com/office/powerpoint/2010/main" val="554246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192BF4-23CF-BC43-A01F-AF0394567431}" type="slidenum">
              <a:rPr lang="en-US" smtClean="0"/>
              <a:t>2</a:t>
            </a:fld>
            <a:endParaRPr lang="en-US"/>
          </a:p>
        </p:txBody>
      </p:sp>
    </p:spTree>
    <p:extLst>
      <p:ext uri="{BB962C8B-B14F-4D97-AF65-F5344CB8AC3E}">
        <p14:creationId xmlns:p14="http://schemas.microsoft.com/office/powerpoint/2010/main" val="125640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192BF4-23CF-BC43-A01F-AF0394567431}" type="slidenum">
              <a:rPr lang="en-US" smtClean="0"/>
              <a:t>3</a:t>
            </a:fld>
            <a:endParaRPr lang="en-US"/>
          </a:p>
        </p:txBody>
      </p:sp>
    </p:spTree>
    <p:extLst>
      <p:ext uri="{BB962C8B-B14F-4D97-AF65-F5344CB8AC3E}">
        <p14:creationId xmlns:p14="http://schemas.microsoft.com/office/powerpoint/2010/main" val="2105368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192BF4-23CF-BC43-A01F-AF0394567431}" type="slidenum">
              <a:rPr lang="en-US" smtClean="0"/>
              <a:t>4</a:t>
            </a:fld>
            <a:endParaRPr lang="en-US"/>
          </a:p>
        </p:txBody>
      </p:sp>
    </p:spTree>
    <p:extLst>
      <p:ext uri="{BB962C8B-B14F-4D97-AF65-F5344CB8AC3E}">
        <p14:creationId xmlns:p14="http://schemas.microsoft.com/office/powerpoint/2010/main" val="1475474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192BF4-23CF-BC43-A01F-AF0394567431}" type="slidenum">
              <a:rPr lang="en-US" smtClean="0"/>
              <a:t>9</a:t>
            </a:fld>
            <a:endParaRPr lang="en-US"/>
          </a:p>
        </p:txBody>
      </p:sp>
    </p:spTree>
    <p:extLst>
      <p:ext uri="{BB962C8B-B14F-4D97-AF65-F5344CB8AC3E}">
        <p14:creationId xmlns:p14="http://schemas.microsoft.com/office/powerpoint/2010/main" val="2071639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192BF4-23CF-BC43-A01F-AF0394567431}" type="slidenum">
              <a:rPr lang="en-US" smtClean="0"/>
              <a:t>11</a:t>
            </a:fld>
            <a:endParaRPr lang="en-US"/>
          </a:p>
        </p:txBody>
      </p:sp>
    </p:spTree>
    <p:extLst>
      <p:ext uri="{BB962C8B-B14F-4D97-AF65-F5344CB8AC3E}">
        <p14:creationId xmlns:p14="http://schemas.microsoft.com/office/powerpoint/2010/main" val="644787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p:txBody>
      </p:sp>
      <p:sp>
        <p:nvSpPr>
          <p:cNvPr id="4" name="Slide Number Placeholder 3"/>
          <p:cNvSpPr>
            <a:spLocks noGrp="1"/>
          </p:cNvSpPr>
          <p:nvPr>
            <p:ph type="sldNum" sz="quarter" idx="10"/>
          </p:nvPr>
        </p:nvSpPr>
        <p:spPr/>
        <p:txBody>
          <a:bodyPr/>
          <a:lstStyle/>
          <a:p>
            <a:fld id="{B8192BF4-23CF-BC43-A01F-AF0394567431}" type="slidenum">
              <a:rPr lang="en-US" smtClean="0"/>
              <a:t>15</a:t>
            </a:fld>
            <a:endParaRPr lang="en-US"/>
          </a:p>
        </p:txBody>
      </p:sp>
    </p:spTree>
    <p:extLst>
      <p:ext uri="{BB962C8B-B14F-4D97-AF65-F5344CB8AC3E}">
        <p14:creationId xmlns:p14="http://schemas.microsoft.com/office/powerpoint/2010/main" val="774876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192BF4-23CF-BC43-A01F-AF0394567431}" type="slidenum">
              <a:rPr lang="en-US" smtClean="0"/>
              <a:t>18</a:t>
            </a:fld>
            <a:endParaRPr lang="en-US"/>
          </a:p>
        </p:txBody>
      </p:sp>
    </p:spTree>
    <p:extLst>
      <p:ext uri="{BB962C8B-B14F-4D97-AF65-F5344CB8AC3E}">
        <p14:creationId xmlns:p14="http://schemas.microsoft.com/office/powerpoint/2010/main" val="916713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192BF4-23CF-BC43-A01F-AF0394567431}" type="slidenum">
              <a:rPr lang="en-US" smtClean="0"/>
              <a:t>19</a:t>
            </a:fld>
            <a:endParaRPr lang="en-US"/>
          </a:p>
        </p:txBody>
      </p:sp>
    </p:spTree>
    <p:extLst>
      <p:ext uri="{BB962C8B-B14F-4D97-AF65-F5344CB8AC3E}">
        <p14:creationId xmlns:p14="http://schemas.microsoft.com/office/powerpoint/2010/main" val="17367564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56C6DB1E-B0ED-4447-9165-098E62E72195}" type="datetime1">
              <a:rPr lang="en-US" smtClean="0"/>
              <a:t>5/10/2021</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4ACBE451-76AB-3443-842A-14A29709EC3A}"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259324-0ED3-4C4E-BCE9-BF70510E2BC5}" type="datetime1">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ACBE451-76AB-3443-842A-14A29709EC3A}" type="slidenum">
              <a:rPr lang="en-US" smtClean="0"/>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3259324-0ED3-4C4E-BCE9-BF70510E2BC5}" type="datetime1">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ACBE451-76AB-3443-842A-14A29709EC3A}" type="slidenum">
              <a:rPr lang="en-US" smtClean="0"/>
              <a:t>‹#›</a:t>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3259324-0ED3-4C4E-BCE9-BF70510E2BC5}" type="datetime1">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ACBE451-76AB-3443-842A-14A29709EC3A}" type="slidenum">
              <a:rPr lang="en-US" smtClean="0"/>
              <a:t>‹#›</a:t>
            </a:fld>
            <a:endParaRPr lang="en-US"/>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259324-0ED3-4C4E-BCE9-BF70510E2BC5}" type="datetime1">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ACBE451-76AB-3443-842A-14A29709EC3A}" type="slidenum">
              <a:rPr lang="en-US" smtClean="0"/>
              <a:t>‹#›</a:t>
            </a:fld>
            <a:endParaRPr lang="en-US"/>
          </a:p>
        </p:txBody>
      </p: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3259324-0ED3-4C4E-BCE9-BF70510E2BC5}" type="datetime1">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CBE451-76AB-3443-842A-14A29709EC3A}" type="slidenum">
              <a:rPr lang="en-US" smtClean="0"/>
              <a:t>‹#›</a:t>
            </a:fld>
            <a:endParaRPr lang="en-US"/>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3259324-0ED3-4C4E-BCE9-BF70510E2BC5}" type="datetime1">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CBE451-76AB-3443-842A-14A29709EC3A}" type="slidenum">
              <a:rPr lang="en-US" smtClean="0"/>
              <a:t>‹#›</a:t>
            </a:fld>
            <a:endParaRPr lang="en-US"/>
          </a:p>
        </p:txBody>
      </p:sp>
    </p:spTree>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094B78-BB7E-AF4E-9E3D-D85853A7716B}" type="datetime1">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BE451-76AB-3443-842A-14A29709EC3A}"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047C7A-FA2A-2C48-AEBA-0B79DC1CFC07}" type="datetime1">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ACBE451-76AB-3443-842A-14A29709EC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28358" y="2398643"/>
            <a:ext cx="11113179" cy="38298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C19087-69C1-574B-85D2-BFAEC0BEE315}" type="datetime1">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BE451-76AB-3443-842A-14A29709EC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261469-7389-5249-9806-69B22611DDCE}" type="datetime1">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ACBE451-76AB-3443-842A-14A29709EC3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F23861-4B86-A24D-AC2D-8192E61ED9E2}" type="datetime1">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BE451-76AB-3443-842A-14A29709EC3A}"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5FCD3B-B56D-0C48-907B-0FA5EE3B4166}" type="datetime1">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CBE451-76AB-3443-842A-14A29709EC3A}"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80A186-7654-F941-AAE3-B748F3E28B49}" type="datetime1">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CBE451-76AB-3443-842A-14A29709EC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3681E-604F-7647-9266-80473BFF8C10}" type="datetime1">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ACBE451-76AB-3443-842A-14A29709EC3A}"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E1C327-6A1A-DC40-9135-CA09567A1C9C}" type="datetime1">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ACBE451-76AB-3443-842A-14A29709EC3A}"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567B35-96BE-B648-BB7B-5CCF6A35C541}" type="datetime1">
              <a:rPr lang="en-US" smtClean="0"/>
              <a:t>5/10/2021</a:t>
            </a:fld>
            <a:endParaRPr lang="en-US"/>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ACBE451-76AB-3443-842A-14A29709EC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D3259324-0ED3-4C4E-BCE9-BF70510E2BC5}" type="datetime1">
              <a:rPr lang="en-US" smtClean="0"/>
              <a:t>5/10/2021</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4ACBE451-76AB-3443-842A-14A29709EC3A}" type="slidenum">
              <a:rPr lang="en-US" smtClean="0"/>
              <a:t>‹#›</a:t>
            </a:fld>
            <a:endParaRPr lang="en-US"/>
          </a:p>
        </p:txBody>
      </p:sp>
    </p:spTree>
    <p:extLst>
      <p:ext uri="{BB962C8B-B14F-4D97-AF65-F5344CB8AC3E}">
        <p14:creationId xmlns:p14="http://schemas.microsoft.com/office/powerpoint/2010/main" val="1782813635"/>
      </p:ext>
    </p:extLst>
  </p:cSld>
  <p:clrMap bg1="lt1" tx1="dk1" bg2="lt2" tx2="dk2" accent1="accent1" accent2="accent2" accent3="accent3" accent4="accent4" accent5="accent5" accent6="accent6" hlink="hlink" folHlink="folHlink"/>
  <p:sldLayoutIdLst>
    <p:sldLayoutId id="2147485013" r:id="rId1"/>
    <p:sldLayoutId id="2147485014" r:id="rId2"/>
    <p:sldLayoutId id="2147485015" r:id="rId3"/>
    <p:sldLayoutId id="2147485016" r:id="rId4"/>
    <p:sldLayoutId id="2147485017" r:id="rId5"/>
    <p:sldLayoutId id="2147485018" r:id="rId6"/>
    <p:sldLayoutId id="2147485019" r:id="rId7"/>
    <p:sldLayoutId id="2147485020" r:id="rId8"/>
    <p:sldLayoutId id="2147485021" r:id="rId9"/>
    <p:sldLayoutId id="2147485022" r:id="rId10"/>
    <p:sldLayoutId id="2147485023" r:id="rId11"/>
    <p:sldLayoutId id="2147485024" r:id="rId12"/>
    <p:sldLayoutId id="2147485025" r:id="rId13"/>
    <p:sldLayoutId id="2147485026" r:id="rId14"/>
    <p:sldLayoutId id="2147485027" r:id="rId15"/>
    <p:sldLayoutId id="2147485028" r:id="rId16"/>
    <p:sldLayoutId id="2147485029"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microsoft.com/office/2007/relationships/hdphoto" Target="../media/hdphoto2.wdp"/><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7108" y="1139483"/>
            <a:ext cx="9242474" cy="2447779"/>
          </a:xfrm>
        </p:spPr>
        <p:txBody>
          <a:bodyPr>
            <a:normAutofit/>
          </a:bodyPr>
          <a:lstStyle/>
          <a:p>
            <a:r>
              <a:rPr lang="en-US" sz="6000" dirty="0"/>
              <a:t>Statistical Engineering: </a:t>
            </a:r>
            <a:br>
              <a:rPr lang="en-US" sz="6000" dirty="0"/>
            </a:br>
            <a:r>
              <a:rPr lang="en-US" sz="6000" dirty="0"/>
              <a:t>Finding our Identity</a:t>
            </a:r>
          </a:p>
        </p:txBody>
      </p:sp>
      <p:sp>
        <p:nvSpPr>
          <p:cNvPr id="3" name="Subtitle 2"/>
          <p:cNvSpPr>
            <a:spLocks noGrp="1"/>
          </p:cNvSpPr>
          <p:nvPr>
            <p:ph type="subTitle" idx="1"/>
          </p:nvPr>
        </p:nvSpPr>
        <p:spPr>
          <a:xfrm>
            <a:off x="3011377" y="3666450"/>
            <a:ext cx="5675424" cy="1380392"/>
          </a:xfrm>
        </p:spPr>
        <p:txBody>
          <a:bodyPr>
            <a:normAutofit/>
          </a:bodyPr>
          <a:lstStyle/>
          <a:p>
            <a:r>
              <a:rPr lang="en-US" dirty="0">
                <a:solidFill>
                  <a:schemeClr val="accent3"/>
                </a:solidFill>
              </a:rPr>
              <a:t>What do we think it is?</a:t>
            </a:r>
          </a:p>
          <a:p>
            <a:pPr algn="ctr"/>
            <a:r>
              <a:rPr lang="en-US" dirty="0">
                <a:solidFill>
                  <a:schemeClr val="accent3"/>
                </a:solidFill>
              </a:rPr>
              <a:t>What do others think it is?</a:t>
            </a:r>
          </a:p>
          <a:p>
            <a:pPr algn="r"/>
            <a:r>
              <a:rPr lang="en-US" dirty="0">
                <a:solidFill>
                  <a:schemeClr val="accent3"/>
                </a:solidFill>
              </a:rPr>
              <a:t>What do we want it to be? </a:t>
            </a:r>
          </a:p>
        </p:txBody>
      </p:sp>
      <p:sp>
        <p:nvSpPr>
          <p:cNvPr id="4" name="Slide Number Placeholder 3"/>
          <p:cNvSpPr>
            <a:spLocks noGrp="1"/>
          </p:cNvSpPr>
          <p:nvPr>
            <p:ph type="sldNum" sz="quarter" idx="12"/>
          </p:nvPr>
        </p:nvSpPr>
        <p:spPr/>
        <p:txBody>
          <a:bodyPr/>
          <a:lstStyle/>
          <a:p>
            <a:fld id="{4ACBE451-76AB-3443-842A-14A29709EC3A}" type="slidenum">
              <a:rPr lang="en-US" smtClean="0"/>
              <a:t>1</a:t>
            </a:fld>
            <a:endParaRPr lang="en-US"/>
          </a:p>
        </p:txBody>
      </p:sp>
      <p:sp>
        <p:nvSpPr>
          <p:cNvPr id="5" name="TextBox 4"/>
          <p:cNvSpPr txBox="1"/>
          <p:nvPr/>
        </p:nvSpPr>
        <p:spPr>
          <a:xfrm>
            <a:off x="1582626" y="5359790"/>
            <a:ext cx="4138504" cy="707886"/>
          </a:xfrm>
          <a:prstGeom prst="rect">
            <a:avLst/>
          </a:prstGeom>
          <a:noFill/>
        </p:spPr>
        <p:txBody>
          <a:bodyPr wrap="square" rtlCol="0">
            <a:spAutoFit/>
          </a:bodyPr>
          <a:lstStyle/>
          <a:p>
            <a:r>
              <a:rPr lang="en-US" sz="2000" dirty="0">
                <a:solidFill>
                  <a:schemeClr val="bg1"/>
                </a:solidFill>
              </a:rPr>
              <a:t>For consideration.</a:t>
            </a:r>
          </a:p>
          <a:p>
            <a:r>
              <a:rPr lang="en-US" sz="2000" dirty="0">
                <a:solidFill>
                  <a:schemeClr val="bg1"/>
                </a:solidFill>
              </a:rPr>
              <a:t>By Caleb &amp; Lindsay King</a:t>
            </a:r>
          </a:p>
        </p:txBody>
      </p:sp>
    </p:spTree>
    <p:extLst>
      <p:ext uri="{BB962C8B-B14F-4D97-AF65-F5344CB8AC3E}">
        <p14:creationId xmlns:p14="http://schemas.microsoft.com/office/powerpoint/2010/main" val="594717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Science vs. Engineering</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796988389"/>
              </p:ext>
            </p:extLst>
          </p:nvPr>
        </p:nvGraphicFramePr>
        <p:xfrm>
          <a:off x="570841" y="3295444"/>
          <a:ext cx="11112500" cy="1010920"/>
        </p:xfrm>
        <a:graphic>
          <a:graphicData uri="http://schemas.openxmlformats.org/drawingml/2006/table">
            <a:tbl>
              <a:tblPr firstRow="1" bandRow="1">
                <a:tableStyleId>{B301B821-A1FF-4177-AEE7-76D212191A09}</a:tableStyleId>
              </a:tblPr>
              <a:tblGrid>
                <a:gridCol w="5556250">
                  <a:extLst>
                    <a:ext uri="{9D8B030D-6E8A-4147-A177-3AD203B41FA5}">
                      <a16:colId xmlns:a16="http://schemas.microsoft.com/office/drawing/2014/main" val="20000"/>
                    </a:ext>
                  </a:extLst>
                </a:gridCol>
                <a:gridCol w="5556250">
                  <a:extLst>
                    <a:ext uri="{9D8B030D-6E8A-4147-A177-3AD203B41FA5}">
                      <a16:colId xmlns:a16="http://schemas.microsoft.com/office/drawing/2014/main" val="20001"/>
                    </a:ext>
                  </a:extLst>
                </a:gridCol>
              </a:tblGrid>
              <a:tr h="370840">
                <a:tc>
                  <a:txBody>
                    <a:bodyPr/>
                    <a:lstStyle/>
                    <a:p>
                      <a:pPr algn="ctr"/>
                      <a:r>
                        <a:rPr lang="en-US" dirty="0"/>
                        <a:t>Science:</a:t>
                      </a:r>
                      <a:r>
                        <a:rPr lang="en-US" baseline="0" dirty="0"/>
                        <a:t> </a:t>
                      </a:r>
                      <a:br>
                        <a:rPr lang="en-US" baseline="0" dirty="0"/>
                      </a:br>
                      <a:r>
                        <a:rPr lang="en-US" baseline="0" dirty="0"/>
                        <a:t>Systematic </a:t>
                      </a:r>
                      <a:r>
                        <a:rPr lang="en-US" i="1" u="sng" baseline="0" dirty="0"/>
                        <a:t>Acquisition</a:t>
                      </a:r>
                      <a:r>
                        <a:rPr lang="en-US" baseline="0" dirty="0"/>
                        <a:t> of Knowledge</a:t>
                      </a:r>
                      <a:endParaRPr lang="en-US" dirty="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Engineering: </a:t>
                      </a:r>
                      <a:br>
                        <a:rPr lang="en-US" dirty="0"/>
                      </a:br>
                      <a:r>
                        <a:rPr lang="en-US" dirty="0"/>
                        <a:t>Systematic </a:t>
                      </a:r>
                      <a:r>
                        <a:rPr lang="en-US" i="1" u="sng" dirty="0"/>
                        <a:t>Application</a:t>
                      </a:r>
                      <a:r>
                        <a:rPr lang="en-US" dirty="0"/>
                        <a:t> of Knowledge</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r>
                        <a:rPr lang="en-US" dirty="0"/>
                        <a:t>Chemistry</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Chemical Engineering</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
        <p:nvSpPr>
          <p:cNvPr id="10" name="Slide Number Placeholder 9"/>
          <p:cNvSpPr>
            <a:spLocks noGrp="1"/>
          </p:cNvSpPr>
          <p:nvPr>
            <p:ph type="sldNum" sz="quarter" idx="12"/>
          </p:nvPr>
        </p:nvSpPr>
        <p:spPr/>
        <p:txBody>
          <a:bodyPr/>
          <a:lstStyle/>
          <a:p>
            <a:fld id="{4ACBE451-76AB-3443-842A-14A29709EC3A}" type="slidenum">
              <a:rPr lang="en-US" smtClean="0"/>
              <a:t>10</a:t>
            </a:fld>
            <a:endParaRPr lang="en-US"/>
          </a:p>
        </p:txBody>
      </p:sp>
      <p:sp>
        <p:nvSpPr>
          <p:cNvPr id="8" name="TextBox 7"/>
          <p:cNvSpPr txBox="1"/>
          <p:nvPr/>
        </p:nvSpPr>
        <p:spPr>
          <a:xfrm>
            <a:off x="570841" y="2421881"/>
            <a:ext cx="11112500" cy="707886"/>
          </a:xfrm>
          <a:prstGeom prst="rect">
            <a:avLst/>
          </a:prstGeom>
          <a:noFill/>
        </p:spPr>
        <p:txBody>
          <a:bodyPr wrap="square" rtlCol="0">
            <a:spAutoFit/>
          </a:bodyPr>
          <a:lstStyle/>
          <a:p>
            <a:r>
              <a:rPr lang="en-US" sz="2000" dirty="0">
                <a:solidFill>
                  <a:schemeClr val="tx1">
                    <a:lumMod val="75000"/>
                    <a:lumOff val="25000"/>
                  </a:schemeClr>
                </a:solidFill>
              </a:rPr>
              <a:t>We’ll use the following table to visualize the distinction between science and engineering and help us determine where Statistics should go.</a:t>
            </a:r>
          </a:p>
        </p:txBody>
      </p:sp>
    </p:spTree>
    <p:extLst>
      <p:ext uri="{BB962C8B-B14F-4D97-AF65-F5344CB8AC3E}">
        <p14:creationId xmlns:p14="http://schemas.microsoft.com/office/powerpoint/2010/main" val="130585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p:tgtEl>
                                          <p:spTgt spid="11"/>
                                        </p:tgtEl>
                                        <p:attrNameLst>
                                          <p:attrName>ppt_y</p:attrName>
                                        </p:attrNameLst>
                                      </p:cBhvr>
                                      <p:tavLst>
                                        <p:tav tm="0">
                                          <p:val>
                                            <p:strVal val="#ppt_y-#ppt_h*1.125000"/>
                                          </p:val>
                                        </p:tav>
                                        <p:tav tm="100000">
                                          <p:val>
                                            <p:strVal val="#ppt_y"/>
                                          </p:val>
                                        </p:tav>
                                      </p:tavLst>
                                    </p:anim>
                                    <p:animEffect transition="in" filter="wipe(down)">
                                      <p:cBhvr>
                                        <p:cTn id="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Statisticians?</a:t>
            </a:r>
          </a:p>
        </p:txBody>
      </p:sp>
      <p:sp>
        <p:nvSpPr>
          <p:cNvPr id="4" name="Slide Number Placeholder 3"/>
          <p:cNvSpPr>
            <a:spLocks noGrp="1"/>
          </p:cNvSpPr>
          <p:nvPr>
            <p:ph type="sldNum" sz="quarter" idx="12"/>
          </p:nvPr>
        </p:nvSpPr>
        <p:spPr/>
        <p:txBody>
          <a:bodyPr/>
          <a:lstStyle/>
          <a:p>
            <a:fld id="{4ACBE451-76AB-3443-842A-14A29709EC3A}" type="slidenum">
              <a:rPr lang="en-US" smtClean="0"/>
              <a:t>11</a:t>
            </a:fld>
            <a:endParaRPr lang="en-US"/>
          </a:p>
        </p:txBody>
      </p:sp>
      <p:pic>
        <p:nvPicPr>
          <p:cNvPr id="5" name="Content Placeholder 4"/>
          <p:cNvPicPr>
            <a:picLocks noGrp="1" noChangeAspect="1"/>
          </p:cNvPicPr>
          <p:nvPr>
            <p:ph idx="1"/>
          </p:nvPr>
        </p:nvPicPr>
        <p:blipFill>
          <a:blip r:embed="rId3">
            <a:duotone>
              <a:schemeClr val="accent4">
                <a:shade val="45000"/>
                <a:satMod val="135000"/>
              </a:schemeClr>
              <a:prstClr val="white"/>
            </a:duotone>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tretch>
            <a:fillRect/>
          </a:stretch>
        </p:blipFill>
        <p:spPr>
          <a:xfrm>
            <a:off x="5323141" y="2398713"/>
            <a:ext cx="1523494" cy="3829050"/>
          </a:xfrm>
        </p:spPr>
      </p:pic>
      <p:pic>
        <p:nvPicPr>
          <p:cNvPr id="12" name="Content Placeholder 4"/>
          <p:cNvPicPr>
            <a:picLocks noChangeAspect="1"/>
          </p:cNvPicPr>
          <p:nvPr/>
        </p:nvPicPr>
        <p:blipFill rotWithShape="1">
          <a:blip r:embed="rId3">
            <a:duotone>
              <a:schemeClr val="accent2">
                <a:shade val="45000"/>
                <a:satMod val="135000"/>
              </a:schemeClr>
              <a:prstClr val="white"/>
            </a:duotone>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l="50104"/>
          <a:stretch/>
        </p:blipFill>
        <p:spPr>
          <a:xfrm>
            <a:off x="6086475" y="2398713"/>
            <a:ext cx="760160" cy="3829050"/>
          </a:xfrm>
          <a:prstGeom prst="rect">
            <a:avLst/>
          </a:prstGeom>
        </p:spPr>
      </p:pic>
      <p:sp>
        <p:nvSpPr>
          <p:cNvPr id="6" name="Rounded Rectangular Callout 5"/>
          <p:cNvSpPr/>
          <p:nvPr/>
        </p:nvSpPr>
        <p:spPr>
          <a:xfrm>
            <a:off x="585788" y="2398713"/>
            <a:ext cx="3286126" cy="3829050"/>
          </a:xfrm>
          <a:prstGeom prst="wedgeRoundRectCallout">
            <a:avLst>
              <a:gd name="adj1" fmla="val 104993"/>
              <a:gd name="adj2" fmla="val -36929"/>
              <a:gd name="adj3" fmla="val 16667"/>
            </a:avLst>
          </a:prstGeom>
          <a:ln/>
        </p:spPr>
        <p:style>
          <a:lnRef idx="1">
            <a:schemeClr val="accent4"/>
          </a:lnRef>
          <a:fillRef idx="2">
            <a:schemeClr val="accent4"/>
          </a:fillRef>
          <a:effectRef idx="1">
            <a:schemeClr val="accent4"/>
          </a:effectRef>
          <a:fontRef idx="minor">
            <a:schemeClr val="dk1"/>
          </a:fontRef>
        </p:style>
        <p:txBody>
          <a:bodyPr tIns="91440" bIns="91440" rtlCol="0" anchor="ctr"/>
          <a:lstStyle/>
          <a:p>
            <a:pPr algn="ctr"/>
            <a:r>
              <a:rPr lang="en-US" dirty="0">
                <a:solidFill>
                  <a:schemeClr val="tx1"/>
                </a:solidFill>
              </a:rPr>
              <a:t>Hi! I am a Statistician. </a:t>
            </a:r>
          </a:p>
          <a:p>
            <a:pPr algn="ctr"/>
            <a:endParaRPr lang="en-US" dirty="0">
              <a:solidFill>
                <a:schemeClr val="tx1"/>
              </a:solidFill>
            </a:endParaRPr>
          </a:p>
          <a:p>
            <a:r>
              <a:rPr lang="en-US" dirty="0">
                <a:solidFill>
                  <a:schemeClr val="tx1"/>
                </a:solidFill>
              </a:rPr>
              <a:t>I</a:t>
            </a:r>
            <a:r>
              <a:rPr lang="mr-IN" dirty="0">
                <a:solidFill>
                  <a:schemeClr val="tx1"/>
                </a:solidFill>
              </a:rPr>
              <a:t>…</a:t>
            </a:r>
            <a:endParaRPr lang="en-US" dirty="0">
              <a:solidFill>
                <a:schemeClr val="tx1"/>
              </a:solidFill>
            </a:endParaRPr>
          </a:p>
          <a:p>
            <a:pPr marL="285750" indent="-285750">
              <a:buFont typeface="Arial" charset="0"/>
              <a:buChar char="•"/>
            </a:pPr>
            <a:r>
              <a:rPr lang="en-US" dirty="0">
                <a:solidFill>
                  <a:schemeClr val="tx1"/>
                </a:solidFill>
              </a:rPr>
              <a:t>Research how to use mathematics to impose order and regularity on aggregates of disparate elements. (</a:t>
            </a:r>
            <a:r>
              <a:rPr lang="en-US" dirty="0" err="1">
                <a:solidFill>
                  <a:schemeClr val="tx1"/>
                </a:solidFill>
              </a:rPr>
              <a:t>Dictionary.com</a:t>
            </a:r>
            <a:r>
              <a:rPr lang="en-US" dirty="0">
                <a:solidFill>
                  <a:schemeClr val="tx1"/>
                </a:solidFill>
              </a:rPr>
              <a:t>)</a:t>
            </a:r>
          </a:p>
          <a:p>
            <a:pPr marL="285750" indent="-285750">
              <a:buFont typeface="Arial" charset="0"/>
              <a:buChar char="•"/>
            </a:pPr>
            <a:r>
              <a:rPr lang="en-US" dirty="0">
                <a:solidFill>
                  <a:schemeClr val="tx1"/>
                </a:solidFill>
              </a:rPr>
              <a:t>Develop new tools for analyzing and collecting data.</a:t>
            </a:r>
            <a:br>
              <a:rPr lang="en-US" dirty="0">
                <a:solidFill>
                  <a:schemeClr val="tx1"/>
                </a:solidFill>
              </a:rPr>
            </a:br>
            <a:endParaRPr lang="en-US" dirty="0">
              <a:solidFill>
                <a:schemeClr val="tx1"/>
              </a:solidFill>
            </a:endParaRPr>
          </a:p>
        </p:txBody>
      </p:sp>
      <p:sp>
        <p:nvSpPr>
          <p:cNvPr id="14" name="Rounded Rectangular Callout 13"/>
          <p:cNvSpPr/>
          <p:nvPr/>
        </p:nvSpPr>
        <p:spPr>
          <a:xfrm>
            <a:off x="8297862" y="2382838"/>
            <a:ext cx="3286126" cy="3829050"/>
          </a:xfrm>
          <a:prstGeom prst="wedgeRoundRectCallout">
            <a:avLst>
              <a:gd name="adj1" fmla="val -102399"/>
              <a:gd name="adj2" fmla="val -36556"/>
              <a:gd name="adj3" fmla="val 16667"/>
            </a:avLst>
          </a:prstGeom>
          <a:ln/>
        </p:spPr>
        <p:style>
          <a:lnRef idx="1">
            <a:schemeClr val="accent2"/>
          </a:lnRef>
          <a:fillRef idx="2">
            <a:schemeClr val="accent2"/>
          </a:fillRef>
          <a:effectRef idx="1">
            <a:schemeClr val="accent2"/>
          </a:effectRef>
          <a:fontRef idx="minor">
            <a:schemeClr val="dk1"/>
          </a:fontRef>
        </p:style>
        <p:txBody>
          <a:bodyPr tIns="91440" bIns="91440" rtlCol="0" anchor="ctr"/>
          <a:lstStyle/>
          <a:p>
            <a:pPr algn="ctr"/>
            <a:r>
              <a:rPr lang="en-US" dirty="0">
                <a:solidFill>
                  <a:schemeClr val="tx1"/>
                </a:solidFill>
              </a:rPr>
              <a:t>Hi! I am a Statistician. </a:t>
            </a:r>
          </a:p>
          <a:p>
            <a:pPr algn="ctr"/>
            <a:endParaRPr lang="en-US" dirty="0">
              <a:solidFill>
                <a:schemeClr val="tx1"/>
              </a:solidFill>
            </a:endParaRPr>
          </a:p>
          <a:p>
            <a:r>
              <a:rPr lang="en-US" dirty="0">
                <a:solidFill>
                  <a:schemeClr val="tx1"/>
                </a:solidFill>
              </a:rPr>
              <a:t>I</a:t>
            </a:r>
            <a:r>
              <a:rPr lang="mr-IN" dirty="0">
                <a:solidFill>
                  <a:schemeClr val="tx1"/>
                </a:solidFill>
              </a:rPr>
              <a:t>…</a:t>
            </a:r>
            <a:endParaRPr lang="en-US" dirty="0">
              <a:solidFill>
                <a:schemeClr val="tx1"/>
              </a:solidFill>
            </a:endParaRPr>
          </a:p>
          <a:p>
            <a:pPr marL="285750" indent="-285750">
              <a:buFont typeface="Arial" charset="0"/>
              <a:buChar char="•"/>
            </a:pPr>
            <a:r>
              <a:rPr lang="en-US" dirty="0">
                <a:solidFill>
                  <a:schemeClr val="tx1"/>
                </a:solidFill>
              </a:rPr>
              <a:t>Study how best to collect, analyze, interpret, and present large quantities of data. (Merriam-Webster, Wikipedia)</a:t>
            </a:r>
          </a:p>
          <a:p>
            <a:pPr marL="285750" indent="-285750">
              <a:buFont typeface="Arial" charset="0"/>
              <a:buChar char="•"/>
            </a:pPr>
            <a:r>
              <a:rPr lang="en-US" dirty="0">
                <a:solidFill>
                  <a:schemeClr val="tx1"/>
                </a:solidFill>
              </a:rPr>
              <a:t>Often work with subject matter experts from other fields to solve their problems with data-driven solutions.</a:t>
            </a:r>
          </a:p>
        </p:txBody>
      </p:sp>
    </p:spTree>
    <p:extLst>
      <p:ext uri="{BB962C8B-B14F-4D97-AF65-F5344CB8AC3E}">
        <p14:creationId xmlns:p14="http://schemas.microsoft.com/office/powerpoint/2010/main" val="99181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7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Science vs. Engineering</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593749699"/>
              </p:ext>
            </p:extLst>
          </p:nvPr>
        </p:nvGraphicFramePr>
        <p:xfrm>
          <a:off x="570841" y="3295444"/>
          <a:ext cx="11112500" cy="1381760"/>
        </p:xfrm>
        <a:graphic>
          <a:graphicData uri="http://schemas.openxmlformats.org/drawingml/2006/table">
            <a:tbl>
              <a:tblPr firstRow="1" bandRow="1">
                <a:tableStyleId>{B301B821-A1FF-4177-AEE7-76D212191A09}</a:tableStyleId>
              </a:tblPr>
              <a:tblGrid>
                <a:gridCol w="5556250">
                  <a:extLst>
                    <a:ext uri="{9D8B030D-6E8A-4147-A177-3AD203B41FA5}">
                      <a16:colId xmlns:a16="http://schemas.microsoft.com/office/drawing/2014/main" val="20000"/>
                    </a:ext>
                  </a:extLst>
                </a:gridCol>
                <a:gridCol w="5556250">
                  <a:extLst>
                    <a:ext uri="{9D8B030D-6E8A-4147-A177-3AD203B41FA5}">
                      <a16:colId xmlns:a16="http://schemas.microsoft.com/office/drawing/2014/main" val="20001"/>
                    </a:ext>
                  </a:extLst>
                </a:gridCol>
              </a:tblGrid>
              <a:tr h="370840">
                <a:tc>
                  <a:txBody>
                    <a:bodyPr/>
                    <a:lstStyle/>
                    <a:p>
                      <a:pPr algn="ctr"/>
                      <a:r>
                        <a:rPr lang="en-US" dirty="0"/>
                        <a:t>Science:</a:t>
                      </a:r>
                      <a:r>
                        <a:rPr lang="en-US" baseline="0" dirty="0"/>
                        <a:t> </a:t>
                      </a:r>
                      <a:br>
                        <a:rPr lang="en-US" baseline="0" dirty="0"/>
                      </a:br>
                      <a:r>
                        <a:rPr lang="en-US" baseline="0" dirty="0"/>
                        <a:t>Systematic </a:t>
                      </a:r>
                      <a:r>
                        <a:rPr lang="en-US" i="1" u="sng" baseline="0" dirty="0"/>
                        <a:t>Acquisition</a:t>
                      </a:r>
                      <a:r>
                        <a:rPr lang="en-US" baseline="0" dirty="0"/>
                        <a:t> of Knowledge</a:t>
                      </a:r>
                      <a:endParaRPr lang="en-US" dirty="0"/>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Engineering: </a:t>
                      </a:r>
                      <a:br>
                        <a:rPr lang="en-US" dirty="0"/>
                      </a:br>
                      <a:r>
                        <a:rPr lang="en-US" dirty="0"/>
                        <a:t>Systematic Creative </a:t>
                      </a:r>
                      <a:r>
                        <a:rPr lang="en-US" i="1" u="sng" dirty="0"/>
                        <a:t>Application</a:t>
                      </a:r>
                      <a:r>
                        <a:rPr lang="en-US" dirty="0"/>
                        <a:t> of Knowledge</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r>
                        <a:rPr lang="en-US" dirty="0"/>
                        <a:t>Chemistry</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Chemical Engineering</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gridSpan="2">
                  <a:txBody>
                    <a:bodyPr/>
                    <a:lstStyle/>
                    <a:p>
                      <a:pPr algn="ctr"/>
                      <a:r>
                        <a:rPr lang="en-US" dirty="0">
                          <a:solidFill>
                            <a:srgbClr val="C00000"/>
                          </a:solidFill>
                        </a:rPr>
                        <a:t>Where should Statistics go?</a:t>
                      </a:r>
                    </a:p>
                  </a:txBody>
                  <a:tcP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dirty="0"/>
                    </a:p>
                  </a:txBody>
                  <a:tcPr/>
                </a:tc>
                <a:extLst>
                  <a:ext uri="{0D108BD9-81ED-4DB2-BD59-A6C34878D82A}">
                    <a16:rowId xmlns:a16="http://schemas.microsoft.com/office/drawing/2014/main" val="10002"/>
                  </a:ext>
                </a:extLst>
              </a:tr>
            </a:tbl>
          </a:graphicData>
        </a:graphic>
      </p:graphicFrame>
      <p:sp>
        <p:nvSpPr>
          <p:cNvPr id="10" name="Slide Number Placeholder 9"/>
          <p:cNvSpPr>
            <a:spLocks noGrp="1"/>
          </p:cNvSpPr>
          <p:nvPr>
            <p:ph type="sldNum" sz="quarter" idx="12"/>
          </p:nvPr>
        </p:nvSpPr>
        <p:spPr/>
        <p:txBody>
          <a:bodyPr/>
          <a:lstStyle/>
          <a:p>
            <a:fld id="{4ACBE451-76AB-3443-842A-14A29709EC3A}" type="slidenum">
              <a:rPr lang="en-US" smtClean="0"/>
              <a:t>12</a:t>
            </a:fld>
            <a:endParaRPr lang="en-US"/>
          </a:p>
        </p:txBody>
      </p:sp>
      <p:sp>
        <p:nvSpPr>
          <p:cNvPr id="6" name="TextBox 5"/>
          <p:cNvSpPr txBox="1"/>
          <p:nvPr/>
        </p:nvSpPr>
        <p:spPr>
          <a:xfrm>
            <a:off x="2590605" y="5326055"/>
            <a:ext cx="7072972" cy="954107"/>
          </a:xfrm>
          <a:prstGeom prst="rect">
            <a:avLst/>
          </a:prstGeom>
          <a:noFill/>
        </p:spPr>
        <p:txBody>
          <a:bodyPr wrap="square" rtlCol="0">
            <a:spAutoFit/>
          </a:bodyPr>
          <a:lstStyle/>
          <a:p>
            <a:pPr algn="ctr"/>
            <a:r>
              <a:rPr lang="en-US" sz="2800" dirty="0">
                <a:solidFill>
                  <a:schemeClr val="accent1"/>
                </a:solidFill>
              </a:rPr>
              <a:t>Let’s see what happens as we explore the different placement options for Statistics</a:t>
            </a:r>
            <a:r>
              <a:rPr lang="mr-IN" sz="2800" dirty="0">
                <a:solidFill>
                  <a:schemeClr val="accent1"/>
                </a:solidFill>
              </a:rPr>
              <a:t>…</a:t>
            </a:r>
            <a:endParaRPr lang="en-US" sz="2800" dirty="0">
              <a:solidFill>
                <a:schemeClr val="accent1"/>
              </a:solidFill>
            </a:endParaRPr>
          </a:p>
        </p:txBody>
      </p:sp>
    </p:spTree>
    <p:extLst>
      <p:ext uri="{BB962C8B-B14F-4D97-AF65-F5344CB8AC3E}">
        <p14:creationId xmlns:p14="http://schemas.microsoft.com/office/powerpoint/2010/main" val="18952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Statistics is primarily an Engineering Field</a:t>
            </a:r>
            <a:r>
              <a:rPr lang="mr-IN" dirty="0"/>
              <a:t>…</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2967929"/>
              </p:ext>
            </p:extLst>
          </p:nvPr>
        </p:nvGraphicFramePr>
        <p:xfrm>
          <a:off x="522011" y="2777765"/>
          <a:ext cx="11112500" cy="1381760"/>
        </p:xfrm>
        <a:graphic>
          <a:graphicData uri="http://schemas.openxmlformats.org/drawingml/2006/table">
            <a:tbl>
              <a:tblPr firstRow="1" bandRow="1">
                <a:tableStyleId>{B301B821-A1FF-4177-AEE7-76D212191A09}</a:tableStyleId>
              </a:tblPr>
              <a:tblGrid>
                <a:gridCol w="5556250">
                  <a:extLst>
                    <a:ext uri="{9D8B030D-6E8A-4147-A177-3AD203B41FA5}">
                      <a16:colId xmlns:a16="http://schemas.microsoft.com/office/drawing/2014/main" val="20000"/>
                    </a:ext>
                  </a:extLst>
                </a:gridCol>
                <a:gridCol w="5556250">
                  <a:extLst>
                    <a:ext uri="{9D8B030D-6E8A-4147-A177-3AD203B41FA5}">
                      <a16:colId xmlns:a16="http://schemas.microsoft.com/office/drawing/2014/main" val="20001"/>
                    </a:ext>
                  </a:extLst>
                </a:gridCol>
              </a:tblGrid>
              <a:tr h="370840">
                <a:tc>
                  <a:txBody>
                    <a:bodyPr/>
                    <a:lstStyle/>
                    <a:p>
                      <a:pPr algn="ctr"/>
                      <a:r>
                        <a:rPr lang="en-US" dirty="0"/>
                        <a:t>Science</a:t>
                      </a:r>
                      <a:r>
                        <a:rPr lang="en-US" baseline="0" dirty="0"/>
                        <a:t>:</a:t>
                      </a:r>
                      <a:br>
                        <a:rPr lang="en-US" baseline="0" dirty="0"/>
                      </a:br>
                      <a:r>
                        <a:rPr lang="en-US" baseline="0" dirty="0"/>
                        <a:t>Systematic </a:t>
                      </a:r>
                      <a:r>
                        <a:rPr lang="en-US" u="sng" baseline="0" dirty="0"/>
                        <a:t>Acquisition</a:t>
                      </a:r>
                      <a:r>
                        <a:rPr lang="en-US" baseline="0" dirty="0"/>
                        <a:t> of Knowledge</a:t>
                      </a:r>
                      <a:endParaRPr lang="en-US"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US" dirty="0"/>
                        <a:t>Engineering:</a:t>
                      </a:r>
                      <a:br>
                        <a:rPr lang="en-US" dirty="0"/>
                      </a:br>
                      <a:r>
                        <a:rPr lang="en-US" dirty="0"/>
                        <a:t>Systematic Creative</a:t>
                      </a:r>
                      <a:r>
                        <a:rPr lang="en-US" baseline="0" dirty="0"/>
                        <a:t> </a:t>
                      </a:r>
                      <a:r>
                        <a:rPr lang="en-US" u="sng" dirty="0"/>
                        <a:t>Application</a:t>
                      </a:r>
                      <a:r>
                        <a:rPr lang="en-US" dirty="0"/>
                        <a:t> of Knowledge</a:t>
                      </a: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dirty="0"/>
                        <a:t>Chemistry</a:t>
                      </a: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US" dirty="0"/>
                        <a:t>Chemical Engineering</a:t>
                      </a: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dirty="0">
                          <a:solidFill>
                            <a:srgbClr val="C00000"/>
                          </a:solidFill>
                        </a:rPr>
                        <a:t>Probability theory? Mathematics?</a:t>
                      </a: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a:solidFill>
                            <a:srgbClr val="C00000"/>
                          </a:solidFill>
                        </a:rPr>
                        <a:t>Statistics (a.k.a. “Probability</a:t>
                      </a:r>
                      <a:r>
                        <a:rPr lang="en-US" baseline="0" dirty="0">
                          <a:solidFill>
                            <a:srgbClr val="C00000"/>
                          </a:solidFill>
                        </a:rPr>
                        <a:t> Engineering”??</a:t>
                      </a:r>
                      <a:r>
                        <a:rPr lang="en-US" dirty="0">
                          <a:solidFill>
                            <a:srgbClr val="C00000"/>
                          </a:solidFill>
                        </a:rPr>
                        <a:t>)</a:t>
                      </a: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 name="Slide Number Placeholder 9"/>
          <p:cNvSpPr>
            <a:spLocks noGrp="1"/>
          </p:cNvSpPr>
          <p:nvPr>
            <p:ph type="sldNum" sz="quarter" idx="12"/>
          </p:nvPr>
        </p:nvSpPr>
        <p:spPr/>
        <p:txBody>
          <a:bodyPr/>
          <a:lstStyle/>
          <a:p>
            <a:fld id="{4ACBE451-76AB-3443-842A-14A29709EC3A}" type="slidenum">
              <a:rPr lang="en-US" smtClean="0"/>
              <a:t>13</a:t>
            </a:fld>
            <a:endParaRPr lang="en-US"/>
          </a:p>
        </p:txBody>
      </p:sp>
      <p:sp>
        <p:nvSpPr>
          <p:cNvPr id="15" name="Content Placeholder 2"/>
          <p:cNvSpPr txBox="1">
            <a:spLocks/>
          </p:cNvSpPr>
          <p:nvPr/>
        </p:nvSpPr>
        <p:spPr>
          <a:xfrm>
            <a:off x="494301" y="4381481"/>
            <a:ext cx="11140210" cy="22687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2000" dirty="0"/>
              <a:t>If this is the appropriate placement, then</a:t>
            </a:r>
            <a:r>
              <a:rPr lang="mr-IN" sz="2000" dirty="0"/>
              <a:t>…</a:t>
            </a:r>
            <a:endParaRPr lang="en-US" sz="2000" dirty="0"/>
          </a:p>
          <a:p>
            <a:pPr lvl="1"/>
            <a:r>
              <a:rPr lang="en-US" sz="1800" b="1" dirty="0">
                <a:solidFill>
                  <a:schemeClr val="tx1"/>
                </a:solidFill>
              </a:rPr>
              <a:t>If Statistics is already an Engineering Field, what need is there for a new discipline? Do we just need better training as Statisticians? </a:t>
            </a:r>
          </a:p>
        </p:txBody>
      </p:sp>
    </p:spTree>
    <p:extLst>
      <p:ext uri="{BB962C8B-B14F-4D97-AF65-F5344CB8AC3E}">
        <p14:creationId xmlns:p14="http://schemas.microsoft.com/office/powerpoint/2010/main" val="208895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fade">
                                      <p:cBhvr>
                                        <p:cTn id="12"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2" y="973668"/>
            <a:ext cx="9197587" cy="706964"/>
          </a:xfrm>
        </p:spPr>
        <p:txBody>
          <a:bodyPr/>
          <a:lstStyle/>
          <a:p>
            <a:r>
              <a:rPr lang="en-US" dirty="0"/>
              <a:t>If Statistics is both a Science &amp; Engineering Field</a:t>
            </a:r>
            <a:r>
              <a:rPr lang="mr-IN" dirty="0"/>
              <a:t>…</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666715333"/>
              </p:ext>
            </p:extLst>
          </p:nvPr>
        </p:nvGraphicFramePr>
        <p:xfrm>
          <a:off x="632851" y="2750055"/>
          <a:ext cx="11112500" cy="1381760"/>
        </p:xfrm>
        <a:graphic>
          <a:graphicData uri="http://schemas.openxmlformats.org/drawingml/2006/table">
            <a:tbl>
              <a:tblPr firstRow="1" bandRow="1">
                <a:tableStyleId>{B301B821-A1FF-4177-AEE7-76D212191A09}</a:tableStyleId>
              </a:tblPr>
              <a:tblGrid>
                <a:gridCol w="5556250">
                  <a:extLst>
                    <a:ext uri="{9D8B030D-6E8A-4147-A177-3AD203B41FA5}">
                      <a16:colId xmlns:a16="http://schemas.microsoft.com/office/drawing/2014/main" val="20000"/>
                    </a:ext>
                  </a:extLst>
                </a:gridCol>
                <a:gridCol w="5556250">
                  <a:extLst>
                    <a:ext uri="{9D8B030D-6E8A-4147-A177-3AD203B41FA5}">
                      <a16:colId xmlns:a16="http://schemas.microsoft.com/office/drawing/2014/main" val="20001"/>
                    </a:ext>
                  </a:extLst>
                </a:gridCol>
              </a:tblGrid>
              <a:tr h="370840">
                <a:tc>
                  <a:txBody>
                    <a:bodyPr/>
                    <a:lstStyle/>
                    <a:p>
                      <a:pPr algn="ctr"/>
                      <a:r>
                        <a:rPr lang="en-US" dirty="0"/>
                        <a:t>Science</a:t>
                      </a:r>
                      <a:r>
                        <a:rPr lang="en-US" baseline="0" dirty="0"/>
                        <a:t>:</a:t>
                      </a:r>
                      <a:br>
                        <a:rPr lang="en-US" baseline="0" dirty="0"/>
                      </a:br>
                      <a:r>
                        <a:rPr lang="en-US" baseline="0" dirty="0"/>
                        <a:t>Systematic </a:t>
                      </a:r>
                      <a:r>
                        <a:rPr lang="en-US" u="sng" baseline="0" dirty="0"/>
                        <a:t>Acquisition</a:t>
                      </a:r>
                      <a:r>
                        <a:rPr lang="en-US" baseline="0" dirty="0"/>
                        <a:t> of Knowledge</a:t>
                      </a:r>
                      <a:endParaRPr lang="en-US"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US" dirty="0"/>
                        <a:t>Engineering:</a:t>
                      </a:r>
                      <a:br>
                        <a:rPr lang="en-US" dirty="0"/>
                      </a:br>
                      <a:r>
                        <a:rPr lang="en-US" dirty="0"/>
                        <a:t>Systematic Creative </a:t>
                      </a:r>
                      <a:r>
                        <a:rPr lang="en-US" u="sng" dirty="0"/>
                        <a:t>Application</a:t>
                      </a:r>
                      <a:r>
                        <a:rPr lang="en-US" dirty="0"/>
                        <a:t> of Knowledge</a:t>
                      </a: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dirty="0"/>
                        <a:t>Chemistry</a:t>
                      </a: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US" dirty="0"/>
                        <a:t>Chemical Engineering</a:t>
                      </a: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370840">
                <a:tc gridSpan="2">
                  <a:txBody>
                    <a:bodyPr/>
                    <a:lstStyle/>
                    <a:p>
                      <a:pPr algn="ctr"/>
                      <a:r>
                        <a:rPr lang="en-US" dirty="0">
                          <a:solidFill>
                            <a:srgbClr val="C00000"/>
                          </a:solidFill>
                        </a:rPr>
                        <a:t>Statistics</a:t>
                      </a:r>
                      <a:r>
                        <a:rPr lang="en-US" dirty="0">
                          <a:solidFill>
                            <a:schemeClr val="tx1">
                              <a:lumMod val="75000"/>
                              <a:lumOff val="25000"/>
                            </a:schemeClr>
                          </a:solidFill>
                        </a:rPr>
                        <a:t> (Statistical Science/Statistical Practice)</a:t>
                      </a: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a:solidFill>
                          <a:schemeClr val="tx1">
                            <a:lumMod val="75000"/>
                            <a:lumOff val="25000"/>
                          </a:schemeClr>
                        </a:solidFill>
                      </a:endParaRPr>
                    </a:p>
                  </a:txBody>
                  <a:tcPr>
                    <a:lnL w="28575" cap="flat" cmpd="sng" algn="ctr">
                      <a:solidFill>
                        <a:schemeClr val="tx2">
                          <a:lumMod val="40000"/>
                          <a:lumOff val="60000"/>
                        </a:schemeClr>
                      </a:solidFill>
                      <a:prstDash val="solid"/>
                      <a:round/>
                      <a:headEnd type="none" w="med" len="med"/>
                      <a:tailEnd type="none" w="med" len="med"/>
                    </a:lnL>
                  </a:tcPr>
                </a:tc>
                <a:extLst>
                  <a:ext uri="{0D108BD9-81ED-4DB2-BD59-A6C34878D82A}">
                    <a16:rowId xmlns:a16="http://schemas.microsoft.com/office/drawing/2014/main" val="10002"/>
                  </a:ext>
                </a:extLst>
              </a:tr>
            </a:tbl>
          </a:graphicData>
        </a:graphic>
      </p:graphicFrame>
      <p:sp>
        <p:nvSpPr>
          <p:cNvPr id="10" name="Slide Number Placeholder 9"/>
          <p:cNvSpPr>
            <a:spLocks noGrp="1"/>
          </p:cNvSpPr>
          <p:nvPr>
            <p:ph type="sldNum" sz="quarter" idx="12"/>
          </p:nvPr>
        </p:nvSpPr>
        <p:spPr/>
        <p:txBody>
          <a:bodyPr/>
          <a:lstStyle/>
          <a:p>
            <a:fld id="{4ACBE451-76AB-3443-842A-14A29709EC3A}" type="slidenum">
              <a:rPr lang="en-US" smtClean="0"/>
              <a:t>14</a:t>
            </a:fld>
            <a:endParaRPr lang="en-US"/>
          </a:p>
        </p:txBody>
      </p:sp>
      <p:sp>
        <p:nvSpPr>
          <p:cNvPr id="13" name="TextBox 12"/>
          <p:cNvSpPr txBox="1"/>
          <p:nvPr/>
        </p:nvSpPr>
        <p:spPr>
          <a:xfrm>
            <a:off x="632851" y="2308587"/>
            <a:ext cx="3111878" cy="400110"/>
          </a:xfrm>
          <a:prstGeom prst="rect">
            <a:avLst/>
          </a:prstGeom>
          <a:noFill/>
        </p:spPr>
        <p:txBody>
          <a:bodyPr wrap="none" rtlCol="0">
            <a:spAutoFit/>
          </a:bodyPr>
          <a:lstStyle/>
          <a:p>
            <a:r>
              <a:rPr lang="en-US" sz="2000" dirty="0">
                <a:solidFill>
                  <a:schemeClr val="tx1">
                    <a:lumMod val="75000"/>
                    <a:lumOff val="25000"/>
                  </a:schemeClr>
                </a:solidFill>
              </a:rPr>
              <a:t>It fits into our table like this:</a:t>
            </a:r>
          </a:p>
        </p:txBody>
      </p:sp>
      <p:sp>
        <p:nvSpPr>
          <p:cNvPr id="15" name="Content Placeholder 2"/>
          <p:cNvSpPr txBox="1">
            <a:spLocks/>
          </p:cNvSpPr>
          <p:nvPr/>
        </p:nvSpPr>
        <p:spPr>
          <a:xfrm>
            <a:off x="528358" y="4584106"/>
            <a:ext cx="11113179" cy="202990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2000" dirty="0"/>
              <a:t>If this is the appropriate placement then</a:t>
            </a:r>
            <a:r>
              <a:rPr lang="mr-IN" sz="2000" dirty="0"/>
              <a:t>…</a:t>
            </a:r>
            <a:endParaRPr lang="en-US" sz="2000" dirty="0"/>
          </a:p>
          <a:p>
            <a:pPr lvl="1"/>
            <a:r>
              <a:rPr lang="en-US" sz="1800" dirty="0"/>
              <a:t>We have the same questions as before.</a:t>
            </a:r>
            <a:endParaRPr lang="en-US" sz="1800" i="1" dirty="0"/>
          </a:p>
          <a:p>
            <a:pPr lvl="1"/>
            <a:endParaRPr lang="en-US" dirty="0"/>
          </a:p>
          <a:p>
            <a:endParaRPr lang="en-US" dirty="0"/>
          </a:p>
        </p:txBody>
      </p:sp>
      <p:sp>
        <p:nvSpPr>
          <p:cNvPr id="7" name="TextBox 6"/>
          <p:cNvSpPr txBox="1"/>
          <p:nvPr/>
        </p:nvSpPr>
        <p:spPr>
          <a:xfrm>
            <a:off x="6202961" y="4170140"/>
            <a:ext cx="4872681" cy="400110"/>
          </a:xfrm>
          <a:prstGeom prst="rect">
            <a:avLst/>
          </a:prstGeom>
          <a:noFill/>
        </p:spPr>
        <p:txBody>
          <a:bodyPr wrap="none" rtlCol="0">
            <a:spAutoFit/>
          </a:bodyPr>
          <a:lstStyle/>
          <a:p>
            <a:r>
              <a:rPr lang="mr-IN" sz="2000" dirty="0">
                <a:solidFill>
                  <a:srgbClr val="C00000"/>
                </a:solidFill>
              </a:rPr>
              <a:t>…</a:t>
            </a:r>
            <a:r>
              <a:rPr lang="en-US" sz="2000" dirty="0">
                <a:solidFill>
                  <a:srgbClr val="C00000"/>
                </a:solidFill>
              </a:rPr>
              <a:t>then where does Statistical Engineering fit?</a:t>
            </a:r>
          </a:p>
        </p:txBody>
      </p:sp>
    </p:spTree>
    <p:extLst>
      <p:ext uri="{BB962C8B-B14F-4D97-AF65-F5344CB8AC3E}">
        <p14:creationId xmlns:p14="http://schemas.microsoft.com/office/powerpoint/2010/main" val="24495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fade">
                                      <p:cBhvr>
                                        <p:cTn id="12" dur="500"/>
                                        <p:tgtEl>
                                          <p:spTgt spid="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xEl>
                                              <p:pRg st="1" end="1"/>
                                            </p:txEl>
                                          </p:spTgt>
                                        </p:tgtEl>
                                        <p:attrNameLst>
                                          <p:attrName>style.visibility</p:attrName>
                                        </p:attrNameLst>
                                      </p:cBhvr>
                                      <p:to>
                                        <p:strVal val="visible"/>
                                      </p:to>
                                    </p:set>
                                    <p:animEffect transition="in" filter="fade">
                                      <p:cBhvr>
                                        <p:cTn id="17"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Statistics is primarily a Science</a:t>
            </a:r>
            <a:r>
              <a:rPr lang="mr-IN" dirty="0"/>
              <a:t>…</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800406401"/>
              </p:ext>
            </p:extLst>
          </p:nvPr>
        </p:nvGraphicFramePr>
        <p:xfrm>
          <a:off x="537315" y="2682351"/>
          <a:ext cx="11112500" cy="1381760"/>
        </p:xfrm>
        <a:graphic>
          <a:graphicData uri="http://schemas.openxmlformats.org/drawingml/2006/table">
            <a:tbl>
              <a:tblPr firstRow="1" bandRow="1">
                <a:tableStyleId>{B301B821-A1FF-4177-AEE7-76D212191A09}</a:tableStyleId>
              </a:tblPr>
              <a:tblGrid>
                <a:gridCol w="5556250">
                  <a:extLst>
                    <a:ext uri="{9D8B030D-6E8A-4147-A177-3AD203B41FA5}">
                      <a16:colId xmlns:a16="http://schemas.microsoft.com/office/drawing/2014/main" val="20000"/>
                    </a:ext>
                  </a:extLst>
                </a:gridCol>
                <a:gridCol w="5556250">
                  <a:extLst>
                    <a:ext uri="{9D8B030D-6E8A-4147-A177-3AD203B41FA5}">
                      <a16:colId xmlns:a16="http://schemas.microsoft.com/office/drawing/2014/main" val="20001"/>
                    </a:ext>
                  </a:extLst>
                </a:gridCol>
              </a:tblGrid>
              <a:tr h="370840">
                <a:tc>
                  <a:txBody>
                    <a:bodyPr/>
                    <a:lstStyle/>
                    <a:p>
                      <a:pPr algn="ctr"/>
                      <a:r>
                        <a:rPr lang="en-US" dirty="0"/>
                        <a:t>Science:</a:t>
                      </a:r>
                      <a:r>
                        <a:rPr lang="en-US" baseline="0" dirty="0"/>
                        <a:t> </a:t>
                      </a:r>
                      <a:br>
                        <a:rPr lang="en-US" baseline="0" dirty="0"/>
                      </a:br>
                      <a:r>
                        <a:rPr lang="en-US" baseline="0" dirty="0"/>
                        <a:t>Systematic </a:t>
                      </a:r>
                      <a:r>
                        <a:rPr lang="en-US" i="1" u="sng" baseline="0" dirty="0"/>
                        <a:t>Acquisition</a:t>
                      </a:r>
                      <a:r>
                        <a:rPr lang="en-US" baseline="0" dirty="0"/>
                        <a:t> of Knowledge</a:t>
                      </a:r>
                      <a:endParaRPr lang="en-US" dirty="0"/>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US" dirty="0"/>
                        <a:t>Engineering: </a:t>
                      </a:r>
                      <a:br>
                        <a:rPr lang="en-US" dirty="0"/>
                      </a:br>
                      <a:r>
                        <a:rPr lang="en-US" dirty="0"/>
                        <a:t>Systematic Creative </a:t>
                      </a:r>
                      <a:r>
                        <a:rPr lang="en-US" i="1" u="sng" dirty="0"/>
                        <a:t>Application</a:t>
                      </a:r>
                      <a:r>
                        <a:rPr lang="en-US" dirty="0"/>
                        <a:t> of Knowledge</a:t>
                      </a: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ctr"/>
                      <a:r>
                        <a:rPr lang="en-US" dirty="0"/>
                        <a:t>Chemistry</a:t>
                      </a: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en-US" dirty="0"/>
                        <a:t>Chemical Engineering</a:t>
                      </a: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algn="ctr"/>
                      <a:r>
                        <a:rPr lang="en-US" dirty="0">
                          <a:solidFill>
                            <a:srgbClr val="C00000"/>
                          </a:solidFill>
                        </a:rPr>
                        <a:t>Statistics</a:t>
                      </a: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tc>
                  <a:txBody>
                    <a:bodyPr/>
                    <a:lstStyle/>
                    <a:p>
                      <a:pPr algn="ctr"/>
                      <a:r>
                        <a:rPr lang="mr-IN" dirty="0">
                          <a:solidFill>
                            <a:srgbClr val="C00000"/>
                          </a:solidFill>
                        </a:rPr>
                        <a:t>…</a:t>
                      </a:r>
                      <a:r>
                        <a:rPr lang="en-US" dirty="0">
                          <a:solidFill>
                            <a:srgbClr val="C00000"/>
                          </a:solidFill>
                        </a:rPr>
                        <a:t>then Statistical Engineering might fit nicely here</a:t>
                      </a:r>
                    </a:p>
                  </a:txBody>
                  <a:tcP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 name="Slide Number Placeholder 9"/>
          <p:cNvSpPr>
            <a:spLocks noGrp="1"/>
          </p:cNvSpPr>
          <p:nvPr>
            <p:ph type="sldNum" sz="quarter" idx="12"/>
          </p:nvPr>
        </p:nvSpPr>
        <p:spPr/>
        <p:txBody>
          <a:bodyPr/>
          <a:lstStyle/>
          <a:p>
            <a:fld id="{4ACBE451-76AB-3443-842A-14A29709EC3A}" type="slidenum">
              <a:rPr lang="en-US" smtClean="0"/>
              <a:t>15</a:t>
            </a:fld>
            <a:endParaRPr lang="en-US"/>
          </a:p>
        </p:txBody>
      </p:sp>
      <p:sp>
        <p:nvSpPr>
          <p:cNvPr id="15" name="Content Placeholder 2"/>
          <p:cNvSpPr txBox="1">
            <a:spLocks/>
          </p:cNvSpPr>
          <p:nvPr/>
        </p:nvSpPr>
        <p:spPr>
          <a:xfrm>
            <a:off x="528358" y="4195816"/>
            <a:ext cx="11121457" cy="249593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2000" dirty="0"/>
              <a:t>If this is the appropriate placement, then</a:t>
            </a:r>
            <a:r>
              <a:rPr lang="mr-IN" sz="2000" dirty="0"/>
              <a:t>…</a:t>
            </a:r>
            <a:endParaRPr lang="en-US" sz="2000" dirty="0"/>
          </a:p>
          <a:p>
            <a:pPr lvl="1"/>
            <a:r>
              <a:rPr lang="en-US" sz="1800" b="1" dirty="0">
                <a:solidFill>
                  <a:schemeClr val="tx1"/>
                </a:solidFill>
              </a:rPr>
              <a:t>Should Statisticians whose primary work consists of consulting and application rebrand themselves as “Statistical Engineers”?</a:t>
            </a:r>
          </a:p>
          <a:p>
            <a:pPr lvl="1"/>
            <a:r>
              <a:rPr lang="en-US" sz="1800" b="1" dirty="0">
                <a:solidFill>
                  <a:schemeClr val="tx1"/>
                </a:solidFill>
              </a:rPr>
              <a:t>Should Mathematical Statisticians drop the “Mathematical” part since their work is now just Statistics? Same for Statistical Scientists, since that label is now redundant? </a:t>
            </a:r>
          </a:p>
          <a:p>
            <a:pPr lvl="1"/>
            <a:r>
              <a:rPr lang="en-US" sz="1800" b="1" dirty="0">
                <a:solidFill>
                  <a:schemeClr val="tx1"/>
                </a:solidFill>
              </a:rPr>
              <a:t>What exactly does the field of Statistics acquire knowledge about? What is the specific field of study now?</a:t>
            </a:r>
          </a:p>
        </p:txBody>
      </p:sp>
    </p:spTree>
    <p:extLst>
      <p:ext uri="{BB962C8B-B14F-4D97-AF65-F5344CB8AC3E}">
        <p14:creationId xmlns:p14="http://schemas.microsoft.com/office/powerpoint/2010/main" val="136229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5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fade">
                                      <p:cBhvr>
                                        <p:cTn id="12" dur="500"/>
                                        <p:tgtEl>
                                          <p:spTgt spid="1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animEffect transition="in" filter="fade">
                                      <p:cBhvr>
                                        <p:cTn id="15" dur="500"/>
                                        <p:tgtEl>
                                          <p:spTgt spid="1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5">
                                            <p:txEl>
                                              <p:pRg st="3" end="3"/>
                                            </p:txEl>
                                          </p:spTgt>
                                        </p:tgtEl>
                                        <p:attrNameLst>
                                          <p:attrName>style.visibility</p:attrName>
                                        </p:attrNameLst>
                                      </p:cBhvr>
                                      <p:to>
                                        <p:strVal val="visible"/>
                                      </p:to>
                                    </p:set>
                                    <p:animEffect transition="in" filter="fade">
                                      <p:cBhvr>
                                        <p:cTn id="18" dur="500"/>
                                        <p:tgtEl>
                                          <p:spTgt spid="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Our Place</a:t>
            </a:r>
          </a:p>
        </p:txBody>
      </p:sp>
      <p:sp>
        <p:nvSpPr>
          <p:cNvPr id="3" name="Text Placeholder 2"/>
          <p:cNvSpPr>
            <a:spLocks noGrp="1"/>
          </p:cNvSpPr>
          <p:nvPr>
            <p:ph type="body" idx="1"/>
          </p:nvPr>
        </p:nvSpPr>
        <p:spPr>
          <a:xfrm>
            <a:off x="6895558" y="2677644"/>
            <a:ext cx="4006904" cy="2283823"/>
          </a:xfrm>
        </p:spPr>
        <p:txBody>
          <a:bodyPr/>
          <a:lstStyle/>
          <a:p>
            <a:r>
              <a:rPr lang="en-US" dirty="0"/>
              <a:t>How does Statistical Engineering relate to other analytics disciplines?</a:t>
            </a:r>
          </a:p>
        </p:txBody>
      </p:sp>
      <p:sp>
        <p:nvSpPr>
          <p:cNvPr id="4" name="Slide Number Placeholder 3"/>
          <p:cNvSpPr>
            <a:spLocks noGrp="1"/>
          </p:cNvSpPr>
          <p:nvPr>
            <p:ph type="sldNum" sz="quarter" idx="12"/>
          </p:nvPr>
        </p:nvSpPr>
        <p:spPr/>
        <p:txBody>
          <a:bodyPr/>
          <a:lstStyle/>
          <a:p>
            <a:fld id="{4ACBE451-76AB-3443-842A-14A29709EC3A}" type="slidenum">
              <a:rPr lang="en-US" smtClean="0"/>
              <a:t>16</a:t>
            </a:fld>
            <a:endParaRPr lang="en-US"/>
          </a:p>
        </p:txBody>
      </p:sp>
    </p:spTree>
    <p:extLst>
      <p:ext uri="{BB962C8B-B14F-4D97-AF65-F5344CB8AC3E}">
        <p14:creationId xmlns:p14="http://schemas.microsoft.com/office/powerpoint/2010/main" val="1225904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Statistical Engineering Diagram</a:t>
            </a:r>
          </a:p>
        </p:txBody>
      </p:sp>
      <p:sp>
        <p:nvSpPr>
          <p:cNvPr id="3" name="Content Placeholder 2"/>
          <p:cNvSpPr>
            <a:spLocks noGrp="1"/>
          </p:cNvSpPr>
          <p:nvPr>
            <p:ph idx="1"/>
          </p:nvPr>
        </p:nvSpPr>
        <p:spPr>
          <a:xfrm>
            <a:off x="528358" y="2398643"/>
            <a:ext cx="11113179" cy="345463"/>
          </a:xfrm>
        </p:spPr>
        <p:txBody>
          <a:bodyPr>
            <a:normAutofit lnSpcReduction="10000"/>
          </a:bodyPr>
          <a:lstStyle/>
          <a:p>
            <a:r>
              <a:rPr lang="en-US" dirty="0"/>
              <a:t>Consider this diagram (originally designed by Dr. Geoff Vining):</a:t>
            </a:r>
          </a:p>
        </p:txBody>
      </p:sp>
      <p:sp>
        <p:nvSpPr>
          <p:cNvPr id="4" name="Slide Number Placeholder 3"/>
          <p:cNvSpPr>
            <a:spLocks noGrp="1"/>
          </p:cNvSpPr>
          <p:nvPr>
            <p:ph type="sldNum" sz="quarter" idx="12"/>
          </p:nvPr>
        </p:nvSpPr>
        <p:spPr/>
        <p:txBody>
          <a:bodyPr/>
          <a:lstStyle/>
          <a:p>
            <a:fld id="{4ACBE451-76AB-3443-842A-14A29709EC3A}" type="slidenum">
              <a:rPr lang="en-US" smtClean="0"/>
              <a:t>17</a:t>
            </a:fld>
            <a:endParaRPr lang="en-US"/>
          </a:p>
        </p:txBody>
      </p:sp>
      <p:grpSp>
        <p:nvGrpSpPr>
          <p:cNvPr id="12" name="Group 11"/>
          <p:cNvGrpSpPr/>
          <p:nvPr/>
        </p:nvGrpSpPr>
        <p:grpSpPr>
          <a:xfrm>
            <a:off x="2180487" y="2897943"/>
            <a:ext cx="8510960" cy="3770141"/>
            <a:chOff x="1758455" y="2897943"/>
            <a:chExt cx="8510960" cy="3770141"/>
          </a:xfrm>
        </p:grpSpPr>
        <p:sp>
          <p:nvSpPr>
            <p:cNvPr id="11" name="Rectangle 10"/>
            <p:cNvSpPr/>
            <p:nvPr/>
          </p:nvSpPr>
          <p:spPr>
            <a:xfrm>
              <a:off x="1758455" y="2897943"/>
              <a:ext cx="8510960" cy="3770141"/>
            </a:xfrm>
            <a:prstGeom prst="rect">
              <a:avLst/>
            </a:prstGeom>
            <a:solidFill>
              <a:srgbClr val="EBEBEB"/>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entagon 4"/>
            <p:cNvSpPr/>
            <p:nvPr/>
          </p:nvSpPr>
          <p:spPr>
            <a:xfrm>
              <a:off x="1963141" y="4179079"/>
              <a:ext cx="6770838" cy="731071"/>
            </a:xfrm>
            <a:prstGeom prst="homePlate">
              <a:avLst/>
            </a:prstGeom>
            <a:solidFill>
              <a:schemeClr val="tx1">
                <a:lumMod val="65000"/>
                <a:lumOff val="35000"/>
              </a:schemeClr>
            </a:solidFill>
          </p:spPr>
          <p:style>
            <a:lnRef idx="1">
              <a:schemeClr val="dk1"/>
            </a:lnRef>
            <a:fillRef idx="3">
              <a:schemeClr val="dk1"/>
            </a:fillRef>
            <a:effectRef idx="2">
              <a:schemeClr val="dk1"/>
            </a:effectRef>
            <a:fontRef idx="minor">
              <a:schemeClr val="lt1"/>
            </a:fontRef>
          </p:style>
          <p:txBody>
            <a:bodyPr rtlCol="0" anchor="ctr"/>
            <a:lstStyle/>
            <a:p>
              <a:pPr algn="ctr"/>
              <a:r>
                <a:rPr lang="en-US" sz="2000" b="1" dirty="0">
                  <a:solidFill>
                    <a:schemeClr val="bg1"/>
                  </a:solidFill>
                </a:rPr>
                <a:t>Statistical Engineering: Strategy and Tactics</a:t>
              </a:r>
            </a:p>
          </p:txBody>
        </p:sp>
        <p:sp>
          <p:nvSpPr>
            <p:cNvPr id="7" name="Rectangle 6">
              <a:extLst>
                <a:ext uri="{FF2B5EF4-FFF2-40B4-BE49-F238E27FC236}">
                  <a16:creationId xmlns:a16="http://schemas.microsoft.com/office/drawing/2014/main" id="{70855E94-8E38-487B-9999-D9653A197666}"/>
                </a:ext>
              </a:extLst>
            </p:cNvPr>
            <p:cNvSpPr/>
            <p:nvPr/>
          </p:nvSpPr>
          <p:spPr>
            <a:xfrm>
              <a:off x="8953106" y="3048881"/>
              <a:ext cx="1123986" cy="3455580"/>
            </a:xfrm>
            <a:prstGeom prst="rect">
              <a:avLst/>
            </a:prstGeom>
            <a:solidFill>
              <a:schemeClr val="tx1">
                <a:lumMod val="65000"/>
                <a:lumOff val="35000"/>
              </a:schemeClr>
            </a:solidFill>
          </p:spPr>
          <p:style>
            <a:lnRef idx="1">
              <a:schemeClr val="dk1"/>
            </a:lnRef>
            <a:fillRef idx="3">
              <a:schemeClr val="dk1"/>
            </a:fillRef>
            <a:effectRef idx="2">
              <a:schemeClr val="dk1"/>
            </a:effectRef>
            <a:fontRef idx="minor">
              <a:schemeClr val="lt1"/>
            </a:fontRef>
          </p:style>
          <p:txBody>
            <a:bodyPr tIns="91440" bIns="91440" rtlCol="0" anchor="ctr"/>
            <a:lstStyle/>
            <a:p>
              <a:pPr algn="ctr"/>
              <a:r>
                <a:rPr lang="en-US" sz="1350" b="1" dirty="0"/>
                <a:t>Better, Faster Solutions </a:t>
              </a:r>
            </a:p>
            <a:p>
              <a:pPr algn="ctr"/>
              <a:r>
                <a:rPr lang="en-US" sz="1350" b="1" dirty="0"/>
                <a:t>to </a:t>
              </a:r>
            </a:p>
            <a:p>
              <a:pPr algn="ctr"/>
              <a:r>
                <a:rPr lang="en-US" sz="1350" b="1" dirty="0"/>
                <a:t>Complex  Problems</a:t>
              </a:r>
            </a:p>
          </p:txBody>
        </p:sp>
        <p:sp>
          <p:nvSpPr>
            <p:cNvPr id="9" name="TextBox 8">
              <a:extLst>
                <a:ext uri="{FF2B5EF4-FFF2-40B4-BE49-F238E27FC236}">
                  <a16:creationId xmlns:a16="http://schemas.microsoft.com/office/drawing/2014/main" id="{742908CE-39A6-4826-B30E-394FE0922DFF}"/>
                </a:ext>
              </a:extLst>
            </p:cNvPr>
            <p:cNvSpPr txBox="1"/>
            <p:nvPr/>
          </p:nvSpPr>
          <p:spPr>
            <a:xfrm>
              <a:off x="4630067" y="3394341"/>
              <a:ext cx="1439980" cy="300082"/>
            </a:xfrm>
            <a:prstGeom prst="rect">
              <a:avLst/>
            </a:prstGeom>
            <a:noFill/>
          </p:spPr>
          <p:txBody>
            <a:bodyPr wrap="square" rtlCol="0">
              <a:spAutoFit/>
            </a:bodyPr>
            <a:lstStyle/>
            <a:p>
              <a:pPr algn="ctr"/>
              <a:r>
                <a:rPr lang="en-US" sz="1350" b="1" dirty="0"/>
                <a:t>Team Building</a:t>
              </a:r>
            </a:p>
          </p:txBody>
        </p:sp>
        <p:sp>
          <p:nvSpPr>
            <p:cNvPr id="10" name="TextBox 9">
              <a:extLst>
                <a:ext uri="{FF2B5EF4-FFF2-40B4-BE49-F238E27FC236}">
                  <a16:creationId xmlns:a16="http://schemas.microsoft.com/office/drawing/2014/main" id="{807B724D-ADDE-4D35-B7AF-F34D0FDE60E6}"/>
                </a:ext>
              </a:extLst>
            </p:cNvPr>
            <p:cNvSpPr txBox="1"/>
            <p:nvPr/>
          </p:nvSpPr>
          <p:spPr>
            <a:xfrm>
              <a:off x="6619001" y="3394341"/>
              <a:ext cx="1223276" cy="300082"/>
            </a:xfrm>
            <a:prstGeom prst="rect">
              <a:avLst/>
            </a:prstGeom>
            <a:noFill/>
          </p:spPr>
          <p:txBody>
            <a:bodyPr wrap="square" rtlCol="0">
              <a:spAutoFit/>
            </a:bodyPr>
            <a:lstStyle/>
            <a:p>
              <a:pPr algn="ctr"/>
              <a:r>
                <a:rPr lang="en-US" sz="1350" b="1" dirty="0"/>
                <a:t>Collaboration</a:t>
              </a:r>
            </a:p>
          </p:txBody>
        </p:sp>
        <p:sp>
          <p:nvSpPr>
            <p:cNvPr id="14" name="TextBox 13">
              <a:extLst>
                <a:ext uri="{FF2B5EF4-FFF2-40B4-BE49-F238E27FC236}">
                  <a16:creationId xmlns:a16="http://schemas.microsoft.com/office/drawing/2014/main" id="{2D051500-A2D3-497A-9EEC-1BB5390E5A1B}"/>
                </a:ext>
              </a:extLst>
            </p:cNvPr>
            <p:cNvSpPr txBox="1"/>
            <p:nvPr/>
          </p:nvSpPr>
          <p:spPr>
            <a:xfrm>
              <a:off x="1892801" y="5419533"/>
              <a:ext cx="2122819" cy="715581"/>
            </a:xfrm>
            <a:prstGeom prst="rect">
              <a:avLst/>
            </a:prstGeom>
            <a:noFill/>
          </p:spPr>
          <p:txBody>
            <a:bodyPr wrap="square" rtlCol="0">
              <a:spAutoFit/>
            </a:bodyPr>
            <a:lstStyle/>
            <a:p>
              <a:pPr algn="ctr"/>
              <a:r>
                <a:rPr lang="en-US" sz="1350" b="1" dirty="0"/>
                <a:t>General Analytic Fields </a:t>
              </a:r>
            </a:p>
            <a:p>
              <a:pPr algn="ctr"/>
              <a:r>
                <a:rPr lang="en-US" sz="1350" dirty="0"/>
                <a:t>(i.e. Statistics, Data Science, Business Analytics)</a:t>
              </a:r>
            </a:p>
          </p:txBody>
        </p:sp>
        <p:cxnSp>
          <p:nvCxnSpPr>
            <p:cNvPr id="15" name="Straight Arrow Connector 14">
              <a:extLst>
                <a:ext uri="{FF2B5EF4-FFF2-40B4-BE49-F238E27FC236}">
                  <a16:creationId xmlns:a16="http://schemas.microsoft.com/office/drawing/2014/main" id="{1496BE57-F6F3-47CF-ACB4-519CF8E9E438}"/>
                </a:ext>
              </a:extLst>
            </p:cNvPr>
            <p:cNvCxnSpPr>
              <a:cxnSpLocks/>
            </p:cNvCxnSpPr>
            <p:nvPr/>
          </p:nvCxnSpPr>
          <p:spPr>
            <a:xfrm flipV="1">
              <a:off x="3490315" y="5034119"/>
              <a:ext cx="246888" cy="365760"/>
            </a:xfrm>
            <a:prstGeom prst="straightConnector1">
              <a:avLst/>
            </a:prstGeom>
            <a:ln w="285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4F88A38-3733-48CE-A592-B5B79B50D6DB}"/>
                </a:ext>
              </a:extLst>
            </p:cNvPr>
            <p:cNvSpPr txBox="1"/>
            <p:nvPr/>
          </p:nvSpPr>
          <p:spPr>
            <a:xfrm>
              <a:off x="4045210" y="5424704"/>
              <a:ext cx="2746297" cy="715581"/>
            </a:xfrm>
            <a:prstGeom prst="rect">
              <a:avLst/>
            </a:prstGeom>
            <a:noFill/>
          </p:spPr>
          <p:txBody>
            <a:bodyPr wrap="square" rtlCol="0">
              <a:spAutoFit/>
            </a:bodyPr>
            <a:lstStyle/>
            <a:p>
              <a:pPr algn="ctr"/>
              <a:r>
                <a:rPr lang="en-US" sz="1350" b="1" dirty="0"/>
                <a:t>Industrial Analytic Fields </a:t>
              </a:r>
            </a:p>
            <a:p>
              <a:pPr algn="ctr"/>
              <a:r>
                <a:rPr lang="en-US" sz="1350" dirty="0"/>
                <a:t>(i.e. Industrial Systems Engineering, Operations Research, M&amp;S)</a:t>
              </a:r>
            </a:p>
          </p:txBody>
        </p:sp>
        <p:sp>
          <p:nvSpPr>
            <p:cNvPr id="18" name="TextBox 17">
              <a:extLst>
                <a:ext uri="{FF2B5EF4-FFF2-40B4-BE49-F238E27FC236}">
                  <a16:creationId xmlns:a16="http://schemas.microsoft.com/office/drawing/2014/main" id="{2B0F143C-1045-4795-A0A2-DCF204DD6B9C}"/>
                </a:ext>
              </a:extLst>
            </p:cNvPr>
            <p:cNvSpPr txBox="1"/>
            <p:nvPr/>
          </p:nvSpPr>
          <p:spPr>
            <a:xfrm>
              <a:off x="6785285" y="5427398"/>
              <a:ext cx="1878354" cy="715581"/>
            </a:xfrm>
            <a:prstGeom prst="rect">
              <a:avLst/>
            </a:prstGeom>
            <a:noFill/>
          </p:spPr>
          <p:txBody>
            <a:bodyPr wrap="square" rtlCol="0">
              <a:spAutoFit/>
            </a:bodyPr>
            <a:lstStyle/>
            <a:p>
              <a:pPr algn="ctr"/>
              <a:r>
                <a:rPr lang="en-US" sz="1350" b="1" dirty="0"/>
                <a:t>Non-Analytic Fields </a:t>
              </a:r>
            </a:p>
            <a:p>
              <a:pPr algn="ctr"/>
              <a:r>
                <a:rPr lang="en-US" sz="1350" dirty="0"/>
                <a:t>(i.e. Organizational and Behavioral Psychology)</a:t>
              </a:r>
            </a:p>
          </p:txBody>
        </p:sp>
        <p:sp>
          <p:nvSpPr>
            <p:cNvPr id="20" name="TextBox 19">
              <a:extLst>
                <a:ext uri="{FF2B5EF4-FFF2-40B4-BE49-F238E27FC236}">
                  <a16:creationId xmlns:a16="http://schemas.microsoft.com/office/drawing/2014/main" id="{936D1CB7-D56D-4CF5-885B-6ECE9403765A}"/>
                </a:ext>
              </a:extLst>
            </p:cNvPr>
            <p:cNvSpPr txBox="1"/>
            <p:nvPr/>
          </p:nvSpPr>
          <p:spPr>
            <a:xfrm>
              <a:off x="2222688" y="3048881"/>
              <a:ext cx="6035040" cy="300082"/>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1350" b="1" dirty="0">
                  <a:solidFill>
                    <a:schemeClr val="bg1"/>
                  </a:solidFill>
                </a:rPr>
                <a:t>Soft Skills</a:t>
              </a:r>
            </a:p>
          </p:txBody>
        </p:sp>
        <p:sp>
          <p:nvSpPr>
            <p:cNvPr id="21" name="TextBox 20">
              <a:extLst>
                <a:ext uri="{FF2B5EF4-FFF2-40B4-BE49-F238E27FC236}">
                  <a16:creationId xmlns:a16="http://schemas.microsoft.com/office/drawing/2014/main" id="{35678E4A-FD21-42E4-8A84-F9D4C939CC47}"/>
                </a:ext>
              </a:extLst>
            </p:cNvPr>
            <p:cNvSpPr txBox="1"/>
            <p:nvPr/>
          </p:nvSpPr>
          <p:spPr>
            <a:xfrm>
              <a:off x="2293026" y="6204379"/>
              <a:ext cx="6035040" cy="300082"/>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sz="1350" b="1" dirty="0">
                  <a:solidFill>
                    <a:schemeClr val="bg1"/>
                  </a:solidFill>
                </a:rPr>
                <a:t>Tools</a:t>
              </a:r>
            </a:p>
          </p:txBody>
        </p:sp>
        <p:cxnSp>
          <p:nvCxnSpPr>
            <p:cNvPr id="24" name="Straight Arrow Connector 23">
              <a:extLst>
                <a:ext uri="{FF2B5EF4-FFF2-40B4-BE49-F238E27FC236}">
                  <a16:creationId xmlns:a16="http://schemas.microsoft.com/office/drawing/2014/main" id="{1496BE57-F6F3-47CF-ACB4-519CF8E9E438}"/>
                </a:ext>
              </a:extLst>
            </p:cNvPr>
            <p:cNvCxnSpPr>
              <a:cxnSpLocks/>
            </p:cNvCxnSpPr>
            <p:nvPr/>
          </p:nvCxnSpPr>
          <p:spPr>
            <a:xfrm flipH="1" flipV="1">
              <a:off x="5342812" y="5030920"/>
              <a:ext cx="0" cy="365760"/>
            </a:xfrm>
            <a:prstGeom prst="straightConnector1">
              <a:avLst/>
            </a:prstGeom>
            <a:ln w="285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6D2FA790-7942-491F-84FF-08FDFCF557EF}"/>
                </a:ext>
              </a:extLst>
            </p:cNvPr>
            <p:cNvSpPr txBox="1"/>
            <p:nvPr/>
          </p:nvSpPr>
          <p:spPr>
            <a:xfrm>
              <a:off x="2199008" y="3403997"/>
              <a:ext cx="2348871" cy="300082"/>
            </a:xfrm>
            <a:prstGeom prst="rect">
              <a:avLst/>
            </a:prstGeom>
            <a:noFill/>
          </p:spPr>
          <p:txBody>
            <a:bodyPr wrap="square" rtlCol="0">
              <a:spAutoFit/>
            </a:bodyPr>
            <a:lstStyle/>
            <a:p>
              <a:pPr algn="ctr"/>
              <a:r>
                <a:rPr lang="en-US" sz="1350" b="1" dirty="0"/>
                <a:t>SME Knowledge</a:t>
              </a:r>
            </a:p>
          </p:txBody>
        </p:sp>
        <p:cxnSp>
          <p:nvCxnSpPr>
            <p:cNvPr id="29" name="Straight Arrow Connector 28">
              <a:extLst>
                <a:ext uri="{FF2B5EF4-FFF2-40B4-BE49-F238E27FC236}">
                  <a16:creationId xmlns:a16="http://schemas.microsoft.com/office/drawing/2014/main" id="{1496BE57-F6F3-47CF-ACB4-519CF8E9E438}"/>
                </a:ext>
              </a:extLst>
            </p:cNvPr>
            <p:cNvCxnSpPr>
              <a:cxnSpLocks/>
            </p:cNvCxnSpPr>
            <p:nvPr/>
          </p:nvCxnSpPr>
          <p:spPr>
            <a:xfrm flipH="1" flipV="1">
              <a:off x="7022787" y="5029060"/>
              <a:ext cx="246888" cy="365760"/>
            </a:xfrm>
            <a:prstGeom prst="straightConnector1">
              <a:avLst/>
            </a:prstGeom>
            <a:ln w="285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496BE57-F6F3-47CF-ACB4-519CF8E9E438}"/>
                </a:ext>
              </a:extLst>
            </p:cNvPr>
            <p:cNvCxnSpPr>
              <a:cxnSpLocks/>
            </p:cNvCxnSpPr>
            <p:nvPr/>
          </p:nvCxnSpPr>
          <p:spPr>
            <a:xfrm flipH="1">
              <a:off x="7058798" y="3706685"/>
              <a:ext cx="246888" cy="36576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496BE57-F6F3-47CF-ACB4-519CF8E9E438}"/>
                </a:ext>
              </a:extLst>
            </p:cNvPr>
            <p:cNvCxnSpPr>
              <a:cxnSpLocks/>
            </p:cNvCxnSpPr>
            <p:nvPr/>
          </p:nvCxnSpPr>
          <p:spPr>
            <a:xfrm>
              <a:off x="5350057" y="3708851"/>
              <a:ext cx="0" cy="36576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1496BE57-F6F3-47CF-ACB4-519CF8E9E438}"/>
                </a:ext>
              </a:extLst>
            </p:cNvPr>
            <p:cNvCxnSpPr>
              <a:cxnSpLocks/>
            </p:cNvCxnSpPr>
            <p:nvPr/>
          </p:nvCxnSpPr>
          <p:spPr>
            <a:xfrm>
              <a:off x="3470324" y="3750087"/>
              <a:ext cx="246888" cy="36576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grpSp>
      <p:sp>
        <p:nvSpPr>
          <p:cNvPr id="50" name="Oval 49"/>
          <p:cNvSpPr/>
          <p:nvPr/>
        </p:nvSpPr>
        <p:spPr>
          <a:xfrm>
            <a:off x="2236650" y="5041630"/>
            <a:ext cx="2364223" cy="1453310"/>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2" name="Straight Arrow Connector 51"/>
          <p:cNvCxnSpPr/>
          <p:nvPr/>
        </p:nvCxnSpPr>
        <p:spPr>
          <a:xfrm>
            <a:off x="1563981" y="4843650"/>
            <a:ext cx="804140" cy="492441"/>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109365" y="4293969"/>
            <a:ext cx="1851994" cy="923330"/>
          </a:xfrm>
          <a:prstGeom prst="rect">
            <a:avLst/>
          </a:prstGeom>
          <a:noFill/>
        </p:spPr>
        <p:txBody>
          <a:bodyPr wrap="square" rtlCol="0">
            <a:spAutoFit/>
          </a:bodyPr>
          <a:lstStyle/>
          <a:p>
            <a:r>
              <a:rPr lang="en-US" dirty="0">
                <a:solidFill>
                  <a:srgbClr val="C00000"/>
                </a:solidFill>
              </a:rPr>
              <a:t>What is the exact nature of this relationship?</a:t>
            </a:r>
          </a:p>
        </p:txBody>
      </p:sp>
    </p:spTree>
    <p:extLst>
      <p:ext uri="{BB962C8B-B14F-4D97-AF65-F5344CB8AC3E}">
        <p14:creationId xmlns:p14="http://schemas.microsoft.com/office/powerpoint/2010/main" val="1681896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500"/>
                                        <p:tgtEl>
                                          <p:spTgt spid="53"/>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wipe(left)">
                                      <p:cBhvr>
                                        <p:cTn id="16" dur="500"/>
                                        <p:tgtEl>
                                          <p:spTgt spid="52"/>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50"/>
                                        </p:tgtEl>
                                        <p:attrNameLst>
                                          <p:attrName>style.visibility</p:attrName>
                                        </p:attrNameLst>
                                      </p:cBhvr>
                                      <p:to>
                                        <p:strVal val="visible"/>
                                      </p:to>
                                    </p:set>
                                    <p:animEffect transition="in" filter="wipe(left)">
                                      <p:cBhvr>
                                        <p:cTn id="20"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Statistical Engineering as Collaboration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26898128"/>
              </p:ext>
            </p:extLst>
          </p:nvPr>
        </p:nvGraphicFramePr>
        <p:xfrm>
          <a:off x="7859042" y="2398643"/>
          <a:ext cx="4480560" cy="3474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4ACBE451-76AB-3443-842A-14A29709EC3A}" type="slidenum">
              <a:rPr lang="en-US" smtClean="0"/>
              <a:t>18</a:t>
            </a:fld>
            <a:endParaRPr lang="en-US"/>
          </a:p>
        </p:txBody>
      </p:sp>
      <p:sp>
        <p:nvSpPr>
          <p:cNvPr id="10" name="Content Placeholder 2"/>
          <p:cNvSpPr txBox="1">
            <a:spLocks/>
          </p:cNvSpPr>
          <p:nvPr/>
        </p:nvSpPr>
        <p:spPr>
          <a:xfrm>
            <a:off x="528358" y="2398643"/>
            <a:ext cx="7926325" cy="4251539"/>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2000" dirty="0"/>
              <a:t>If Statistical Engineering is intended to solely </a:t>
            </a:r>
            <a:r>
              <a:rPr lang="en-US" sz="2000" dirty="0">
                <a:solidFill>
                  <a:srgbClr val="C00000"/>
                </a:solidFill>
              </a:rPr>
              <a:t>collaborate </a:t>
            </a:r>
            <a:r>
              <a:rPr lang="en-US" sz="2000" dirty="0"/>
              <a:t>with other analytics fields then</a:t>
            </a:r>
            <a:r>
              <a:rPr lang="mr-IN" sz="2000" dirty="0"/>
              <a:t>…</a:t>
            </a:r>
            <a:endParaRPr lang="en-US" sz="2000" dirty="0"/>
          </a:p>
          <a:p>
            <a:pPr lvl="1"/>
            <a:r>
              <a:rPr lang="en-US" sz="1800" dirty="0"/>
              <a:t>Statistical Engineering is yet another analytics discipline with its own advantages and disadvantages.</a:t>
            </a:r>
          </a:p>
          <a:p>
            <a:pPr lvl="1"/>
            <a:r>
              <a:rPr lang="en-US" sz="1800" dirty="0"/>
              <a:t>It can partner with and “borrow” tools from other disciplines to solve complex problems.</a:t>
            </a:r>
          </a:p>
          <a:p>
            <a:pPr lvl="1"/>
            <a:r>
              <a:rPr lang="en-US" sz="1800" b="1" dirty="0">
                <a:solidFill>
                  <a:schemeClr val="tx1"/>
                </a:solidFill>
              </a:rPr>
              <a:t>What is it that we bring to the table? What do we provide that the other disciplines do not? </a:t>
            </a:r>
            <a:endParaRPr lang="en-US" sz="1800" dirty="0"/>
          </a:p>
          <a:p>
            <a:r>
              <a:rPr lang="en-US" sz="2000" dirty="0"/>
              <a:t>A great illustration is a case study from the ISEA webinar series.</a:t>
            </a:r>
          </a:p>
          <a:p>
            <a:pPr lvl="1"/>
            <a:r>
              <a:rPr lang="en-US" sz="1800" dirty="0"/>
              <a:t>Leo C.E. </a:t>
            </a:r>
            <a:r>
              <a:rPr lang="en-US" sz="1800" dirty="0" err="1"/>
              <a:t>Huberts</a:t>
            </a:r>
            <a:r>
              <a:rPr lang="en-US" sz="1800" dirty="0"/>
              <a:t> and Ronald J.M.M. Does (University of Amsterdam) </a:t>
            </a:r>
            <a:r>
              <a:rPr lang="mr-IN" sz="1800" dirty="0"/>
              <a:t>–</a:t>
            </a:r>
            <a:r>
              <a:rPr lang="en-US" sz="1800" dirty="0"/>
              <a:t> “Statistical Engineering and Machine Learning: A Case Study to Predict Student Success or Failure.”</a:t>
            </a:r>
          </a:p>
          <a:p>
            <a:pPr lvl="1"/>
            <a:r>
              <a:rPr lang="en-US" sz="1800" dirty="0"/>
              <a:t>In the talk, two statistical methods were compared to a relativistic neural network; “statistical engineering” and “machine learning” each treated as distinct fields from one another.</a:t>
            </a:r>
          </a:p>
        </p:txBody>
      </p:sp>
    </p:spTree>
    <p:extLst>
      <p:ext uri="{BB962C8B-B14F-4D97-AF65-F5344CB8AC3E}">
        <p14:creationId xmlns:p14="http://schemas.microsoft.com/office/powerpoint/2010/main" val="199114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fade">
                                      <p:cBhvr>
                                        <p:cTn id="7" dur="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fade">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fade">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fade">
                                      <p:cBhvr>
                                        <p:cTn id="22" dur="500"/>
                                        <p:tgtEl>
                                          <p:spTgt spid="1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animEffect transition="in" filter="fade">
                                      <p:cBhvr>
                                        <p:cTn id="27" dur="500"/>
                                        <p:tgtEl>
                                          <p:spTgt spid="1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xEl>
                                              <p:pRg st="6" end="6"/>
                                            </p:txEl>
                                          </p:spTgt>
                                        </p:tgtEl>
                                        <p:attrNameLst>
                                          <p:attrName>style.visibility</p:attrName>
                                        </p:attrNameLst>
                                      </p:cBhvr>
                                      <p:to>
                                        <p:strVal val="visible"/>
                                      </p:to>
                                    </p:set>
                                    <p:animEffect transition="in" filter="fade">
                                      <p:cBhvr>
                                        <p:cTn id="32"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Statistical Engineering as Consolidation</a:t>
            </a:r>
          </a:p>
        </p:txBody>
      </p:sp>
      <p:sp>
        <p:nvSpPr>
          <p:cNvPr id="4" name="Slide Number Placeholder 3"/>
          <p:cNvSpPr>
            <a:spLocks noGrp="1"/>
          </p:cNvSpPr>
          <p:nvPr>
            <p:ph type="sldNum" sz="quarter" idx="12"/>
          </p:nvPr>
        </p:nvSpPr>
        <p:spPr/>
        <p:txBody>
          <a:bodyPr/>
          <a:lstStyle/>
          <a:p>
            <a:fld id="{4ACBE451-76AB-3443-842A-14A29709EC3A}" type="slidenum">
              <a:rPr lang="en-US" smtClean="0"/>
              <a:t>19</a:t>
            </a:fld>
            <a:endParaRPr lang="en-US"/>
          </a:p>
        </p:txBody>
      </p:sp>
      <p:sp>
        <p:nvSpPr>
          <p:cNvPr id="11" name="Content Placeholder 2"/>
          <p:cNvSpPr txBox="1">
            <a:spLocks/>
          </p:cNvSpPr>
          <p:nvPr/>
        </p:nvSpPr>
        <p:spPr>
          <a:xfrm>
            <a:off x="528359" y="2398643"/>
            <a:ext cx="6927518" cy="425153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2000" dirty="0"/>
              <a:t>If Statistical Engineering is intended to </a:t>
            </a:r>
            <a:r>
              <a:rPr lang="en-US" sz="2000" dirty="0">
                <a:solidFill>
                  <a:srgbClr val="C00000"/>
                </a:solidFill>
              </a:rPr>
              <a:t>consolidate </a:t>
            </a:r>
            <a:r>
              <a:rPr lang="en-US" sz="2000" dirty="0"/>
              <a:t>other analytics fields then</a:t>
            </a:r>
            <a:r>
              <a:rPr lang="mr-IN" sz="2000" dirty="0"/>
              <a:t>…</a:t>
            </a:r>
            <a:endParaRPr lang="en-US" sz="2000" dirty="0"/>
          </a:p>
          <a:p>
            <a:pPr lvl="1"/>
            <a:r>
              <a:rPr lang="en-US" sz="1800" dirty="0"/>
              <a:t>Statistical Engineering is an attempt to unite all other analytics disciplines into one overarching discipline.</a:t>
            </a:r>
          </a:p>
          <a:p>
            <a:pPr lvl="1"/>
            <a:r>
              <a:rPr lang="en-US" sz="1800" dirty="0"/>
              <a:t>Other disciplines simply become “specialties” for a Statistical Engineer.</a:t>
            </a:r>
          </a:p>
          <a:p>
            <a:pPr lvl="1"/>
            <a:r>
              <a:rPr lang="en-US" sz="1800" b="1" dirty="0">
                <a:solidFill>
                  <a:schemeClr val="tx1"/>
                </a:solidFill>
              </a:rPr>
              <a:t>Is it fair to call this consolidated field “Statistical Engineering”, a term clearly favoring one discipline over the others? Wouldn’t a more general term be appropriate?</a:t>
            </a:r>
          </a:p>
          <a:p>
            <a:pPr lvl="1"/>
            <a:endParaRPr lang="en-US" sz="1800" dirty="0"/>
          </a:p>
        </p:txBody>
      </p:sp>
      <p:sp>
        <p:nvSpPr>
          <p:cNvPr id="12" name="Rounded Rectangle 11"/>
          <p:cNvSpPr/>
          <p:nvPr/>
        </p:nvSpPr>
        <p:spPr>
          <a:xfrm>
            <a:off x="7638762" y="2628982"/>
            <a:ext cx="4276579" cy="3552092"/>
          </a:xfrm>
          <a:prstGeom prst="roundRect">
            <a:avLst/>
          </a:prstGeom>
          <a:solidFill>
            <a:srgbClr val="EBEBE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Content Placeholder 4"/>
          <p:cNvGraphicFramePr>
            <a:graphicFrameLocks/>
          </p:cNvGraphicFramePr>
          <p:nvPr>
            <p:extLst>
              <p:ext uri="{D42A27DB-BD31-4B8C-83A1-F6EECF244321}">
                <p14:modId xmlns:p14="http://schemas.microsoft.com/office/powerpoint/2010/main" val="2052603601"/>
              </p:ext>
            </p:extLst>
          </p:nvPr>
        </p:nvGraphicFramePr>
        <p:xfrm>
          <a:off x="7228054" y="2894485"/>
          <a:ext cx="5394960" cy="3383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7950015" y="2739740"/>
            <a:ext cx="2244910" cy="369332"/>
          </a:xfrm>
          <a:prstGeom prst="rect">
            <a:avLst/>
          </a:prstGeom>
          <a:noFill/>
        </p:spPr>
        <p:txBody>
          <a:bodyPr wrap="none" rtlCol="0">
            <a:spAutoFit/>
          </a:bodyPr>
          <a:lstStyle/>
          <a:p>
            <a:r>
              <a:rPr lang="en-US" dirty="0"/>
              <a:t>Statistical Engineering</a:t>
            </a:r>
          </a:p>
        </p:txBody>
      </p:sp>
    </p:spTree>
    <p:extLst>
      <p:ext uri="{BB962C8B-B14F-4D97-AF65-F5344CB8AC3E}">
        <p14:creationId xmlns:p14="http://schemas.microsoft.com/office/powerpoint/2010/main" val="157414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fade">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fade">
                                      <p:cBhvr>
                                        <p:cTn id="17"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6818" y="889262"/>
            <a:ext cx="8761413" cy="706964"/>
          </a:xfrm>
        </p:spPr>
        <p:txBody>
          <a:bodyPr/>
          <a:lstStyle/>
          <a:p>
            <a:r>
              <a:rPr lang="en-US" dirty="0"/>
              <a:t>Who Are We Exactly?</a:t>
            </a:r>
          </a:p>
        </p:txBody>
      </p:sp>
      <p:sp>
        <p:nvSpPr>
          <p:cNvPr id="3" name="Content Placeholder 2"/>
          <p:cNvSpPr>
            <a:spLocks noGrp="1"/>
          </p:cNvSpPr>
          <p:nvPr>
            <p:ph idx="1"/>
          </p:nvPr>
        </p:nvSpPr>
        <p:spPr>
          <a:xfrm>
            <a:off x="528359" y="2632075"/>
            <a:ext cx="10287279" cy="3740589"/>
          </a:xfrm>
        </p:spPr>
        <p:txBody>
          <a:bodyPr>
            <a:normAutofit/>
          </a:bodyPr>
          <a:lstStyle/>
          <a:p>
            <a:r>
              <a:rPr lang="en-US" dirty="0"/>
              <a:t>After the 2nd ISEA Summit, it seemed there was still some lingering confusion regarding the new field of Statistical Engineering.</a:t>
            </a:r>
          </a:p>
          <a:p>
            <a:r>
              <a:rPr lang="en-US" dirty="0"/>
              <a:t>This confusion seemed especially evident as I tried to discuss this new field with my wife.</a:t>
            </a:r>
          </a:p>
          <a:p>
            <a:pPr lvl="1"/>
            <a:r>
              <a:rPr lang="en-US" dirty="0"/>
              <a:t>Caleb has a Ph.D. in Statistics and is practicing Statistician. </a:t>
            </a:r>
          </a:p>
          <a:p>
            <a:pPr lvl="1"/>
            <a:r>
              <a:rPr lang="en-US" dirty="0"/>
              <a:t>Lindsay has a Masters in Applied Mathematics and works as an IT Project Management Consultant.</a:t>
            </a:r>
          </a:p>
          <a:p>
            <a:r>
              <a:rPr lang="en-US" dirty="0"/>
              <a:t>This presentation is the result of evening discussions over several weeks </a:t>
            </a:r>
            <a:br>
              <a:rPr lang="en-US" dirty="0"/>
            </a:br>
            <a:r>
              <a:rPr lang="en-US" dirty="0"/>
              <a:t>trying to understand the confusion.</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4ACBE451-76AB-3443-842A-14A29709EC3A}" type="slidenum">
              <a:rPr lang="en-US" smtClean="0"/>
              <a:t>2</a:t>
            </a:fld>
            <a:endParaRPr lang="en-US"/>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9274"/>
          <a:stretch/>
        </p:blipFill>
        <p:spPr>
          <a:xfrm>
            <a:off x="9010739" y="4680792"/>
            <a:ext cx="2683602" cy="1816679"/>
          </a:xfrm>
          <a:prstGeom prst="rect">
            <a:avLst/>
          </a:prstGeom>
        </p:spPr>
      </p:pic>
    </p:spTree>
    <p:extLst>
      <p:ext uri="{BB962C8B-B14F-4D97-AF65-F5344CB8AC3E}">
        <p14:creationId xmlns:p14="http://schemas.microsoft.com/office/powerpoint/2010/main" val="115776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p:tgtEl>
                                          <p:spTgt spid="5"/>
                                        </p:tgtEl>
                                        <p:attrNameLst>
                                          <p:attrName>ppt_y</p:attrName>
                                        </p:attrNameLst>
                                      </p:cBhvr>
                                      <p:tavLst>
                                        <p:tav tm="0">
                                          <p:val>
                                            <p:strVal val="#ppt_y+#ppt_h*1.125000"/>
                                          </p:val>
                                        </p:tav>
                                        <p:tav tm="100000">
                                          <p:val>
                                            <p:strVal val="#ppt_y"/>
                                          </p:val>
                                        </p:tav>
                                      </p:tavLst>
                                    </p:anim>
                                    <p:animEffect transition="in" filter="wipe(up)">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Clearing Confusion</a:t>
            </a:r>
          </a:p>
        </p:txBody>
      </p:sp>
      <p:sp>
        <p:nvSpPr>
          <p:cNvPr id="3" name="Text Placeholder 2"/>
          <p:cNvSpPr>
            <a:spLocks noGrp="1"/>
          </p:cNvSpPr>
          <p:nvPr>
            <p:ph type="body" idx="1"/>
          </p:nvPr>
        </p:nvSpPr>
        <p:spPr>
          <a:xfrm>
            <a:off x="6895558" y="2677644"/>
            <a:ext cx="4006904" cy="2283823"/>
          </a:xfrm>
        </p:spPr>
        <p:txBody>
          <a:bodyPr/>
          <a:lstStyle/>
          <a:p>
            <a:r>
              <a:rPr lang="en-US" dirty="0"/>
              <a:t>What do we want to be?</a:t>
            </a:r>
          </a:p>
          <a:p>
            <a:r>
              <a:rPr lang="en-US" dirty="0"/>
              <a:t>How do we get there?</a:t>
            </a:r>
          </a:p>
        </p:txBody>
      </p:sp>
      <p:sp>
        <p:nvSpPr>
          <p:cNvPr id="4" name="Slide Number Placeholder 3"/>
          <p:cNvSpPr>
            <a:spLocks noGrp="1"/>
          </p:cNvSpPr>
          <p:nvPr>
            <p:ph type="sldNum" sz="quarter" idx="12"/>
          </p:nvPr>
        </p:nvSpPr>
        <p:spPr/>
        <p:txBody>
          <a:bodyPr/>
          <a:lstStyle/>
          <a:p>
            <a:fld id="{4ACBE451-76AB-3443-842A-14A29709EC3A}" type="slidenum">
              <a:rPr lang="en-US" smtClean="0"/>
              <a:t>20</a:t>
            </a:fld>
            <a:endParaRPr lang="en-US"/>
          </a:p>
        </p:txBody>
      </p:sp>
    </p:spTree>
    <p:extLst>
      <p:ext uri="{BB962C8B-B14F-4D97-AF65-F5344CB8AC3E}">
        <p14:creationId xmlns:p14="http://schemas.microsoft.com/office/powerpoint/2010/main" val="539572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We Want to Be?</a:t>
            </a:r>
          </a:p>
        </p:txBody>
      </p:sp>
      <p:sp>
        <p:nvSpPr>
          <p:cNvPr id="3" name="Content Placeholder 2"/>
          <p:cNvSpPr>
            <a:spLocks noGrp="1"/>
          </p:cNvSpPr>
          <p:nvPr>
            <p:ph idx="1"/>
          </p:nvPr>
        </p:nvSpPr>
        <p:spPr>
          <a:xfrm>
            <a:off x="486793" y="2478804"/>
            <a:ext cx="11234151" cy="4203349"/>
          </a:xfrm>
        </p:spPr>
        <p:txBody>
          <a:bodyPr>
            <a:noAutofit/>
          </a:bodyPr>
          <a:lstStyle/>
          <a:p>
            <a:r>
              <a:rPr lang="en-US" sz="2000" dirty="0"/>
              <a:t>Consensus exists among ISEA members that the intended purpose of the discipline is:</a:t>
            </a:r>
          </a:p>
          <a:p>
            <a:pPr lvl="1"/>
            <a:r>
              <a:rPr lang="en-US" dirty="0"/>
              <a:t>T</a:t>
            </a:r>
            <a:r>
              <a:rPr lang="en-US" dirty="0">
                <a:solidFill>
                  <a:schemeClr val="tx1">
                    <a:lumMod val="75000"/>
                    <a:lumOff val="25000"/>
                  </a:schemeClr>
                </a:solidFill>
              </a:rPr>
              <a:t>o teach students how better to apply statistical tools and techniques to generate sustainable solutions to complex problems.</a:t>
            </a:r>
          </a:p>
          <a:p>
            <a:pPr lvl="1"/>
            <a:r>
              <a:rPr lang="en-US" dirty="0"/>
              <a:t>T</a:t>
            </a:r>
            <a:r>
              <a:rPr lang="en-US" dirty="0">
                <a:solidFill>
                  <a:schemeClr val="tx1">
                    <a:lumMod val="75000"/>
                    <a:lumOff val="25000"/>
                  </a:schemeClr>
                </a:solidFill>
              </a:rPr>
              <a:t>o prepare practitioners to be better collaborators/consultants and influence decisions in their companies.</a:t>
            </a:r>
          </a:p>
          <a:p>
            <a:pPr lvl="1"/>
            <a:r>
              <a:rPr lang="en-US" dirty="0"/>
              <a:t>T</a:t>
            </a:r>
            <a:r>
              <a:rPr lang="en-US" dirty="0">
                <a:solidFill>
                  <a:schemeClr val="tx1">
                    <a:lumMod val="75000"/>
                    <a:lumOff val="25000"/>
                  </a:schemeClr>
                </a:solidFill>
              </a:rPr>
              <a:t>o integrate not only statistical concepts, but also concepts and methods from data science, information technology, business acumen, etc.</a:t>
            </a:r>
          </a:p>
          <a:p>
            <a:pPr lvl="1"/>
            <a:r>
              <a:rPr lang="en-US" dirty="0"/>
              <a:t>T</a:t>
            </a:r>
            <a:r>
              <a:rPr lang="en-US" dirty="0">
                <a:solidFill>
                  <a:schemeClr val="tx1">
                    <a:lumMod val="75000"/>
                    <a:lumOff val="25000"/>
                  </a:schemeClr>
                </a:solidFill>
              </a:rPr>
              <a:t>o be practiced across a wide range of fields, including industry, biomedicine, business, and technology</a:t>
            </a:r>
            <a:r>
              <a:rPr lang="en-US" dirty="0"/>
              <a:t>.</a:t>
            </a:r>
            <a:endParaRPr lang="en-US" dirty="0">
              <a:solidFill>
                <a:schemeClr val="tx1">
                  <a:lumMod val="75000"/>
                  <a:lumOff val="25000"/>
                </a:schemeClr>
              </a:solidFill>
            </a:endParaRPr>
          </a:p>
          <a:p>
            <a:r>
              <a:rPr lang="en-US" sz="2000" dirty="0"/>
              <a:t>What is the end goal of “Statistical Engineering”? The answer to this determines how we get there.</a:t>
            </a:r>
          </a:p>
          <a:p>
            <a:pPr lvl="1"/>
            <a:r>
              <a:rPr lang="en-US" dirty="0">
                <a:solidFill>
                  <a:schemeClr val="tx1">
                    <a:lumMod val="75000"/>
                    <a:lumOff val="25000"/>
                  </a:schemeClr>
                </a:solidFill>
              </a:rPr>
              <a:t>The original vision was to better prepare students for the complexities of “real-world” Statistical work. </a:t>
            </a:r>
            <a:r>
              <a:rPr lang="en-US" b="1" dirty="0">
                <a:solidFill>
                  <a:schemeClr val="tx1"/>
                </a:solidFill>
              </a:rPr>
              <a:t>Is this still the sole vision? Or has the vision been expanded?</a:t>
            </a:r>
          </a:p>
          <a:p>
            <a:r>
              <a:rPr lang="en-US" sz="2000" dirty="0"/>
              <a:t>We see at least three options going forward</a:t>
            </a:r>
            <a:r>
              <a:rPr lang="mr-IN" sz="2000" dirty="0"/>
              <a:t>…</a:t>
            </a:r>
            <a:endParaRPr lang="en-US" sz="2000" dirty="0">
              <a:solidFill>
                <a:schemeClr val="tx2">
                  <a:lumMod val="60000"/>
                  <a:lumOff val="40000"/>
                </a:schemeClr>
              </a:solidFill>
            </a:endParaRPr>
          </a:p>
        </p:txBody>
      </p:sp>
      <p:sp>
        <p:nvSpPr>
          <p:cNvPr id="4" name="Slide Number Placeholder 3"/>
          <p:cNvSpPr>
            <a:spLocks noGrp="1"/>
          </p:cNvSpPr>
          <p:nvPr>
            <p:ph type="sldNum" sz="quarter" idx="12"/>
          </p:nvPr>
        </p:nvSpPr>
        <p:spPr/>
        <p:txBody>
          <a:bodyPr/>
          <a:lstStyle/>
          <a:p>
            <a:fld id="{4ACBE451-76AB-3443-842A-14A29709EC3A}" type="slidenum">
              <a:rPr lang="en-US" smtClean="0"/>
              <a:t>21</a:t>
            </a:fld>
            <a:endParaRPr lang="en-US"/>
          </a:p>
        </p:txBody>
      </p:sp>
    </p:spTree>
    <p:extLst>
      <p:ext uri="{BB962C8B-B14F-4D97-AF65-F5344CB8AC3E}">
        <p14:creationId xmlns:p14="http://schemas.microsoft.com/office/powerpoint/2010/main" val="240920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Get There? </a:t>
            </a:r>
            <a:br>
              <a:rPr lang="en-US" dirty="0"/>
            </a:br>
            <a:r>
              <a:rPr lang="en-US" dirty="0"/>
              <a:t>Option 1: Courses Only</a:t>
            </a:r>
          </a:p>
        </p:txBody>
      </p:sp>
      <p:sp>
        <p:nvSpPr>
          <p:cNvPr id="4" name="Slide Number Placeholder 3"/>
          <p:cNvSpPr>
            <a:spLocks noGrp="1"/>
          </p:cNvSpPr>
          <p:nvPr>
            <p:ph type="sldNum" sz="quarter" idx="12"/>
          </p:nvPr>
        </p:nvSpPr>
        <p:spPr/>
        <p:txBody>
          <a:bodyPr/>
          <a:lstStyle/>
          <a:p>
            <a:fld id="{4ACBE451-76AB-3443-842A-14A29709EC3A}" type="slidenum">
              <a:rPr lang="en-US" smtClean="0"/>
              <a:t>22</a:t>
            </a:fld>
            <a:endParaRPr lang="en-US"/>
          </a:p>
        </p:txBody>
      </p:sp>
      <p:sp>
        <p:nvSpPr>
          <p:cNvPr id="5" name="Content Placeholder 2"/>
          <p:cNvSpPr txBox="1">
            <a:spLocks noGrp="1"/>
          </p:cNvSpPr>
          <p:nvPr>
            <p:ph idx="1"/>
          </p:nvPr>
        </p:nvSpPr>
        <p:spPr>
          <a:xfrm>
            <a:off x="528358" y="2452256"/>
            <a:ext cx="11113179" cy="11631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2000" b="1" dirty="0"/>
              <a:t>Reasoning: </a:t>
            </a:r>
            <a:r>
              <a:rPr lang="en-US" sz="2000" dirty="0">
                <a:solidFill>
                  <a:schemeClr val="tx1"/>
                </a:solidFill>
              </a:rPr>
              <a:t>Statistics is essentially a hybrid of science and engineering. Our focus should be on developing and maintaining coursework that better prepares students for ”real-world” Statistical work. This would include being familiar with techniques from other analytics disciplines. </a:t>
            </a:r>
          </a:p>
        </p:txBody>
      </p:sp>
      <p:sp>
        <p:nvSpPr>
          <p:cNvPr id="6" name="Text Placeholder 2"/>
          <p:cNvSpPr txBox="1">
            <a:spLocks/>
          </p:cNvSpPr>
          <p:nvPr/>
        </p:nvSpPr>
        <p:spPr>
          <a:xfrm>
            <a:off x="1154953" y="3615398"/>
            <a:ext cx="4825157" cy="32550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ctr">
              <a:buNone/>
            </a:pPr>
            <a:r>
              <a:rPr lang="en-US" sz="2400" dirty="0">
                <a:solidFill>
                  <a:srgbClr val="00B050"/>
                </a:solidFill>
              </a:rPr>
              <a:t>Pros</a:t>
            </a:r>
          </a:p>
        </p:txBody>
      </p:sp>
      <p:sp>
        <p:nvSpPr>
          <p:cNvPr id="7" name="Content Placeholder 3"/>
          <p:cNvSpPr txBox="1">
            <a:spLocks/>
          </p:cNvSpPr>
          <p:nvPr/>
        </p:nvSpPr>
        <p:spPr>
          <a:xfrm>
            <a:off x="1154953" y="4191660"/>
            <a:ext cx="4825158" cy="160422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dirty="0"/>
              <a:t>This would be easier to accomplish than defining a new field.</a:t>
            </a:r>
          </a:p>
          <a:p>
            <a:r>
              <a:rPr lang="en-US" dirty="0"/>
              <a:t>The vision of better prepared Statisticians would quickly be achieved.</a:t>
            </a:r>
          </a:p>
        </p:txBody>
      </p:sp>
      <p:sp>
        <p:nvSpPr>
          <p:cNvPr id="8" name="Text Placeholder 4"/>
          <p:cNvSpPr txBox="1">
            <a:spLocks/>
          </p:cNvSpPr>
          <p:nvPr/>
        </p:nvSpPr>
        <p:spPr>
          <a:xfrm>
            <a:off x="6208711" y="3615398"/>
            <a:ext cx="4825159" cy="32550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ctr">
              <a:buNone/>
            </a:pPr>
            <a:r>
              <a:rPr lang="en-US" sz="2400" dirty="0">
                <a:solidFill>
                  <a:srgbClr val="C00000"/>
                </a:solidFill>
              </a:rPr>
              <a:t>Cons</a:t>
            </a:r>
          </a:p>
        </p:txBody>
      </p:sp>
      <p:sp>
        <p:nvSpPr>
          <p:cNvPr id="9" name="Content Placeholder 5"/>
          <p:cNvSpPr txBox="1">
            <a:spLocks/>
          </p:cNvSpPr>
          <p:nvPr/>
        </p:nvSpPr>
        <p:spPr>
          <a:xfrm>
            <a:off x="6208709" y="4191660"/>
            <a:ext cx="4825159" cy="160422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dirty="0"/>
              <a:t>A new discipline will not be created.</a:t>
            </a:r>
          </a:p>
          <a:p>
            <a:r>
              <a:rPr lang="en-US" dirty="0"/>
              <a:t>No major change to the status quo.</a:t>
            </a:r>
          </a:p>
        </p:txBody>
      </p:sp>
    </p:spTree>
    <p:extLst>
      <p:ext uri="{BB962C8B-B14F-4D97-AF65-F5344CB8AC3E}">
        <p14:creationId xmlns:p14="http://schemas.microsoft.com/office/powerpoint/2010/main" val="188177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1000"/>
                                        <p:tgtEl>
                                          <p:spTgt spid="6"/>
                                        </p:tgtEl>
                                        <p:attrNameLst>
                                          <p:attrName>ppt_x</p:attrName>
                                        </p:attrNameLst>
                                      </p:cBhvr>
                                      <p:tavLst>
                                        <p:tav tm="0">
                                          <p:val>
                                            <p:strVal val="#ppt_x-#ppt_w*1.125000"/>
                                          </p:val>
                                        </p:tav>
                                        <p:tav tm="100000">
                                          <p:val>
                                            <p:strVal val="#ppt_x"/>
                                          </p:val>
                                        </p:tav>
                                      </p:tavLst>
                                    </p:anim>
                                    <p:animEffect transition="in" filter="wipe(right)">
                                      <p:cBhvr>
                                        <p:cTn id="13" dur="10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500"/>
                                        <p:tgtEl>
                                          <p:spTgt spid="7">
                                            <p:txEl>
                                              <p:pRg st="0" end="0"/>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500"/>
                                        <p:tgtEl>
                                          <p:spTgt spid="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2"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1000"/>
                                        <p:tgtEl>
                                          <p:spTgt spid="8"/>
                                        </p:tgtEl>
                                        <p:attrNameLst>
                                          <p:attrName>ppt_x</p:attrName>
                                        </p:attrNameLst>
                                      </p:cBhvr>
                                      <p:tavLst>
                                        <p:tav tm="0">
                                          <p:val>
                                            <p:strVal val="#ppt_x+#ppt_w*1.125000"/>
                                          </p:val>
                                        </p:tav>
                                        <p:tav tm="100000">
                                          <p:val>
                                            <p:strVal val="#ppt_x"/>
                                          </p:val>
                                        </p:tav>
                                      </p:tavLst>
                                    </p:anim>
                                    <p:animEffect transition="in" filter="wipe(left)">
                                      <p:cBhvr>
                                        <p:cTn id="25" dur="1000"/>
                                        <p:tgtEl>
                                          <p:spTgt spid="8"/>
                                        </p:tgtEl>
                                      </p:cBhvr>
                                    </p:animEffect>
                                  </p:childTnLst>
                                </p:cTn>
                              </p:par>
                              <p:par>
                                <p:cTn id="26" presetID="10" presetClass="entr" presetSubtype="0" fill="hold" nodeType="with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fade">
                                      <p:cBhvr>
                                        <p:cTn id="28" dur="500"/>
                                        <p:tgtEl>
                                          <p:spTgt spid="9">
                                            <p:txEl>
                                              <p:pRg st="0" end="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animEffect transition="in" filter="fade">
                                      <p:cBhvr>
                                        <p:cTn id="31"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Get There? </a:t>
            </a:r>
            <a:br>
              <a:rPr lang="en-US" dirty="0"/>
            </a:br>
            <a:r>
              <a:rPr lang="en-US" dirty="0"/>
              <a:t>Option 2: Split Statistics</a:t>
            </a:r>
          </a:p>
        </p:txBody>
      </p:sp>
      <p:sp>
        <p:nvSpPr>
          <p:cNvPr id="4" name="Slide Number Placeholder 3"/>
          <p:cNvSpPr>
            <a:spLocks noGrp="1"/>
          </p:cNvSpPr>
          <p:nvPr>
            <p:ph type="sldNum" sz="quarter" idx="12"/>
          </p:nvPr>
        </p:nvSpPr>
        <p:spPr/>
        <p:txBody>
          <a:bodyPr/>
          <a:lstStyle/>
          <a:p>
            <a:fld id="{4ACBE451-76AB-3443-842A-14A29709EC3A}" type="slidenum">
              <a:rPr lang="en-US" smtClean="0"/>
              <a:t>23</a:t>
            </a:fld>
            <a:endParaRPr lang="en-US"/>
          </a:p>
        </p:txBody>
      </p:sp>
      <p:sp>
        <p:nvSpPr>
          <p:cNvPr id="5" name="Content Placeholder 2"/>
          <p:cNvSpPr txBox="1">
            <a:spLocks noGrp="1"/>
          </p:cNvSpPr>
          <p:nvPr>
            <p:ph idx="1"/>
          </p:nvPr>
        </p:nvSpPr>
        <p:spPr>
          <a:xfrm>
            <a:off x="528358" y="2452256"/>
            <a:ext cx="11113179" cy="11631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2000" b="1" dirty="0"/>
              <a:t>Reasoning: </a:t>
            </a:r>
            <a:r>
              <a:rPr lang="en-US" sz="2000" dirty="0">
                <a:solidFill>
                  <a:schemeClr val="tx1"/>
                </a:solidFill>
              </a:rPr>
              <a:t>Statistics would really benefit from splitting and refining. The term Statistics should represent the scientific focus while Statistical Engineering will cover the application focus. Training in Statistical Engineering would include being familiar with techniques from other analytics disciplines. </a:t>
            </a:r>
          </a:p>
        </p:txBody>
      </p:sp>
      <p:sp>
        <p:nvSpPr>
          <p:cNvPr id="6" name="Text Placeholder 2"/>
          <p:cNvSpPr txBox="1">
            <a:spLocks/>
          </p:cNvSpPr>
          <p:nvPr/>
        </p:nvSpPr>
        <p:spPr>
          <a:xfrm>
            <a:off x="1154953" y="3615398"/>
            <a:ext cx="4825157" cy="32550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ctr">
              <a:buNone/>
            </a:pPr>
            <a:r>
              <a:rPr lang="en-US" sz="2400" dirty="0">
                <a:solidFill>
                  <a:srgbClr val="00B050"/>
                </a:solidFill>
              </a:rPr>
              <a:t>Pros</a:t>
            </a:r>
          </a:p>
        </p:txBody>
      </p:sp>
      <p:sp>
        <p:nvSpPr>
          <p:cNvPr id="7" name="Content Placeholder 3"/>
          <p:cNvSpPr txBox="1">
            <a:spLocks/>
          </p:cNvSpPr>
          <p:nvPr/>
        </p:nvSpPr>
        <p:spPr>
          <a:xfrm>
            <a:off x="1154953" y="4191660"/>
            <a:ext cx="4825158" cy="2082531"/>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dirty="0"/>
              <a:t>The confusion of the difference between Statistics and Statistical Engineering is removed.</a:t>
            </a:r>
          </a:p>
          <a:p>
            <a:r>
              <a:rPr lang="en-US" dirty="0"/>
              <a:t>Statistics and Statistical Engineering follows a similar history as Chemistry and Chemical Engineering.</a:t>
            </a:r>
          </a:p>
        </p:txBody>
      </p:sp>
      <p:sp>
        <p:nvSpPr>
          <p:cNvPr id="8" name="Text Placeholder 4"/>
          <p:cNvSpPr txBox="1">
            <a:spLocks/>
          </p:cNvSpPr>
          <p:nvPr/>
        </p:nvSpPr>
        <p:spPr>
          <a:xfrm>
            <a:off x="6208711" y="3615398"/>
            <a:ext cx="4825159" cy="32550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ctr">
              <a:buNone/>
            </a:pPr>
            <a:r>
              <a:rPr lang="en-US" sz="2400" dirty="0">
                <a:solidFill>
                  <a:srgbClr val="C00000"/>
                </a:solidFill>
              </a:rPr>
              <a:t>Cons</a:t>
            </a:r>
          </a:p>
        </p:txBody>
      </p:sp>
      <p:sp>
        <p:nvSpPr>
          <p:cNvPr id="9" name="Content Placeholder 5"/>
          <p:cNvSpPr txBox="1">
            <a:spLocks/>
          </p:cNvSpPr>
          <p:nvPr/>
        </p:nvSpPr>
        <p:spPr>
          <a:xfrm>
            <a:off x="6208709" y="4191660"/>
            <a:ext cx="4825159" cy="160422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dirty="0"/>
              <a:t>A new discipline would be created at the expense of the old one. </a:t>
            </a:r>
          </a:p>
          <a:p>
            <a:r>
              <a:rPr lang="en-US" dirty="0"/>
              <a:t>Other organizations will need to be convinced of the need for the split.</a:t>
            </a:r>
          </a:p>
        </p:txBody>
      </p:sp>
    </p:spTree>
    <p:extLst>
      <p:ext uri="{BB962C8B-B14F-4D97-AF65-F5344CB8AC3E}">
        <p14:creationId xmlns:p14="http://schemas.microsoft.com/office/powerpoint/2010/main" val="401991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1000"/>
                                        <p:tgtEl>
                                          <p:spTgt spid="6"/>
                                        </p:tgtEl>
                                        <p:attrNameLst>
                                          <p:attrName>ppt_x</p:attrName>
                                        </p:attrNameLst>
                                      </p:cBhvr>
                                      <p:tavLst>
                                        <p:tav tm="0">
                                          <p:val>
                                            <p:strVal val="#ppt_x-#ppt_w*1.125000"/>
                                          </p:val>
                                        </p:tav>
                                        <p:tav tm="100000">
                                          <p:val>
                                            <p:strVal val="#ppt_x"/>
                                          </p:val>
                                        </p:tav>
                                      </p:tavLst>
                                    </p:anim>
                                    <p:animEffect transition="in" filter="wipe(right)">
                                      <p:cBhvr>
                                        <p:cTn id="13" dur="10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500"/>
                                        <p:tgtEl>
                                          <p:spTgt spid="7">
                                            <p:txEl>
                                              <p:pRg st="0" end="0"/>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500"/>
                                        <p:tgtEl>
                                          <p:spTgt spid="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2"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1000"/>
                                        <p:tgtEl>
                                          <p:spTgt spid="8"/>
                                        </p:tgtEl>
                                        <p:attrNameLst>
                                          <p:attrName>ppt_x</p:attrName>
                                        </p:attrNameLst>
                                      </p:cBhvr>
                                      <p:tavLst>
                                        <p:tav tm="0">
                                          <p:val>
                                            <p:strVal val="#ppt_x+#ppt_w*1.125000"/>
                                          </p:val>
                                        </p:tav>
                                        <p:tav tm="100000">
                                          <p:val>
                                            <p:strVal val="#ppt_x"/>
                                          </p:val>
                                        </p:tav>
                                      </p:tavLst>
                                    </p:anim>
                                    <p:animEffect transition="in" filter="wipe(left)">
                                      <p:cBhvr>
                                        <p:cTn id="25" dur="1000"/>
                                        <p:tgtEl>
                                          <p:spTgt spid="8"/>
                                        </p:tgtEl>
                                      </p:cBhvr>
                                    </p:animEffect>
                                  </p:childTnLst>
                                </p:cTn>
                              </p:par>
                              <p:par>
                                <p:cTn id="26" presetID="10" presetClass="entr" presetSubtype="0" fill="hold" nodeType="with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fade">
                                      <p:cBhvr>
                                        <p:cTn id="28" dur="500"/>
                                        <p:tgtEl>
                                          <p:spTgt spid="9">
                                            <p:txEl>
                                              <p:pRg st="0" end="0"/>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9">
                                            <p:txEl>
                                              <p:pRg st="1" end="1"/>
                                            </p:txEl>
                                          </p:spTgt>
                                        </p:tgtEl>
                                        <p:attrNameLst>
                                          <p:attrName>style.visibility</p:attrName>
                                        </p:attrNameLst>
                                      </p:cBhvr>
                                      <p:to>
                                        <p:strVal val="visible"/>
                                      </p:to>
                                    </p:set>
                                    <p:animEffect transition="in" filter="fade">
                                      <p:cBhvr>
                                        <p:cTn id="31"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Get There? </a:t>
            </a:r>
            <a:br>
              <a:rPr lang="en-US" dirty="0"/>
            </a:br>
            <a:r>
              <a:rPr lang="en-US" dirty="0"/>
              <a:t>Option 3: Level Up</a:t>
            </a:r>
          </a:p>
        </p:txBody>
      </p:sp>
      <p:sp>
        <p:nvSpPr>
          <p:cNvPr id="4" name="Slide Number Placeholder 3"/>
          <p:cNvSpPr>
            <a:spLocks noGrp="1"/>
          </p:cNvSpPr>
          <p:nvPr>
            <p:ph type="sldNum" sz="quarter" idx="12"/>
          </p:nvPr>
        </p:nvSpPr>
        <p:spPr/>
        <p:txBody>
          <a:bodyPr/>
          <a:lstStyle/>
          <a:p>
            <a:fld id="{4ACBE451-76AB-3443-842A-14A29709EC3A}" type="slidenum">
              <a:rPr lang="en-US" smtClean="0"/>
              <a:t>24</a:t>
            </a:fld>
            <a:endParaRPr lang="en-US"/>
          </a:p>
        </p:txBody>
      </p:sp>
      <p:sp>
        <p:nvSpPr>
          <p:cNvPr id="5" name="Content Placeholder 2"/>
          <p:cNvSpPr txBox="1">
            <a:spLocks noGrp="1"/>
          </p:cNvSpPr>
          <p:nvPr>
            <p:ph idx="1"/>
          </p:nvPr>
        </p:nvSpPr>
        <p:spPr>
          <a:xfrm>
            <a:off x="528358" y="2452256"/>
            <a:ext cx="11113179" cy="11631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sz="2000" b="1" dirty="0"/>
              <a:t>Reasoning: </a:t>
            </a:r>
            <a:r>
              <a:rPr lang="en-US" sz="2000" dirty="0">
                <a:solidFill>
                  <a:schemeClr val="tx1"/>
                </a:solidFill>
              </a:rPr>
              <a:t>While there are some differences among analytics disciplines, there is also a </a:t>
            </a:r>
            <a:r>
              <a:rPr lang="en-US" sz="2000" u="sng" dirty="0">
                <a:solidFill>
                  <a:schemeClr val="tx1"/>
                </a:solidFill>
              </a:rPr>
              <a:t>lot</a:t>
            </a:r>
            <a:r>
              <a:rPr lang="en-US" sz="2000" dirty="0">
                <a:solidFill>
                  <a:schemeClr val="tx1"/>
                </a:solidFill>
              </a:rPr>
              <a:t> they have in common. Uniting these disciplines under one field (“Analytical Engineering”, say) would help practitioners wield the power of analytics more effectively. </a:t>
            </a:r>
          </a:p>
        </p:txBody>
      </p:sp>
      <p:sp>
        <p:nvSpPr>
          <p:cNvPr id="6" name="Text Placeholder 2"/>
          <p:cNvSpPr txBox="1">
            <a:spLocks/>
          </p:cNvSpPr>
          <p:nvPr/>
        </p:nvSpPr>
        <p:spPr>
          <a:xfrm>
            <a:off x="1154953" y="3615398"/>
            <a:ext cx="4825157" cy="32550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ctr">
              <a:buNone/>
            </a:pPr>
            <a:r>
              <a:rPr lang="en-US" sz="2400" dirty="0">
                <a:solidFill>
                  <a:srgbClr val="00B050"/>
                </a:solidFill>
              </a:rPr>
              <a:t>Pros</a:t>
            </a:r>
          </a:p>
        </p:txBody>
      </p:sp>
      <p:sp>
        <p:nvSpPr>
          <p:cNvPr id="7" name="Content Placeholder 3"/>
          <p:cNvSpPr txBox="1">
            <a:spLocks/>
          </p:cNvSpPr>
          <p:nvPr/>
        </p:nvSpPr>
        <p:spPr>
          <a:xfrm>
            <a:off x="1154953" y="4191660"/>
            <a:ext cx="4825158" cy="2082531"/>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dirty="0"/>
              <a:t>All analytic disciplines, both current and new, can easily be leveraged to work together. </a:t>
            </a:r>
          </a:p>
          <a:p>
            <a:r>
              <a:rPr lang="en-US" dirty="0"/>
              <a:t>The discipline name does not favor one over the others. It expresses the common interest.</a:t>
            </a:r>
          </a:p>
          <a:p>
            <a:r>
              <a:rPr lang="en-US" dirty="0"/>
              <a:t>This discipline is wide-reaching in both toolsets used and problems solved.</a:t>
            </a:r>
          </a:p>
        </p:txBody>
      </p:sp>
      <p:sp>
        <p:nvSpPr>
          <p:cNvPr id="8" name="Text Placeholder 4"/>
          <p:cNvSpPr txBox="1">
            <a:spLocks/>
          </p:cNvSpPr>
          <p:nvPr/>
        </p:nvSpPr>
        <p:spPr>
          <a:xfrm>
            <a:off x="6208711" y="3615398"/>
            <a:ext cx="4825159" cy="32550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ctr">
              <a:buNone/>
            </a:pPr>
            <a:r>
              <a:rPr lang="en-US" sz="2400" dirty="0">
                <a:solidFill>
                  <a:srgbClr val="C00000"/>
                </a:solidFill>
              </a:rPr>
              <a:t>Cons</a:t>
            </a:r>
          </a:p>
        </p:txBody>
      </p:sp>
      <p:sp>
        <p:nvSpPr>
          <p:cNvPr id="9" name="Content Placeholder 5"/>
          <p:cNvSpPr txBox="1">
            <a:spLocks/>
          </p:cNvSpPr>
          <p:nvPr/>
        </p:nvSpPr>
        <p:spPr>
          <a:xfrm>
            <a:off x="6208709" y="4191660"/>
            <a:ext cx="4825159" cy="160422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dirty="0"/>
              <a:t>Statistical Engineering, in name and definition, would change.</a:t>
            </a:r>
          </a:p>
          <a:p>
            <a:r>
              <a:rPr lang="en-US" dirty="0"/>
              <a:t>It would take tremendous work to unify multiple disciplines under one banner.</a:t>
            </a:r>
          </a:p>
        </p:txBody>
      </p:sp>
    </p:spTree>
    <p:extLst>
      <p:ext uri="{BB962C8B-B14F-4D97-AF65-F5344CB8AC3E}">
        <p14:creationId xmlns:p14="http://schemas.microsoft.com/office/powerpoint/2010/main" val="118346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1000"/>
                                        <p:tgtEl>
                                          <p:spTgt spid="6"/>
                                        </p:tgtEl>
                                        <p:attrNameLst>
                                          <p:attrName>ppt_x</p:attrName>
                                        </p:attrNameLst>
                                      </p:cBhvr>
                                      <p:tavLst>
                                        <p:tav tm="0">
                                          <p:val>
                                            <p:strVal val="#ppt_x-#ppt_w*1.125000"/>
                                          </p:val>
                                        </p:tav>
                                        <p:tav tm="100000">
                                          <p:val>
                                            <p:strVal val="#ppt_x"/>
                                          </p:val>
                                        </p:tav>
                                      </p:tavLst>
                                    </p:anim>
                                    <p:animEffect transition="in" filter="wipe(right)">
                                      <p:cBhvr>
                                        <p:cTn id="13" dur="10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500"/>
                                        <p:tgtEl>
                                          <p:spTgt spid="7">
                                            <p:txEl>
                                              <p:pRg st="0" end="0"/>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Effect transition="in" filter="fade">
                                      <p:cBhvr>
                                        <p:cTn id="19" dur="500"/>
                                        <p:tgtEl>
                                          <p:spTgt spid="7">
                                            <p:txEl>
                                              <p:pRg st="1" end="1"/>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2"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1000"/>
                                        <p:tgtEl>
                                          <p:spTgt spid="8"/>
                                        </p:tgtEl>
                                        <p:attrNameLst>
                                          <p:attrName>ppt_x</p:attrName>
                                        </p:attrNameLst>
                                      </p:cBhvr>
                                      <p:tavLst>
                                        <p:tav tm="0">
                                          <p:val>
                                            <p:strVal val="#ppt_x+#ppt_w*1.125000"/>
                                          </p:val>
                                        </p:tav>
                                        <p:tav tm="100000">
                                          <p:val>
                                            <p:strVal val="#ppt_x"/>
                                          </p:val>
                                        </p:tav>
                                      </p:tavLst>
                                    </p:anim>
                                    <p:animEffect transition="in" filter="wipe(left)">
                                      <p:cBhvr>
                                        <p:cTn id="28" dur="1000"/>
                                        <p:tgtEl>
                                          <p:spTgt spid="8"/>
                                        </p:tgtEl>
                                      </p:cBhvr>
                                    </p:animEffect>
                                  </p:childTnLst>
                                </p:cTn>
                              </p:par>
                              <p:par>
                                <p:cTn id="29" presetID="10" presetClass="entr" presetSubtype="0" fill="hold" nodeType="with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fade">
                                      <p:cBhvr>
                                        <p:cTn id="31" dur="500"/>
                                        <p:tgtEl>
                                          <p:spTgt spid="9">
                                            <p:txEl>
                                              <p:pRg st="0" end="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9">
                                            <p:txEl>
                                              <p:pRg st="1" end="1"/>
                                            </p:txEl>
                                          </p:spTgt>
                                        </p:tgtEl>
                                        <p:attrNameLst>
                                          <p:attrName>style.visibility</p:attrName>
                                        </p:attrNameLst>
                                      </p:cBhvr>
                                      <p:to>
                                        <p:strVal val="visible"/>
                                      </p:to>
                                    </p:set>
                                    <p:animEffect transition="in" filter="fade">
                                      <p:cBhvr>
                                        <p:cTn id="34"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Does This All Matter?</a:t>
            </a:r>
          </a:p>
        </p:txBody>
      </p:sp>
      <p:sp>
        <p:nvSpPr>
          <p:cNvPr id="4" name="Slide Number Placeholder 3"/>
          <p:cNvSpPr>
            <a:spLocks noGrp="1"/>
          </p:cNvSpPr>
          <p:nvPr>
            <p:ph type="sldNum" sz="quarter" idx="12"/>
          </p:nvPr>
        </p:nvSpPr>
        <p:spPr/>
        <p:txBody>
          <a:bodyPr/>
          <a:lstStyle/>
          <a:p>
            <a:fld id="{4ACBE451-76AB-3443-842A-14A29709EC3A}" type="slidenum">
              <a:rPr lang="en-US" smtClean="0"/>
              <a:t>25</a:t>
            </a:fld>
            <a:endParaRPr lang="en-US"/>
          </a:p>
        </p:txBody>
      </p:sp>
      <p:sp>
        <p:nvSpPr>
          <p:cNvPr id="5" name="Content Placeholder 2"/>
          <p:cNvSpPr txBox="1">
            <a:spLocks noGrp="1"/>
          </p:cNvSpPr>
          <p:nvPr>
            <p:ph idx="1"/>
          </p:nvPr>
        </p:nvSpPr>
        <p:spPr>
          <a:xfrm>
            <a:off x="528358" y="2603500"/>
            <a:ext cx="11113179" cy="396611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400050"/>
            <a:r>
              <a:rPr lang="en-US" sz="2000" dirty="0"/>
              <a:t>The key ideas behind the Statistical Engineering movement are vital in an increasingly data-driven world. </a:t>
            </a:r>
          </a:p>
          <a:p>
            <a:pPr marL="400050"/>
            <a:r>
              <a:rPr lang="en-US" sz="2000" dirty="0"/>
              <a:t>As the movement grows and evolves, it is very important we are consistent and clear in our focus. If not, we risk Statistical Engineering failing to develop.</a:t>
            </a:r>
          </a:p>
          <a:p>
            <a:pPr marL="400050"/>
            <a:r>
              <a:rPr lang="en-US" sz="2000" dirty="0"/>
              <a:t>The goal of this presentation is to present thought-provoking questions and suggestions that shed light on areas of confusion and help guide the continued evolution of Statistical Engineering. </a:t>
            </a:r>
          </a:p>
          <a:p>
            <a:pPr marL="400050"/>
            <a:r>
              <a:rPr lang="en-US" sz="2000" dirty="0"/>
              <a:t>In short, we believe that ISEA and Statistical Engineering need to answer the following questions:</a:t>
            </a:r>
          </a:p>
        </p:txBody>
      </p:sp>
      <p:sp>
        <p:nvSpPr>
          <p:cNvPr id="3" name="TextBox 2"/>
          <p:cNvSpPr txBox="1"/>
          <p:nvPr/>
        </p:nvSpPr>
        <p:spPr>
          <a:xfrm>
            <a:off x="1308295" y="5514535"/>
            <a:ext cx="3289811" cy="584775"/>
          </a:xfrm>
          <a:prstGeom prst="rect">
            <a:avLst/>
          </a:prstGeom>
          <a:noFill/>
        </p:spPr>
        <p:txBody>
          <a:bodyPr wrap="none" rtlCol="0">
            <a:spAutoFit/>
          </a:bodyPr>
          <a:lstStyle/>
          <a:p>
            <a:r>
              <a:rPr lang="en-US" sz="3200" dirty="0">
                <a:solidFill>
                  <a:schemeClr val="accent2"/>
                </a:solidFill>
              </a:rPr>
              <a:t>What is our value?</a:t>
            </a:r>
          </a:p>
        </p:txBody>
      </p:sp>
      <p:sp>
        <p:nvSpPr>
          <p:cNvPr id="6" name="TextBox 5"/>
          <p:cNvSpPr txBox="1"/>
          <p:nvPr/>
        </p:nvSpPr>
        <p:spPr>
          <a:xfrm>
            <a:off x="6437598" y="5514535"/>
            <a:ext cx="3364447" cy="584775"/>
          </a:xfrm>
          <a:prstGeom prst="rect">
            <a:avLst/>
          </a:prstGeom>
          <a:noFill/>
        </p:spPr>
        <p:txBody>
          <a:bodyPr wrap="none" rtlCol="0">
            <a:spAutoFit/>
          </a:bodyPr>
          <a:lstStyle/>
          <a:p>
            <a:r>
              <a:rPr lang="en-US" sz="3200" dirty="0">
                <a:solidFill>
                  <a:schemeClr val="accent2"/>
                </a:solidFill>
              </a:rPr>
              <a:t>What is our scope?</a:t>
            </a:r>
          </a:p>
        </p:txBody>
      </p:sp>
    </p:spTree>
    <p:extLst>
      <p:ext uri="{BB962C8B-B14F-4D97-AF65-F5344CB8AC3E}">
        <p14:creationId xmlns:p14="http://schemas.microsoft.com/office/powerpoint/2010/main" val="129143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3138" y="2687168"/>
            <a:ext cx="8825658" cy="1516303"/>
          </a:xfrm>
        </p:spPr>
        <p:txBody>
          <a:bodyPr/>
          <a:lstStyle/>
          <a:p>
            <a:pPr algn="ctr"/>
            <a:r>
              <a:rPr lang="en-US" dirty="0"/>
              <a:t>Thank You for </a:t>
            </a:r>
            <a:br>
              <a:rPr lang="en-US" dirty="0"/>
            </a:br>
            <a:r>
              <a:rPr lang="en-US" dirty="0"/>
              <a:t>your time and consideration!</a:t>
            </a:r>
          </a:p>
        </p:txBody>
      </p:sp>
      <p:sp>
        <p:nvSpPr>
          <p:cNvPr id="4" name="Slide Number Placeholder 3"/>
          <p:cNvSpPr>
            <a:spLocks noGrp="1"/>
          </p:cNvSpPr>
          <p:nvPr>
            <p:ph type="sldNum" sz="quarter" idx="12"/>
          </p:nvPr>
        </p:nvSpPr>
        <p:spPr/>
        <p:txBody>
          <a:bodyPr/>
          <a:lstStyle/>
          <a:p>
            <a:fld id="{4ACBE451-76AB-3443-842A-14A29709EC3A}" type="slidenum">
              <a:rPr lang="en-US" smtClean="0"/>
              <a:t>26</a:t>
            </a:fld>
            <a:endParaRPr lang="en-US"/>
          </a:p>
        </p:txBody>
      </p:sp>
    </p:spTree>
    <p:extLst>
      <p:ext uri="{BB962C8B-B14F-4D97-AF65-F5344CB8AC3E}">
        <p14:creationId xmlns:p14="http://schemas.microsoft.com/office/powerpoint/2010/main" val="86969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6818" y="889262"/>
            <a:ext cx="8761413" cy="706964"/>
          </a:xfrm>
        </p:spPr>
        <p:txBody>
          <a:bodyPr/>
          <a:lstStyle/>
          <a:p>
            <a:r>
              <a:rPr lang="en-US" dirty="0"/>
              <a:t>Potential Sources of Confusion</a:t>
            </a:r>
          </a:p>
        </p:txBody>
      </p:sp>
      <p:sp>
        <p:nvSpPr>
          <p:cNvPr id="3" name="Content Placeholder 2"/>
          <p:cNvSpPr>
            <a:spLocks noGrp="1"/>
          </p:cNvSpPr>
          <p:nvPr>
            <p:ph idx="1"/>
          </p:nvPr>
        </p:nvSpPr>
        <p:spPr>
          <a:xfrm>
            <a:off x="528358" y="2603499"/>
            <a:ext cx="11113179" cy="3769165"/>
          </a:xfrm>
        </p:spPr>
        <p:txBody>
          <a:bodyPr>
            <a:normAutofit/>
          </a:bodyPr>
          <a:lstStyle/>
          <a:p>
            <a:r>
              <a:rPr lang="en-US" sz="2000" dirty="0"/>
              <a:t>Through our discussions, we settled on two potential sources of confusion:</a:t>
            </a:r>
            <a:endParaRPr lang="en-US" sz="1800" dirty="0"/>
          </a:p>
        </p:txBody>
      </p:sp>
      <p:sp>
        <p:nvSpPr>
          <p:cNvPr id="4" name="Slide Number Placeholder 3"/>
          <p:cNvSpPr>
            <a:spLocks noGrp="1"/>
          </p:cNvSpPr>
          <p:nvPr>
            <p:ph type="sldNum" sz="quarter" idx="12"/>
          </p:nvPr>
        </p:nvSpPr>
        <p:spPr/>
        <p:txBody>
          <a:bodyPr/>
          <a:lstStyle/>
          <a:p>
            <a:fld id="{4ACBE451-76AB-3443-842A-14A29709EC3A}" type="slidenum">
              <a:rPr lang="en-US" smtClean="0"/>
              <a:t>3</a:t>
            </a:fld>
            <a:endParaRPr lang="en-US"/>
          </a:p>
        </p:txBody>
      </p:sp>
      <p:sp>
        <p:nvSpPr>
          <p:cNvPr id="6" name="Oval 5"/>
          <p:cNvSpPr/>
          <p:nvPr/>
        </p:nvSpPr>
        <p:spPr>
          <a:xfrm>
            <a:off x="5067009" y="3756080"/>
            <a:ext cx="1828800" cy="17373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Statistical Engineering</a:t>
            </a:r>
          </a:p>
        </p:txBody>
      </p:sp>
      <p:cxnSp>
        <p:nvCxnSpPr>
          <p:cNvPr id="8" name="Straight Arrow Connector 7"/>
          <p:cNvCxnSpPr/>
          <p:nvPr/>
        </p:nvCxnSpPr>
        <p:spPr>
          <a:xfrm flipH="1">
            <a:off x="7310805" y="4570468"/>
            <a:ext cx="20574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662605" y="4594280"/>
            <a:ext cx="20574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05205" y="3725600"/>
            <a:ext cx="1828800" cy="17373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Statistics</a:t>
            </a:r>
            <a:endParaRPr lang="en-US" dirty="0"/>
          </a:p>
        </p:txBody>
      </p:sp>
      <p:sp>
        <p:nvSpPr>
          <p:cNvPr id="11" name="Oval 10"/>
          <p:cNvSpPr/>
          <p:nvPr/>
        </p:nvSpPr>
        <p:spPr>
          <a:xfrm>
            <a:off x="9804445" y="3725600"/>
            <a:ext cx="1828800" cy="173736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Other </a:t>
            </a:r>
            <a:r>
              <a:rPr lang="en-US"/>
              <a:t>Analytic Disciplines</a:t>
            </a:r>
            <a:endParaRPr lang="en-US" dirty="0"/>
          </a:p>
        </p:txBody>
      </p:sp>
      <p:sp>
        <p:nvSpPr>
          <p:cNvPr id="12" name="TextBox 11"/>
          <p:cNvSpPr txBox="1"/>
          <p:nvPr/>
        </p:nvSpPr>
        <p:spPr>
          <a:xfrm>
            <a:off x="2154301" y="3313208"/>
            <a:ext cx="3214687" cy="646331"/>
          </a:xfrm>
          <a:prstGeom prst="rect">
            <a:avLst/>
          </a:prstGeom>
          <a:noFill/>
        </p:spPr>
        <p:txBody>
          <a:bodyPr wrap="square" rtlCol="0">
            <a:spAutoFit/>
          </a:bodyPr>
          <a:lstStyle/>
          <a:p>
            <a:pPr algn="ctr"/>
            <a:r>
              <a:rPr lang="en-US" dirty="0">
                <a:solidFill>
                  <a:srgbClr val="C00000"/>
                </a:solidFill>
              </a:rPr>
              <a:t>How does Statistical Engineering relate to Statistics?</a:t>
            </a:r>
          </a:p>
        </p:txBody>
      </p:sp>
      <p:sp>
        <p:nvSpPr>
          <p:cNvPr id="13" name="TextBox 12"/>
          <p:cNvSpPr txBox="1"/>
          <p:nvPr/>
        </p:nvSpPr>
        <p:spPr>
          <a:xfrm>
            <a:off x="6730659" y="3313199"/>
            <a:ext cx="3214687" cy="923330"/>
          </a:xfrm>
          <a:prstGeom prst="rect">
            <a:avLst/>
          </a:prstGeom>
          <a:noFill/>
        </p:spPr>
        <p:txBody>
          <a:bodyPr wrap="square" rtlCol="0">
            <a:spAutoFit/>
          </a:bodyPr>
          <a:lstStyle/>
          <a:p>
            <a:pPr algn="ctr"/>
            <a:r>
              <a:rPr lang="en-US" dirty="0">
                <a:solidFill>
                  <a:srgbClr val="C00000"/>
                </a:solidFill>
              </a:rPr>
              <a:t>How does Statistical Engineering relate </a:t>
            </a:r>
            <a:r>
              <a:rPr lang="en-US">
                <a:solidFill>
                  <a:srgbClr val="C00000"/>
                </a:solidFill>
              </a:rPr>
              <a:t>to other analytic disciplines?</a:t>
            </a:r>
            <a:endParaRPr lang="en-US" dirty="0">
              <a:solidFill>
                <a:srgbClr val="C00000"/>
              </a:solidFill>
            </a:endParaRPr>
          </a:p>
        </p:txBody>
      </p:sp>
    </p:spTree>
    <p:extLst>
      <p:ext uri="{BB962C8B-B14F-4D97-AF65-F5344CB8AC3E}">
        <p14:creationId xmlns:p14="http://schemas.microsoft.com/office/powerpoint/2010/main" val="26717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500"/>
                                        <p:tgtEl>
                                          <p:spTgt spid="9"/>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outVertical)">
                                      <p:cBhvr>
                                        <p:cTn id="21" dur="500"/>
                                        <p:tgtEl>
                                          <p:spTgt spid="8"/>
                                        </p:tgtEl>
                                      </p:cBhvr>
                                    </p:animEffect>
                                  </p:childTnLst>
                                </p:cTn>
                              </p:par>
                            </p:childTnLst>
                          </p:cTn>
                        </p:par>
                        <p:par>
                          <p:cTn id="22" fill="hold">
                            <p:stCondLst>
                              <p:cond delay="500"/>
                            </p:stCondLst>
                            <p:childTnLst>
                              <p:par>
                                <p:cTn id="23" presetID="53" presetClass="entr" presetSubtype="16"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animEffect transition="in" filter="fade">
                                      <p:cBhvr>
                                        <p:cTn id="27" dur="500"/>
                                        <p:tgtEl>
                                          <p:spTgt spid="1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936" y="679572"/>
            <a:ext cx="9705703" cy="1293028"/>
          </a:xfrm>
        </p:spPr>
        <p:txBody>
          <a:bodyPr>
            <a:normAutofit/>
          </a:bodyPr>
          <a:lstStyle/>
          <a:p>
            <a:r>
              <a:rPr lang="en-US" dirty="0"/>
              <a:t>What do we say is Statistical Engineering?</a:t>
            </a:r>
          </a:p>
        </p:txBody>
      </p:sp>
      <p:sp>
        <p:nvSpPr>
          <p:cNvPr id="3" name="Content Placeholder 2"/>
          <p:cNvSpPr>
            <a:spLocks noGrp="1"/>
          </p:cNvSpPr>
          <p:nvPr>
            <p:ph idx="1"/>
          </p:nvPr>
        </p:nvSpPr>
        <p:spPr>
          <a:xfrm>
            <a:off x="528358" y="2398642"/>
            <a:ext cx="11113179" cy="4329703"/>
          </a:xfrm>
        </p:spPr>
        <p:txBody>
          <a:bodyPr>
            <a:normAutofit/>
          </a:bodyPr>
          <a:lstStyle/>
          <a:p>
            <a:r>
              <a:rPr lang="en-US" dirty="0"/>
              <a:t>Definition: </a:t>
            </a:r>
            <a:r>
              <a:rPr lang="en-US" i="1" dirty="0"/>
              <a:t>The study of the systematic integration of statistical concepts, methods, and tools, often with other relevant disciplines, to solve important problems sustainably. </a:t>
            </a:r>
            <a:r>
              <a:rPr lang="en-US" dirty="0"/>
              <a:t>(ISEA Handbook)</a:t>
            </a:r>
          </a:p>
          <a:p>
            <a:r>
              <a:rPr lang="en-US" dirty="0"/>
              <a:t>What does this definition mean?</a:t>
            </a:r>
          </a:p>
          <a:p>
            <a:pPr lvl="1"/>
            <a:r>
              <a:rPr lang="en-US" dirty="0"/>
              <a:t>“</a:t>
            </a:r>
            <a:r>
              <a:rPr lang="mr-IN" dirty="0"/>
              <a:t>…</a:t>
            </a:r>
            <a:r>
              <a:rPr lang="en-US" dirty="0"/>
              <a:t>statistical concepts, methods, and tools</a:t>
            </a:r>
            <a:r>
              <a:rPr lang="mr-IN" dirty="0"/>
              <a:t>…</a:t>
            </a:r>
            <a:r>
              <a:rPr lang="en-US" dirty="0"/>
              <a:t>” - This field is inherently tied to the field of Statistics. </a:t>
            </a:r>
            <a:r>
              <a:rPr lang="en-US" dirty="0">
                <a:solidFill>
                  <a:srgbClr val="C00000"/>
                </a:solidFill>
              </a:rPr>
              <a:t>What is the nature of this relationship in light of the definition of Statistics?</a:t>
            </a:r>
          </a:p>
          <a:p>
            <a:pPr lvl="1"/>
            <a:r>
              <a:rPr lang="en-US" dirty="0"/>
              <a:t>“</a:t>
            </a:r>
            <a:r>
              <a:rPr lang="mr-IN" dirty="0"/>
              <a:t>…</a:t>
            </a:r>
            <a:r>
              <a:rPr lang="en-US" dirty="0"/>
              <a:t>often with other relevant disciplines</a:t>
            </a:r>
            <a:r>
              <a:rPr lang="mr-IN" dirty="0"/>
              <a:t>…</a:t>
            </a:r>
            <a:r>
              <a:rPr lang="en-US" dirty="0"/>
              <a:t>” - This field has the opportunity to be multi-disciplinary. </a:t>
            </a:r>
            <a:r>
              <a:rPr lang="en-US" dirty="0">
                <a:solidFill>
                  <a:srgbClr val="C00000"/>
                </a:solidFill>
              </a:rPr>
              <a:t>What is the nature of this field’s relationship to these other “relevant disciplines”? What exactly are these other “relevant disciplines”?</a:t>
            </a:r>
          </a:p>
          <a:p>
            <a:pPr lvl="1"/>
            <a:r>
              <a:rPr lang="en-US" dirty="0"/>
              <a:t>“</a:t>
            </a:r>
            <a:r>
              <a:rPr lang="mr-IN" dirty="0"/>
              <a:t>…</a:t>
            </a:r>
            <a:r>
              <a:rPr lang="en-US" dirty="0"/>
              <a:t>solve important problems sustainably” </a:t>
            </a:r>
            <a:r>
              <a:rPr lang="mr-IN" dirty="0"/>
              <a:t>–</a:t>
            </a:r>
            <a:r>
              <a:rPr lang="en-US" dirty="0"/>
              <a:t> This field is focused only on a certain class of problems. </a:t>
            </a:r>
            <a:r>
              <a:rPr lang="en-US" dirty="0">
                <a:solidFill>
                  <a:schemeClr val="accent2"/>
                </a:solidFill>
              </a:rPr>
              <a:t>What makes a problem important? Who determines the importance of the problem?</a:t>
            </a:r>
          </a:p>
          <a:p>
            <a:endParaRPr lang="en-US" dirty="0"/>
          </a:p>
        </p:txBody>
      </p:sp>
      <p:sp>
        <p:nvSpPr>
          <p:cNvPr id="5" name="Slide Number Placeholder 4"/>
          <p:cNvSpPr>
            <a:spLocks noGrp="1"/>
          </p:cNvSpPr>
          <p:nvPr>
            <p:ph type="sldNum" sz="quarter" idx="12"/>
          </p:nvPr>
        </p:nvSpPr>
        <p:spPr/>
        <p:txBody>
          <a:bodyPr/>
          <a:lstStyle/>
          <a:p>
            <a:fld id="{4ACBE451-76AB-3443-842A-14A29709EC3A}" type="slidenum">
              <a:rPr lang="en-US" smtClean="0"/>
              <a:t>4</a:t>
            </a:fld>
            <a:endParaRPr lang="en-US"/>
          </a:p>
        </p:txBody>
      </p:sp>
    </p:spTree>
    <p:extLst>
      <p:ext uri="{BB962C8B-B14F-4D97-AF65-F5344CB8AC3E}">
        <p14:creationId xmlns:p14="http://schemas.microsoft.com/office/powerpoint/2010/main" val="163499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Ourselves</a:t>
            </a:r>
          </a:p>
        </p:txBody>
      </p:sp>
      <p:sp>
        <p:nvSpPr>
          <p:cNvPr id="4" name="Slide Number Placeholder 3"/>
          <p:cNvSpPr>
            <a:spLocks noGrp="1"/>
          </p:cNvSpPr>
          <p:nvPr>
            <p:ph type="sldNum" sz="quarter" idx="12"/>
          </p:nvPr>
        </p:nvSpPr>
        <p:spPr/>
        <p:txBody>
          <a:bodyPr/>
          <a:lstStyle/>
          <a:p>
            <a:fld id="{4ACBE451-76AB-3443-842A-14A29709EC3A}" type="slidenum">
              <a:rPr lang="en-US" smtClean="0"/>
              <a:t>5</a:t>
            </a:fld>
            <a:endParaRPr lang="en-US"/>
          </a:p>
        </p:txBody>
      </p:sp>
      <p:sp>
        <p:nvSpPr>
          <p:cNvPr id="6" name="Text Placeholder 5"/>
          <p:cNvSpPr>
            <a:spLocks noGrp="1"/>
          </p:cNvSpPr>
          <p:nvPr>
            <p:ph type="body" idx="1"/>
          </p:nvPr>
        </p:nvSpPr>
        <p:spPr/>
        <p:txBody>
          <a:bodyPr/>
          <a:lstStyle/>
          <a:p>
            <a:r>
              <a:rPr lang="en-US" dirty="0"/>
              <a:t>How does statistical engineering relate to statistics?</a:t>
            </a:r>
          </a:p>
        </p:txBody>
      </p:sp>
    </p:spTree>
    <p:extLst>
      <p:ext uri="{BB962C8B-B14F-4D97-AF65-F5344CB8AC3E}">
        <p14:creationId xmlns:p14="http://schemas.microsoft.com/office/powerpoint/2010/main" val="1465200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Statistical Engineering is to Statistics as</a:t>
            </a:r>
            <a:r>
              <a:rPr lang="mr-IN" dirty="0"/>
              <a:t>…</a:t>
            </a:r>
            <a:endParaRPr lang="en-US" dirty="0"/>
          </a:p>
        </p:txBody>
      </p:sp>
      <p:sp>
        <p:nvSpPr>
          <p:cNvPr id="3" name="Content Placeholder 2"/>
          <p:cNvSpPr>
            <a:spLocks noGrp="1"/>
          </p:cNvSpPr>
          <p:nvPr>
            <p:ph idx="1"/>
          </p:nvPr>
        </p:nvSpPr>
        <p:spPr/>
        <p:txBody>
          <a:bodyPr>
            <a:normAutofit/>
          </a:bodyPr>
          <a:lstStyle/>
          <a:p>
            <a:r>
              <a:rPr lang="en-US" dirty="0"/>
              <a:t>In the ISEA Handbook, </a:t>
            </a:r>
            <a:r>
              <a:rPr lang="en-US" dirty="0">
                <a:solidFill>
                  <a:srgbClr val="C00000"/>
                </a:solidFill>
              </a:rPr>
              <a:t>Statistical Engineering</a:t>
            </a:r>
            <a:r>
              <a:rPr lang="en-US" dirty="0"/>
              <a:t> and </a:t>
            </a:r>
            <a:r>
              <a:rPr lang="en-US" dirty="0">
                <a:solidFill>
                  <a:srgbClr val="C00000"/>
                </a:solidFill>
              </a:rPr>
              <a:t>Statistics </a:t>
            </a:r>
            <a:r>
              <a:rPr lang="en-US" dirty="0"/>
              <a:t>is compared to </a:t>
            </a:r>
            <a:r>
              <a:rPr lang="en-US" dirty="0">
                <a:solidFill>
                  <a:srgbClr val="C00000"/>
                </a:solidFill>
              </a:rPr>
              <a:t>Chemical Engineering </a:t>
            </a:r>
            <a:r>
              <a:rPr lang="en-US" dirty="0"/>
              <a:t>and </a:t>
            </a:r>
            <a:r>
              <a:rPr lang="en-US" dirty="0">
                <a:solidFill>
                  <a:srgbClr val="C00000"/>
                </a:solidFill>
              </a:rPr>
              <a:t>Chemistry</a:t>
            </a:r>
            <a:r>
              <a:rPr lang="en-US" dirty="0"/>
              <a:t>.</a:t>
            </a:r>
          </a:p>
          <a:p>
            <a:pPr lvl="1"/>
            <a:r>
              <a:rPr lang="en-US" dirty="0"/>
              <a:t>At its core, this example is meant to evoke the relationship between a </a:t>
            </a:r>
            <a:r>
              <a:rPr lang="en-US" altLang="x-none" b="1" dirty="0">
                <a:solidFill>
                  <a:srgbClr val="7030A0"/>
                </a:solidFill>
              </a:rPr>
              <a:t>scientific</a:t>
            </a:r>
            <a:r>
              <a:rPr lang="en-US" altLang="x-none" b="1" i="1" dirty="0">
                <a:solidFill>
                  <a:srgbClr val="7030A0"/>
                </a:solidFill>
              </a:rPr>
              <a:t> </a:t>
            </a:r>
            <a:r>
              <a:rPr lang="en-US" dirty="0"/>
              <a:t>discipline and an </a:t>
            </a:r>
            <a:r>
              <a:rPr lang="en-US" dirty="0">
                <a:solidFill>
                  <a:srgbClr val="C00000"/>
                </a:solidFill>
              </a:rPr>
              <a:t>engineering </a:t>
            </a:r>
            <a:r>
              <a:rPr lang="en-US" dirty="0"/>
              <a:t>discipline. </a:t>
            </a:r>
          </a:p>
          <a:p>
            <a:pPr lvl="1"/>
            <a:r>
              <a:rPr lang="en-US" dirty="0"/>
              <a:t>So naturally, the next question is what makes a discipline/field a </a:t>
            </a:r>
            <a:r>
              <a:rPr lang="en-US" altLang="x-none" b="1" dirty="0">
                <a:solidFill>
                  <a:srgbClr val="7030A0"/>
                </a:solidFill>
              </a:rPr>
              <a:t>science</a:t>
            </a:r>
            <a:r>
              <a:rPr lang="en-US" altLang="x-none" b="1" i="1" dirty="0">
                <a:solidFill>
                  <a:srgbClr val="7030A0"/>
                </a:solidFill>
              </a:rPr>
              <a:t> </a:t>
            </a:r>
            <a:r>
              <a:rPr lang="en-US" dirty="0"/>
              <a:t>and what makes it an </a:t>
            </a:r>
            <a:r>
              <a:rPr lang="en-US" dirty="0">
                <a:solidFill>
                  <a:srgbClr val="C00000"/>
                </a:solidFill>
              </a:rPr>
              <a:t>engineering </a:t>
            </a:r>
            <a:r>
              <a:rPr lang="en-US" dirty="0"/>
              <a:t>discipline?</a:t>
            </a:r>
          </a:p>
          <a:p>
            <a:endParaRPr lang="en-US" dirty="0"/>
          </a:p>
        </p:txBody>
      </p:sp>
      <p:sp>
        <p:nvSpPr>
          <p:cNvPr id="4" name="Slide Number Placeholder 3"/>
          <p:cNvSpPr>
            <a:spLocks noGrp="1"/>
          </p:cNvSpPr>
          <p:nvPr>
            <p:ph type="sldNum" sz="quarter" idx="12"/>
          </p:nvPr>
        </p:nvSpPr>
        <p:spPr/>
        <p:txBody>
          <a:bodyPr/>
          <a:lstStyle/>
          <a:p>
            <a:fld id="{4ACBE451-76AB-3443-842A-14A29709EC3A}" type="slidenum">
              <a:rPr lang="en-US" smtClean="0"/>
              <a:t>6</a:t>
            </a:fld>
            <a:endParaRPr lang="en-US"/>
          </a:p>
        </p:txBody>
      </p:sp>
      <p:grpSp>
        <p:nvGrpSpPr>
          <p:cNvPr id="11" name="Group 10"/>
          <p:cNvGrpSpPr/>
          <p:nvPr/>
        </p:nvGrpSpPr>
        <p:grpSpPr>
          <a:xfrm>
            <a:off x="3513639" y="4895567"/>
            <a:ext cx="7966272" cy="1200329"/>
            <a:chOff x="643826" y="4290652"/>
            <a:chExt cx="7966272" cy="1200329"/>
          </a:xfrm>
        </p:grpSpPr>
        <p:sp>
          <p:nvSpPr>
            <p:cNvPr id="5" name="TextBox 4"/>
            <p:cNvSpPr txBox="1"/>
            <p:nvPr/>
          </p:nvSpPr>
          <p:spPr>
            <a:xfrm>
              <a:off x="3559795" y="4290652"/>
              <a:ext cx="5050303" cy="1200329"/>
            </a:xfrm>
            <a:prstGeom prst="rect">
              <a:avLst/>
            </a:prstGeom>
            <a:noFill/>
          </p:spPr>
          <p:txBody>
            <a:bodyPr wrap="square" rtlCol="0">
              <a:spAutoFit/>
            </a:bodyPr>
            <a:lstStyle/>
            <a:p>
              <a:r>
                <a:rPr lang="en-US" sz="7200" i="1" dirty="0">
                  <a:solidFill>
                    <a:schemeClr val="accent1"/>
                  </a:solidFill>
                  <a:latin typeface="Century Schoolbook" charset="0"/>
                  <a:ea typeface="Century Schoolbook" charset="0"/>
                  <a:cs typeface="Century Schoolbook" charset="0"/>
                </a:rPr>
                <a:t>to Google!!</a:t>
              </a:r>
            </a:p>
          </p:txBody>
        </p:sp>
        <p:cxnSp>
          <p:nvCxnSpPr>
            <p:cNvPr id="8" name="Straight Connector 7"/>
            <p:cNvCxnSpPr/>
            <p:nvPr/>
          </p:nvCxnSpPr>
          <p:spPr>
            <a:xfrm flipH="1">
              <a:off x="1154953" y="4867422"/>
              <a:ext cx="1686721" cy="14067"/>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729383" y="5118295"/>
              <a:ext cx="1686721" cy="140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643826" y="5408468"/>
              <a:ext cx="1686721" cy="14067"/>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3808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0-#ppt_w/2"/>
                                          </p:val>
                                        </p:tav>
                                        <p:tav tm="100000">
                                          <p:val>
                                            <p:strVal val="#ppt_x"/>
                                          </p:val>
                                        </p:tav>
                                      </p:tavLst>
                                    </p:anim>
                                    <p:anim calcmode="lin" valueType="num">
                                      <p:cBhvr additive="base">
                                        <p:cTn id="2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Science vs. Engineering</a:t>
            </a:r>
          </a:p>
        </p:txBody>
      </p:sp>
      <p:sp>
        <p:nvSpPr>
          <p:cNvPr id="3" name="Content Placeholder 2"/>
          <p:cNvSpPr>
            <a:spLocks noGrp="1"/>
          </p:cNvSpPr>
          <p:nvPr>
            <p:ph idx="1"/>
          </p:nvPr>
        </p:nvSpPr>
        <p:spPr/>
        <p:txBody>
          <a:bodyPr>
            <a:normAutofit fontScale="92500" lnSpcReduction="20000"/>
          </a:bodyPr>
          <a:lstStyle/>
          <a:p>
            <a:r>
              <a:rPr lang="en-US" altLang="x-none" sz="2000" dirty="0"/>
              <a:t>Science (as a discipline) is</a:t>
            </a:r>
            <a:r>
              <a:rPr lang="mr-IN" altLang="x-none" sz="2000" dirty="0"/>
              <a:t>…</a:t>
            </a:r>
            <a:endParaRPr lang="en-US" altLang="x-none" sz="2000" dirty="0"/>
          </a:p>
          <a:p>
            <a:pPr lvl="1"/>
            <a:r>
              <a:rPr lang="en-US" altLang="x-none" sz="1600" dirty="0"/>
              <a:t>“</a:t>
            </a:r>
            <a:r>
              <a:rPr lang="en-US" altLang="x-none" sz="1600" i="1" dirty="0"/>
              <a:t>A branch of </a:t>
            </a:r>
            <a:r>
              <a:rPr lang="en-US" altLang="x-none" sz="1600" b="1" i="1" dirty="0">
                <a:solidFill>
                  <a:srgbClr val="7030A0"/>
                </a:solidFill>
              </a:rPr>
              <a:t>knowledge</a:t>
            </a:r>
            <a:r>
              <a:rPr lang="en-US" altLang="x-none" sz="1600" i="1" dirty="0">
                <a:solidFill>
                  <a:srgbClr val="7030A0"/>
                </a:solidFill>
              </a:rPr>
              <a:t> </a:t>
            </a:r>
            <a:r>
              <a:rPr lang="en-US" altLang="x-none" sz="1600" i="1" dirty="0"/>
              <a:t>or study dealing with a body of facts or truths </a:t>
            </a:r>
            <a:r>
              <a:rPr lang="en-US" altLang="x-none" sz="1600" b="1" i="1" dirty="0">
                <a:solidFill>
                  <a:schemeClr val="accent4"/>
                </a:solidFill>
              </a:rPr>
              <a:t>systematically</a:t>
            </a:r>
            <a:r>
              <a:rPr lang="en-US" altLang="x-none" sz="1600" i="1" dirty="0">
                <a:solidFill>
                  <a:srgbClr val="C00000"/>
                </a:solidFill>
              </a:rPr>
              <a:t> </a:t>
            </a:r>
            <a:r>
              <a:rPr lang="en-US" altLang="x-none" sz="1600" i="1" dirty="0"/>
              <a:t>arranged and showing the operation of general laws</a:t>
            </a:r>
            <a:r>
              <a:rPr lang="en-US" altLang="x-none" sz="1600" dirty="0"/>
              <a:t>” (</a:t>
            </a:r>
            <a:r>
              <a:rPr lang="en-US" altLang="x-none" sz="1600" dirty="0" err="1"/>
              <a:t>Dictionary.com</a:t>
            </a:r>
            <a:r>
              <a:rPr lang="en-US" altLang="x-none" sz="1600" dirty="0"/>
              <a:t>)</a:t>
            </a:r>
          </a:p>
          <a:p>
            <a:pPr lvl="1"/>
            <a:r>
              <a:rPr lang="en-US" altLang="x-none" sz="1600" dirty="0"/>
              <a:t>“</a:t>
            </a:r>
            <a:r>
              <a:rPr lang="en-US" altLang="x-none" sz="1600" i="1" dirty="0"/>
              <a:t>A department of </a:t>
            </a:r>
            <a:r>
              <a:rPr lang="en-US" altLang="x-none" sz="1600" b="1" i="1" dirty="0">
                <a:solidFill>
                  <a:schemeClr val="accent4"/>
                </a:solidFill>
              </a:rPr>
              <a:t>systematized knowledge</a:t>
            </a:r>
            <a:r>
              <a:rPr lang="en-US" altLang="x-none" sz="1600" b="1" i="1" dirty="0"/>
              <a:t> </a:t>
            </a:r>
            <a:r>
              <a:rPr lang="en-US" altLang="x-none" sz="1600" i="1" dirty="0"/>
              <a:t>as an object of study</a:t>
            </a:r>
            <a:r>
              <a:rPr lang="en-US" altLang="x-none" sz="1600" dirty="0"/>
              <a:t>” (Merriam-Webster)</a:t>
            </a:r>
          </a:p>
          <a:p>
            <a:pPr lvl="1"/>
            <a:r>
              <a:rPr lang="en-US" altLang="x-none" sz="1600" dirty="0"/>
              <a:t>“</a:t>
            </a:r>
            <a:r>
              <a:rPr lang="en-US" altLang="x-none" sz="1600" i="1" dirty="0"/>
              <a:t>A </a:t>
            </a:r>
            <a:r>
              <a:rPr lang="en-US" altLang="x-none" sz="1600" b="1" i="1" dirty="0">
                <a:solidFill>
                  <a:schemeClr val="accent4"/>
                </a:solidFill>
              </a:rPr>
              <a:t>systematic</a:t>
            </a:r>
            <a:r>
              <a:rPr lang="en-US" altLang="x-none" sz="1600" i="1" dirty="0">
                <a:solidFill>
                  <a:srgbClr val="C00000"/>
                </a:solidFill>
              </a:rPr>
              <a:t> </a:t>
            </a:r>
            <a:r>
              <a:rPr lang="en-US" altLang="x-none" sz="1600" i="1" dirty="0"/>
              <a:t>enterprise that builds and organizes </a:t>
            </a:r>
            <a:r>
              <a:rPr lang="en-US" altLang="x-none" sz="1600" b="1" i="1" dirty="0">
                <a:solidFill>
                  <a:schemeClr val="accent4"/>
                </a:solidFill>
              </a:rPr>
              <a:t>knowledge</a:t>
            </a:r>
            <a:r>
              <a:rPr lang="en-US" altLang="x-none" sz="1600" i="1" dirty="0">
                <a:solidFill>
                  <a:srgbClr val="C00000"/>
                </a:solidFill>
              </a:rPr>
              <a:t> </a:t>
            </a:r>
            <a:r>
              <a:rPr lang="en-US" altLang="x-none" sz="1600" i="1" dirty="0"/>
              <a:t>in the form of testable explanations and predictions about the universe</a:t>
            </a:r>
            <a:r>
              <a:rPr lang="en-US" altLang="x-none" sz="1600" dirty="0"/>
              <a:t>” (Wikipedia)</a:t>
            </a:r>
            <a:endParaRPr lang="en-US" altLang="x-none" sz="2000" dirty="0"/>
          </a:p>
          <a:p>
            <a:r>
              <a:rPr lang="en-US" altLang="x-none" sz="2000" dirty="0"/>
              <a:t>So, a science discipline is one that </a:t>
            </a:r>
            <a:r>
              <a:rPr lang="en-US" altLang="x-none" sz="2000" b="1" dirty="0">
                <a:solidFill>
                  <a:schemeClr val="accent4"/>
                </a:solidFill>
              </a:rPr>
              <a:t>systematically acquires knowledge</a:t>
            </a:r>
            <a:r>
              <a:rPr lang="en-US" altLang="x-none" sz="2000" b="1" dirty="0"/>
              <a:t> </a:t>
            </a:r>
            <a:r>
              <a:rPr lang="en-US" altLang="x-none" sz="2000" dirty="0"/>
              <a:t>about a particular subject.</a:t>
            </a:r>
          </a:p>
          <a:p>
            <a:r>
              <a:rPr lang="en-US" altLang="x-none" sz="2000" dirty="0"/>
              <a:t>Engineering (as a discipline) is</a:t>
            </a:r>
            <a:r>
              <a:rPr lang="mr-IN" altLang="x-none" sz="2000" dirty="0"/>
              <a:t>…</a:t>
            </a:r>
            <a:endParaRPr lang="en-US" altLang="x-none" sz="2000" dirty="0"/>
          </a:p>
          <a:p>
            <a:pPr lvl="1"/>
            <a:r>
              <a:rPr lang="en-US" altLang="x-none" dirty="0"/>
              <a:t>“</a:t>
            </a:r>
            <a:r>
              <a:rPr lang="en-US" altLang="x-none" i="1" dirty="0"/>
              <a:t>The art or science of </a:t>
            </a:r>
            <a:r>
              <a:rPr lang="en-US" altLang="x-none" b="1" i="1" dirty="0">
                <a:solidFill>
                  <a:srgbClr val="C00000"/>
                </a:solidFill>
              </a:rPr>
              <a:t>making practical application </a:t>
            </a:r>
            <a:r>
              <a:rPr lang="en-US" altLang="x-none" i="1" dirty="0"/>
              <a:t>of the knowledge of the pure sciences</a:t>
            </a:r>
            <a:r>
              <a:rPr lang="en-US" altLang="x-none" dirty="0"/>
              <a:t>” (</a:t>
            </a:r>
            <a:r>
              <a:rPr lang="en-US" altLang="x-none" dirty="0" err="1"/>
              <a:t>Dictionary.com</a:t>
            </a:r>
            <a:r>
              <a:rPr lang="en-US" altLang="x-none" dirty="0"/>
              <a:t>)</a:t>
            </a:r>
          </a:p>
          <a:p>
            <a:pPr lvl="1"/>
            <a:r>
              <a:rPr lang="en-US" altLang="x-none" dirty="0"/>
              <a:t>“</a:t>
            </a:r>
            <a:r>
              <a:rPr lang="en-US" altLang="x-none" i="1" dirty="0"/>
              <a:t>The </a:t>
            </a:r>
            <a:r>
              <a:rPr lang="en-US" altLang="x-none" b="1" i="1" dirty="0">
                <a:solidFill>
                  <a:srgbClr val="C00000"/>
                </a:solidFill>
              </a:rPr>
              <a:t>application</a:t>
            </a:r>
            <a:r>
              <a:rPr lang="en-US" altLang="x-none" i="1" dirty="0">
                <a:solidFill>
                  <a:srgbClr val="C00000"/>
                </a:solidFill>
              </a:rPr>
              <a:t> </a:t>
            </a:r>
            <a:r>
              <a:rPr lang="en-US" altLang="x-none" i="1" dirty="0"/>
              <a:t>of science and mathematics by which properties of matter and the sources of energy in nature are </a:t>
            </a:r>
            <a:r>
              <a:rPr lang="en-US" altLang="x-none" b="1" i="1" dirty="0">
                <a:solidFill>
                  <a:srgbClr val="C00000"/>
                </a:solidFill>
              </a:rPr>
              <a:t>made useful </a:t>
            </a:r>
            <a:r>
              <a:rPr lang="en-US" altLang="x-none" i="1" dirty="0"/>
              <a:t>to people</a:t>
            </a:r>
            <a:r>
              <a:rPr lang="en-US" altLang="x-none" dirty="0"/>
              <a:t>” (Merriam-Webster)</a:t>
            </a:r>
          </a:p>
          <a:p>
            <a:pPr lvl="1"/>
            <a:r>
              <a:rPr lang="en-US" altLang="x-none" dirty="0"/>
              <a:t>“</a:t>
            </a:r>
            <a:r>
              <a:rPr lang="en-US" altLang="x-none" i="1" dirty="0"/>
              <a:t>[The </a:t>
            </a:r>
            <a:r>
              <a:rPr lang="en-US" altLang="x-none" b="1" i="1" dirty="0">
                <a:solidFill>
                  <a:srgbClr val="C00000"/>
                </a:solidFill>
              </a:rPr>
              <a:t>application</a:t>
            </a:r>
            <a:r>
              <a:rPr lang="en-US" altLang="x-none" i="1" dirty="0">
                <a:solidFill>
                  <a:srgbClr val="C00000"/>
                </a:solidFill>
              </a:rPr>
              <a:t> </a:t>
            </a:r>
            <a:r>
              <a:rPr lang="en-US" altLang="x-none" i="1" dirty="0"/>
              <a:t>of] mathematics and sciences</a:t>
            </a:r>
            <a:r>
              <a:rPr lang="mr-IN" altLang="x-none" i="1" dirty="0"/>
              <a:t>…</a:t>
            </a:r>
            <a:r>
              <a:rPr lang="en-US" altLang="x-none" i="1" dirty="0"/>
              <a:t>to </a:t>
            </a:r>
            <a:r>
              <a:rPr lang="en-US" altLang="x-none" b="1" i="1" dirty="0">
                <a:solidFill>
                  <a:srgbClr val="C00000"/>
                </a:solidFill>
              </a:rPr>
              <a:t>find novel solutions </a:t>
            </a:r>
            <a:r>
              <a:rPr lang="en-US" altLang="x-none" i="1" dirty="0"/>
              <a:t>to problems or </a:t>
            </a:r>
            <a:r>
              <a:rPr lang="en-US" altLang="x-none" b="1" i="1" dirty="0">
                <a:solidFill>
                  <a:srgbClr val="C00000"/>
                </a:solidFill>
              </a:rPr>
              <a:t>improve existing solutions</a:t>
            </a:r>
            <a:r>
              <a:rPr lang="en-US" altLang="x-none" dirty="0"/>
              <a:t>” (Wikipedia)</a:t>
            </a:r>
            <a:endParaRPr lang="en-US" altLang="x-none" sz="2000" dirty="0"/>
          </a:p>
          <a:p>
            <a:r>
              <a:rPr lang="en-US" altLang="x-none" sz="2000" dirty="0"/>
              <a:t>So, an engineering discipline </a:t>
            </a:r>
            <a:r>
              <a:rPr lang="en-US" altLang="x-none" sz="2000" b="1" dirty="0">
                <a:solidFill>
                  <a:srgbClr val="C00000"/>
                </a:solidFill>
              </a:rPr>
              <a:t>practically applies scientific knowledge to solve problems</a:t>
            </a:r>
            <a:r>
              <a:rPr lang="en-US" altLang="x-none" sz="2000" dirty="0">
                <a:solidFill>
                  <a:schemeClr val="tx1"/>
                </a:solidFill>
              </a:rPr>
              <a:t>.</a:t>
            </a:r>
          </a:p>
          <a:p>
            <a:endParaRPr lang="en-US" dirty="0"/>
          </a:p>
        </p:txBody>
      </p:sp>
      <p:sp>
        <p:nvSpPr>
          <p:cNvPr id="4" name="Slide Number Placeholder 3"/>
          <p:cNvSpPr>
            <a:spLocks noGrp="1"/>
          </p:cNvSpPr>
          <p:nvPr>
            <p:ph type="sldNum" sz="quarter" idx="12"/>
          </p:nvPr>
        </p:nvSpPr>
        <p:spPr/>
        <p:txBody>
          <a:bodyPr/>
          <a:lstStyle/>
          <a:p>
            <a:fld id="{4ACBE451-76AB-3443-842A-14A29709EC3A}" type="slidenum">
              <a:rPr lang="en-US" smtClean="0"/>
              <a:t>7</a:t>
            </a:fld>
            <a:endParaRPr lang="en-US"/>
          </a:p>
        </p:txBody>
      </p:sp>
    </p:spTree>
    <p:extLst>
      <p:ext uri="{BB962C8B-B14F-4D97-AF65-F5344CB8AC3E}">
        <p14:creationId xmlns:p14="http://schemas.microsoft.com/office/powerpoint/2010/main" val="14553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Engineering vs. Application</a:t>
            </a:r>
          </a:p>
        </p:txBody>
      </p:sp>
      <p:sp>
        <p:nvSpPr>
          <p:cNvPr id="3" name="Content Placeholder 2"/>
          <p:cNvSpPr>
            <a:spLocks noGrp="1"/>
          </p:cNvSpPr>
          <p:nvPr>
            <p:ph idx="1"/>
          </p:nvPr>
        </p:nvSpPr>
        <p:spPr/>
        <p:txBody>
          <a:bodyPr/>
          <a:lstStyle/>
          <a:p>
            <a:r>
              <a:rPr lang="en-US" dirty="0"/>
              <a:t>If an engineering discipline is all about </a:t>
            </a:r>
            <a:r>
              <a:rPr lang="en-US" altLang="x-none" b="1" dirty="0">
                <a:solidFill>
                  <a:srgbClr val="C00000"/>
                </a:solidFill>
              </a:rPr>
              <a:t>application</a:t>
            </a:r>
            <a:r>
              <a:rPr lang="en-US" altLang="x-none" dirty="0"/>
              <a:t>, what makes it different from an </a:t>
            </a:r>
            <a:r>
              <a:rPr lang="en-US" altLang="x-none" i="1" dirty="0"/>
              <a:t>applied </a:t>
            </a:r>
            <a:r>
              <a:rPr lang="en-US" altLang="x-none" dirty="0"/>
              <a:t>discipline?</a:t>
            </a:r>
          </a:p>
          <a:p>
            <a:r>
              <a:rPr lang="en-US" dirty="0"/>
              <a:t>The word “engineering” comes from the Latin word “</a:t>
            </a:r>
            <a:r>
              <a:rPr lang="en-US" dirty="0" err="1"/>
              <a:t>ingenium</a:t>
            </a:r>
            <a:r>
              <a:rPr lang="en-US" dirty="0"/>
              <a:t>”, meaning “cleverness”</a:t>
            </a:r>
          </a:p>
          <a:p>
            <a:pPr lvl="1"/>
            <a:r>
              <a:rPr lang="en-US" dirty="0"/>
              <a:t>The term is meant to evoke a “creative” solution as opposed to a straightforward one.</a:t>
            </a:r>
          </a:p>
          <a:p>
            <a:r>
              <a:rPr lang="en-US" dirty="0"/>
              <a:t>One could argue then the following distinction:</a:t>
            </a:r>
          </a:p>
          <a:p>
            <a:pPr lvl="1"/>
            <a:r>
              <a:rPr lang="en-US" dirty="0"/>
              <a:t>If the problem is </a:t>
            </a:r>
            <a:r>
              <a:rPr lang="en-US" b="1" u="sng" dirty="0"/>
              <a:t>well defined</a:t>
            </a:r>
            <a:r>
              <a:rPr lang="en-US" dirty="0"/>
              <a:t> such that </a:t>
            </a:r>
            <a:r>
              <a:rPr lang="en-US" b="1" u="sng" dirty="0"/>
              <a:t>the solution can be quickly derived using standard techniques with minimal effort</a:t>
            </a:r>
            <a:r>
              <a:rPr lang="en-US" dirty="0"/>
              <a:t>, then it is an </a:t>
            </a:r>
            <a:r>
              <a:rPr lang="en-US" b="1" u="sng" dirty="0"/>
              <a:t>applied solution.</a:t>
            </a:r>
          </a:p>
          <a:p>
            <a:pPr lvl="1"/>
            <a:r>
              <a:rPr lang="en-US" dirty="0"/>
              <a:t>If the problem is </a:t>
            </a:r>
            <a:r>
              <a:rPr lang="en-US" b="1" u="sng" dirty="0"/>
              <a:t>not well defined</a:t>
            </a:r>
            <a:r>
              <a:rPr lang="en-US" dirty="0"/>
              <a:t> or is of such nature that </a:t>
            </a:r>
            <a:r>
              <a:rPr lang="en-US" b="1" u="sng" dirty="0"/>
              <a:t>the solution can only be derived through creative use of known techniques</a:t>
            </a:r>
            <a:r>
              <a:rPr lang="en-US" dirty="0"/>
              <a:t>, then it is an </a:t>
            </a:r>
            <a:r>
              <a:rPr lang="en-US" b="1" u="sng" dirty="0"/>
              <a:t>engineering solution.</a:t>
            </a:r>
          </a:p>
          <a:p>
            <a:r>
              <a:rPr lang="en-US" dirty="0"/>
              <a:t>Since Statistical Engineering is meant to address the difficult and not well defined problems, it is appropriate to think of it as an “engineering” discipline.</a:t>
            </a:r>
          </a:p>
        </p:txBody>
      </p:sp>
      <p:sp>
        <p:nvSpPr>
          <p:cNvPr id="4" name="Slide Number Placeholder 3"/>
          <p:cNvSpPr>
            <a:spLocks noGrp="1"/>
          </p:cNvSpPr>
          <p:nvPr>
            <p:ph type="sldNum" sz="quarter" idx="12"/>
          </p:nvPr>
        </p:nvSpPr>
        <p:spPr/>
        <p:txBody>
          <a:bodyPr/>
          <a:lstStyle/>
          <a:p>
            <a:fld id="{4ACBE451-76AB-3443-842A-14A29709EC3A}" type="slidenum">
              <a:rPr lang="en-US" smtClean="0"/>
              <a:t>8</a:t>
            </a:fld>
            <a:endParaRPr lang="en-US"/>
          </a:p>
        </p:txBody>
      </p:sp>
    </p:spTree>
    <p:extLst>
      <p:ext uri="{BB962C8B-B14F-4D97-AF65-F5344CB8AC3E}">
        <p14:creationId xmlns:p14="http://schemas.microsoft.com/office/powerpoint/2010/main" val="709986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Illustrative Example</a:t>
            </a:r>
          </a:p>
        </p:txBody>
      </p:sp>
      <p:sp>
        <p:nvSpPr>
          <p:cNvPr id="4" name="Slide Number Placeholder 3"/>
          <p:cNvSpPr>
            <a:spLocks noGrp="1"/>
          </p:cNvSpPr>
          <p:nvPr>
            <p:ph type="sldNum" sz="quarter" idx="12"/>
          </p:nvPr>
        </p:nvSpPr>
        <p:spPr/>
        <p:txBody>
          <a:bodyPr/>
          <a:lstStyle/>
          <a:p>
            <a:fld id="{4ACBE451-76AB-3443-842A-14A29709EC3A}" type="slidenum">
              <a:rPr lang="en-US" smtClean="0"/>
              <a:t>9</a:t>
            </a:fld>
            <a:endParaRPr lang="en-US"/>
          </a:p>
        </p:txBody>
      </p:sp>
      <p:pic>
        <p:nvPicPr>
          <p:cNvPr id="5" name="Content Placeholder 4"/>
          <p:cNvPicPr>
            <a:picLocks noGrp="1" noChangeAspect="1"/>
          </p:cNvPicPr>
          <p:nvPr>
            <p:ph idx="1"/>
          </p:nvPr>
        </p:nvPicPr>
        <p:blipFill>
          <a:blip r:embed="rId3">
            <a:duotone>
              <a:schemeClr val="accent4">
                <a:shade val="45000"/>
                <a:satMod val="135000"/>
              </a:schemeClr>
              <a:prstClr val="white"/>
            </a:duotone>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tretch>
            <a:fillRect/>
          </a:stretch>
        </p:blipFill>
        <p:spPr>
          <a:xfrm>
            <a:off x="4345815" y="2382838"/>
            <a:ext cx="1523494" cy="3829050"/>
          </a:xfrm>
        </p:spPr>
      </p:pic>
      <p:sp>
        <p:nvSpPr>
          <p:cNvPr id="6" name="Rounded Rectangular Callout 5"/>
          <p:cNvSpPr/>
          <p:nvPr/>
        </p:nvSpPr>
        <p:spPr>
          <a:xfrm>
            <a:off x="585788" y="2398713"/>
            <a:ext cx="3286126" cy="4023360"/>
          </a:xfrm>
          <a:prstGeom prst="wedgeRoundRectCallout">
            <a:avLst>
              <a:gd name="adj1" fmla="val 74123"/>
              <a:gd name="adj2" fmla="val -36556"/>
              <a:gd name="adj3" fmla="val 16667"/>
            </a:avLst>
          </a:prstGeom>
          <a:ln/>
        </p:spPr>
        <p:style>
          <a:lnRef idx="1">
            <a:schemeClr val="accent4"/>
          </a:lnRef>
          <a:fillRef idx="2">
            <a:schemeClr val="accent4"/>
          </a:fillRef>
          <a:effectRef idx="1">
            <a:schemeClr val="accent4"/>
          </a:effectRef>
          <a:fontRef idx="minor">
            <a:schemeClr val="dk1"/>
          </a:fontRef>
        </p:style>
        <p:txBody>
          <a:bodyPr tIns="91440" bIns="91440" rtlCol="0" anchor="ctr"/>
          <a:lstStyle/>
          <a:p>
            <a:pPr algn="ctr"/>
            <a:r>
              <a:rPr lang="en-US" dirty="0">
                <a:solidFill>
                  <a:schemeClr val="tx1"/>
                </a:solidFill>
              </a:rPr>
              <a:t>Hi! I am a Chemist. </a:t>
            </a:r>
          </a:p>
          <a:p>
            <a:endParaRPr lang="en-US" dirty="0">
              <a:solidFill>
                <a:schemeClr val="tx1"/>
              </a:solidFill>
            </a:endParaRPr>
          </a:p>
          <a:p>
            <a:r>
              <a:rPr lang="en-US" dirty="0">
                <a:solidFill>
                  <a:schemeClr val="tx1"/>
                </a:solidFill>
              </a:rPr>
              <a:t>I</a:t>
            </a:r>
            <a:r>
              <a:rPr lang="mr-IN" dirty="0">
                <a:solidFill>
                  <a:schemeClr val="tx1"/>
                </a:solidFill>
              </a:rPr>
              <a:t>…</a:t>
            </a:r>
            <a:endParaRPr lang="en-US" dirty="0">
              <a:solidFill>
                <a:schemeClr val="tx1"/>
              </a:solidFill>
            </a:endParaRPr>
          </a:p>
          <a:p>
            <a:pPr marL="285750" indent="-285750">
              <a:buFont typeface="Arial" charset="0"/>
              <a:buChar char="•"/>
            </a:pPr>
            <a:r>
              <a:rPr lang="en-US" dirty="0">
                <a:solidFill>
                  <a:schemeClr val="tx1"/>
                </a:solidFill>
              </a:rPr>
              <a:t>Research the properties of elementary forms of matter. (</a:t>
            </a:r>
            <a:r>
              <a:rPr lang="en-US" dirty="0" err="1">
                <a:solidFill>
                  <a:schemeClr val="tx1"/>
                </a:solidFill>
              </a:rPr>
              <a:t>Dictionary.com</a:t>
            </a:r>
            <a:r>
              <a:rPr lang="en-US" dirty="0">
                <a:solidFill>
                  <a:schemeClr val="tx1"/>
                </a:solidFill>
              </a:rPr>
              <a:t>)</a:t>
            </a:r>
          </a:p>
          <a:p>
            <a:pPr marL="285750" indent="-285750">
              <a:buFont typeface="Arial" charset="0"/>
              <a:buChar char="•"/>
            </a:pPr>
            <a:r>
              <a:rPr lang="en-US" dirty="0">
                <a:solidFill>
                  <a:schemeClr val="tx1"/>
                </a:solidFill>
              </a:rPr>
              <a:t>Investigate the transformations of substances. (Merriam-Webster)</a:t>
            </a:r>
          </a:p>
          <a:p>
            <a:pPr marL="285750" indent="-285750">
              <a:buFont typeface="Arial" charset="0"/>
              <a:buChar char="•"/>
            </a:pPr>
            <a:r>
              <a:rPr lang="en-US" dirty="0">
                <a:solidFill>
                  <a:schemeClr val="tx1"/>
                </a:solidFill>
              </a:rPr>
              <a:t>Study the compositions of atoms and molecules. (Wikipedia)</a:t>
            </a:r>
          </a:p>
        </p:txBody>
      </p:sp>
      <p:pic>
        <p:nvPicPr>
          <p:cNvPr id="15" name="Content Placeholder 4"/>
          <p:cNvPicPr>
            <a:picLocks noChangeAspect="1"/>
          </p:cNvPicPr>
          <p:nvPr/>
        </p:nvPicPr>
        <p:blipFill>
          <a:blip r:embed="rId3">
            <a:duotone>
              <a:schemeClr val="accent2">
                <a:shade val="45000"/>
                <a:satMod val="135000"/>
              </a:schemeClr>
              <a:prstClr val="white"/>
            </a:duotone>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val="0"/>
              </a:ext>
            </a:extLst>
          </a:blip>
          <a:stretch>
            <a:fillRect/>
          </a:stretch>
        </p:blipFill>
        <p:spPr>
          <a:xfrm>
            <a:off x="6086474" y="2382838"/>
            <a:ext cx="1523494" cy="3829050"/>
          </a:xfrm>
          <a:prstGeom prst="rect">
            <a:avLst/>
          </a:prstGeom>
          <a:ln>
            <a:noFill/>
          </a:ln>
        </p:spPr>
      </p:pic>
      <p:sp>
        <p:nvSpPr>
          <p:cNvPr id="14" name="Rounded Rectangular Callout 13"/>
          <p:cNvSpPr/>
          <p:nvPr/>
        </p:nvSpPr>
        <p:spPr>
          <a:xfrm>
            <a:off x="8312148" y="2398713"/>
            <a:ext cx="3560763" cy="4023360"/>
          </a:xfrm>
          <a:prstGeom prst="wedgeRoundRectCallout">
            <a:avLst>
              <a:gd name="adj1" fmla="val -79054"/>
              <a:gd name="adj2" fmla="val -35811"/>
              <a:gd name="adj3" fmla="val 16667"/>
            </a:avLst>
          </a:prstGeom>
          <a:ln/>
        </p:spPr>
        <p:style>
          <a:lnRef idx="1">
            <a:schemeClr val="accent2"/>
          </a:lnRef>
          <a:fillRef idx="2">
            <a:schemeClr val="accent2"/>
          </a:fillRef>
          <a:effectRef idx="1">
            <a:schemeClr val="accent2"/>
          </a:effectRef>
          <a:fontRef idx="minor">
            <a:schemeClr val="dk1"/>
          </a:fontRef>
        </p:style>
        <p:txBody>
          <a:bodyPr tIns="91440" bIns="91440" rtlCol="0" anchor="ctr"/>
          <a:lstStyle/>
          <a:p>
            <a:pPr algn="ctr"/>
            <a:r>
              <a:rPr lang="en-US" dirty="0">
                <a:solidFill>
                  <a:schemeClr val="tx1"/>
                </a:solidFill>
              </a:rPr>
              <a:t>Hi! I am a Chemical Engineer. </a:t>
            </a:r>
          </a:p>
          <a:p>
            <a:pPr algn="ctr"/>
            <a:endParaRPr lang="en-US" dirty="0">
              <a:solidFill>
                <a:schemeClr val="tx1"/>
              </a:solidFill>
            </a:endParaRPr>
          </a:p>
          <a:p>
            <a:r>
              <a:rPr lang="en-US" dirty="0">
                <a:solidFill>
                  <a:schemeClr val="tx1"/>
                </a:solidFill>
              </a:rPr>
              <a:t>I</a:t>
            </a:r>
            <a:r>
              <a:rPr lang="mr-IN" dirty="0">
                <a:solidFill>
                  <a:schemeClr val="tx1"/>
                </a:solidFill>
              </a:rPr>
              <a:t>…</a:t>
            </a:r>
            <a:endParaRPr lang="en-US" dirty="0">
              <a:solidFill>
                <a:schemeClr val="tx1"/>
              </a:solidFill>
            </a:endParaRPr>
          </a:p>
          <a:p>
            <a:pPr marL="285750" indent="-285750">
              <a:buFont typeface="Arial" charset="0"/>
              <a:buChar char="•"/>
            </a:pPr>
            <a:r>
              <a:rPr lang="en-US" dirty="0">
                <a:solidFill>
                  <a:schemeClr val="tx1"/>
                </a:solidFill>
              </a:rPr>
              <a:t>Apply chemical knowledge to industrial processes. (</a:t>
            </a:r>
            <a:r>
              <a:rPr lang="en-US" dirty="0" err="1">
                <a:solidFill>
                  <a:schemeClr val="tx1"/>
                </a:solidFill>
              </a:rPr>
              <a:t>Dictionary.com</a:t>
            </a:r>
            <a:r>
              <a:rPr lang="en-US" dirty="0">
                <a:solidFill>
                  <a:schemeClr val="tx1"/>
                </a:solidFill>
              </a:rPr>
              <a:t>, Merriam-Webster)</a:t>
            </a:r>
          </a:p>
          <a:p>
            <a:pPr marL="285750" indent="-285750">
              <a:buFont typeface="Arial" charset="0"/>
              <a:buChar char="•"/>
            </a:pPr>
            <a:r>
              <a:rPr lang="en-US" dirty="0">
                <a:solidFill>
                  <a:schemeClr val="tx1"/>
                </a:solidFill>
              </a:rPr>
              <a:t>Use the principles of chemistry and other fields to efficiently produce and transform energy and materials. (Wikipedia)</a:t>
            </a:r>
          </a:p>
        </p:txBody>
      </p:sp>
    </p:spTree>
    <p:extLst>
      <p:ext uri="{BB962C8B-B14F-4D97-AF65-F5344CB8AC3E}">
        <p14:creationId xmlns:p14="http://schemas.microsoft.com/office/powerpoint/2010/main" val="2066215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7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80910</TotalTime>
  <Words>2414</Words>
  <Application>Microsoft Office PowerPoint</Application>
  <PresentationFormat>Widescreen</PresentationFormat>
  <Paragraphs>244</Paragraphs>
  <Slides>26</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Century Schoolbook</vt:lpstr>
      <vt:lpstr>Wingdings 3</vt:lpstr>
      <vt:lpstr>Ion Boardroom</vt:lpstr>
      <vt:lpstr>Statistical Engineering:  Finding our Identity</vt:lpstr>
      <vt:lpstr>Who Are We Exactly?</vt:lpstr>
      <vt:lpstr>Potential Sources of Confusion</vt:lpstr>
      <vt:lpstr>What do we say is Statistical Engineering?</vt:lpstr>
      <vt:lpstr>Finding Ourselves</vt:lpstr>
      <vt:lpstr>Statistical Engineering is to Statistics as…</vt:lpstr>
      <vt:lpstr>Science vs. Engineering</vt:lpstr>
      <vt:lpstr>Engineering vs. Application</vt:lpstr>
      <vt:lpstr>An Illustrative Example</vt:lpstr>
      <vt:lpstr>Science vs. Engineering</vt:lpstr>
      <vt:lpstr>What about Statisticians?</vt:lpstr>
      <vt:lpstr>Science vs. Engineering</vt:lpstr>
      <vt:lpstr>If Statistics is primarily an Engineering Field…</vt:lpstr>
      <vt:lpstr>If Statistics is both a Science &amp; Engineering Field…</vt:lpstr>
      <vt:lpstr>If Statistics is primarily a Science…</vt:lpstr>
      <vt:lpstr>Finding Our Place</vt:lpstr>
      <vt:lpstr>Statistical Engineering Diagram</vt:lpstr>
      <vt:lpstr>Statistical Engineering as Collaboration</vt:lpstr>
      <vt:lpstr>Statistical Engineering as Consolidation</vt:lpstr>
      <vt:lpstr>Clearing Confusion</vt:lpstr>
      <vt:lpstr>What Do We Want to Be?</vt:lpstr>
      <vt:lpstr>How Do We Get There?  Option 1: Courses Only</vt:lpstr>
      <vt:lpstr>How Do We Get There?  Option 2: Split Statistics</vt:lpstr>
      <vt:lpstr>How Do We Get There?  Option 3: Level Up</vt:lpstr>
      <vt:lpstr>Why Does This All Matter?</vt:lpstr>
      <vt:lpstr>Thank You for  your time and consideration!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Are We??</dc:title>
  <dc:creator>Caleb King</dc:creator>
  <cp:lastModifiedBy>Caleb King</cp:lastModifiedBy>
  <cp:revision>363</cp:revision>
  <dcterms:created xsi:type="dcterms:W3CDTF">2019-10-28T22:43:10Z</dcterms:created>
  <dcterms:modified xsi:type="dcterms:W3CDTF">2021-05-10T12:42:37Z</dcterms:modified>
</cp:coreProperties>
</file>