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7"/>
  </p:notesMasterIdLst>
  <p:handoutMasterIdLst>
    <p:handoutMasterId r:id="rId18"/>
  </p:handoutMasterIdLst>
  <p:sldIdLst>
    <p:sldId id="410" r:id="rId5"/>
    <p:sldId id="389" r:id="rId6"/>
    <p:sldId id="391" r:id="rId7"/>
    <p:sldId id="397" r:id="rId8"/>
    <p:sldId id="407" r:id="rId9"/>
    <p:sldId id="408" r:id="rId10"/>
    <p:sldId id="406" r:id="rId11"/>
    <p:sldId id="404" r:id="rId12"/>
    <p:sldId id="405" r:id="rId13"/>
    <p:sldId id="413" r:id="rId14"/>
    <p:sldId id="412" r:id="rId15"/>
    <p:sldId id="398" r:id="rId16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e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8469DD-6149-46E8-BCAE-1EA22EB57B82}" v="12" dt="2026-05-27T09:02:09.247"/>
  </p1510:revLst>
</p1510:revInfo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6327" autoAdjust="0"/>
  </p:normalViewPr>
  <p:slideViewPr>
    <p:cSldViewPr snapToGrid="0">
      <p:cViewPr varScale="1">
        <p:scale>
          <a:sx n="63" d="100"/>
          <a:sy n="63" d="100"/>
        </p:scale>
        <p:origin x="916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48" d="100"/>
          <a:sy n="48" d="100"/>
        </p:scale>
        <p:origin x="2752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Ballario" userId="37241b3916c41059" providerId="LiveId" clId="{DE43D7E2-7659-4151-9AB1-F299834B8BD2}"/>
    <pc:docChg chg="delSld modSld">
      <pc:chgData name="Anna Ballario" userId="37241b3916c41059" providerId="LiveId" clId="{DE43D7E2-7659-4151-9AB1-F299834B8BD2}" dt="2026-05-28T15:01:20.559" v="40" actId="255"/>
      <pc:docMkLst>
        <pc:docMk/>
      </pc:docMkLst>
      <pc:sldChg chg="modSp mod">
        <pc:chgData name="Anna Ballario" userId="37241b3916c41059" providerId="LiveId" clId="{DE43D7E2-7659-4151-9AB1-F299834B8BD2}" dt="2026-05-27T08:59:34.822" v="2" actId="255"/>
        <pc:sldMkLst>
          <pc:docMk/>
          <pc:sldMk cId="3200312026" sldId="391"/>
        </pc:sldMkLst>
        <pc:spChg chg="mod">
          <ac:chgData name="Anna Ballario" userId="37241b3916c41059" providerId="LiveId" clId="{DE43D7E2-7659-4151-9AB1-F299834B8BD2}" dt="2026-05-27T08:59:34.822" v="2" actId="255"/>
          <ac:spMkLst>
            <pc:docMk/>
            <pc:sldMk cId="3200312026" sldId="391"/>
            <ac:spMk id="3" creationId="{545D3755-C3E2-975E-DE68-CDECC4B526EC}"/>
          </ac:spMkLst>
        </pc:spChg>
      </pc:sldChg>
      <pc:sldChg chg="modSp mod">
        <pc:chgData name="Anna Ballario" userId="37241b3916c41059" providerId="LiveId" clId="{DE43D7E2-7659-4151-9AB1-F299834B8BD2}" dt="2026-05-27T08:59:55.811" v="3" actId="255"/>
        <pc:sldMkLst>
          <pc:docMk/>
          <pc:sldMk cId="2039059756" sldId="397"/>
        </pc:sldMkLst>
        <pc:spChg chg="mod">
          <ac:chgData name="Anna Ballario" userId="37241b3916c41059" providerId="LiveId" clId="{DE43D7E2-7659-4151-9AB1-F299834B8BD2}" dt="2026-05-27T08:59:55.811" v="3" actId="255"/>
          <ac:spMkLst>
            <pc:docMk/>
            <pc:sldMk cId="2039059756" sldId="397"/>
            <ac:spMk id="9" creationId="{5AB6D40A-2A0A-AF3D-8CF7-3ECD37765637}"/>
          </ac:spMkLst>
        </pc:spChg>
      </pc:sldChg>
      <pc:sldChg chg="del">
        <pc:chgData name="Anna Ballario" userId="37241b3916c41059" providerId="LiveId" clId="{DE43D7E2-7659-4151-9AB1-F299834B8BD2}" dt="2026-05-27T09:02:37.411" v="18" actId="2696"/>
        <pc:sldMkLst>
          <pc:docMk/>
          <pc:sldMk cId="752428618" sldId="403"/>
        </pc:sldMkLst>
      </pc:sldChg>
      <pc:sldChg chg="modSp mod">
        <pc:chgData name="Anna Ballario" userId="37241b3916c41059" providerId="LiveId" clId="{DE43D7E2-7659-4151-9AB1-F299834B8BD2}" dt="2026-05-27T09:04:19.786" v="24" actId="947"/>
        <pc:sldMkLst>
          <pc:docMk/>
          <pc:sldMk cId="4127695141" sldId="405"/>
        </pc:sldMkLst>
        <pc:spChg chg="mod">
          <ac:chgData name="Anna Ballario" userId="37241b3916c41059" providerId="LiveId" clId="{DE43D7E2-7659-4151-9AB1-F299834B8BD2}" dt="2026-05-27T09:04:19.786" v="24" actId="947"/>
          <ac:spMkLst>
            <pc:docMk/>
            <pc:sldMk cId="4127695141" sldId="405"/>
            <ac:spMk id="4" creationId="{CDB14AAA-1F04-769D-E7F0-4F68C8EB9283}"/>
          </ac:spMkLst>
        </pc:spChg>
        <pc:spChg chg="mod">
          <ac:chgData name="Anna Ballario" userId="37241b3916c41059" providerId="LiveId" clId="{DE43D7E2-7659-4151-9AB1-F299834B8BD2}" dt="2026-05-27T09:03:27.583" v="20" actId="1076"/>
          <ac:spMkLst>
            <pc:docMk/>
            <pc:sldMk cId="4127695141" sldId="405"/>
            <ac:spMk id="6" creationId="{76A9A9A7-F1D2-237D-AC72-E21A286F0A6F}"/>
          </ac:spMkLst>
        </pc:spChg>
      </pc:sldChg>
      <pc:sldChg chg="modSp">
        <pc:chgData name="Anna Ballario" userId="37241b3916c41059" providerId="LiveId" clId="{DE43D7E2-7659-4151-9AB1-F299834B8BD2}" dt="2026-05-27T09:02:09.247" v="17" actId="20577"/>
        <pc:sldMkLst>
          <pc:docMk/>
          <pc:sldMk cId="298364507" sldId="406"/>
        </pc:sldMkLst>
        <pc:spChg chg="mod">
          <ac:chgData name="Anna Ballario" userId="37241b3916c41059" providerId="LiveId" clId="{DE43D7E2-7659-4151-9AB1-F299834B8BD2}" dt="2026-05-27T09:02:09.247" v="17" actId="20577"/>
          <ac:spMkLst>
            <pc:docMk/>
            <pc:sldMk cId="298364507" sldId="406"/>
            <ac:spMk id="3" creationId="{34F2E863-4A4C-76FE-444A-083F93043389}"/>
          </ac:spMkLst>
        </pc:spChg>
      </pc:sldChg>
      <pc:sldChg chg="modSp mod">
        <pc:chgData name="Anna Ballario" userId="37241b3916c41059" providerId="LiveId" clId="{DE43D7E2-7659-4151-9AB1-F299834B8BD2}" dt="2026-05-27T09:00:33.700" v="5" actId="1076"/>
        <pc:sldMkLst>
          <pc:docMk/>
          <pc:sldMk cId="888484295" sldId="408"/>
        </pc:sldMkLst>
        <pc:spChg chg="mod">
          <ac:chgData name="Anna Ballario" userId="37241b3916c41059" providerId="LiveId" clId="{DE43D7E2-7659-4151-9AB1-F299834B8BD2}" dt="2026-05-27T09:00:33.700" v="5" actId="1076"/>
          <ac:spMkLst>
            <pc:docMk/>
            <pc:sldMk cId="888484295" sldId="408"/>
            <ac:spMk id="2" creationId="{805346ED-721D-85EE-2F1B-A31D0912DE29}"/>
          </ac:spMkLst>
        </pc:spChg>
      </pc:sldChg>
      <pc:sldChg chg="addSp modSp mod">
        <pc:chgData name="Anna Ballario" userId="37241b3916c41059" providerId="LiveId" clId="{DE43D7E2-7659-4151-9AB1-F299834B8BD2}" dt="2026-05-28T15:01:20.559" v="40" actId="255"/>
        <pc:sldMkLst>
          <pc:docMk/>
          <pc:sldMk cId="3390304222" sldId="410"/>
        </pc:sldMkLst>
        <pc:spChg chg="mod">
          <ac:chgData name="Anna Ballario" userId="37241b3916c41059" providerId="LiveId" clId="{DE43D7E2-7659-4151-9AB1-F299834B8BD2}" dt="2026-05-28T15:01:20.559" v="40" actId="255"/>
          <ac:spMkLst>
            <pc:docMk/>
            <pc:sldMk cId="3390304222" sldId="410"/>
            <ac:spMk id="4" creationId="{E280D5A9-1DCB-A921-B1DB-4B1A19FA289F}"/>
          </ac:spMkLst>
        </pc:spChg>
        <pc:picChg chg="add mod">
          <ac:chgData name="Anna Ballario" userId="37241b3916c41059" providerId="LiveId" clId="{DE43D7E2-7659-4151-9AB1-F299834B8BD2}" dt="2026-05-28T14:57:21.882" v="37" actId="1076"/>
          <ac:picMkLst>
            <pc:docMk/>
            <pc:sldMk cId="3390304222" sldId="410"/>
            <ac:picMk id="6" creationId="{82897F14-9C88-B8F3-C0A6-1E1381858C67}"/>
          </ac:picMkLst>
        </pc:picChg>
      </pc:sldChg>
      <pc:sldChg chg="modSp mod">
        <pc:chgData name="Anna Ballario" userId="37241b3916c41059" providerId="LiveId" clId="{DE43D7E2-7659-4151-9AB1-F299834B8BD2}" dt="2026-05-28T14:55:26.680" v="33" actId="20577"/>
        <pc:sldMkLst>
          <pc:docMk/>
          <pc:sldMk cId="1292693767" sldId="413"/>
        </pc:sldMkLst>
        <pc:spChg chg="mod">
          <ac:chgData name="Anna Ballario" userId="37241b3916c41059" providerId="LiveId" clId="{DE43D7E2-7659-4151-9AB1-F299834B8BD2}" dt="2026-05-28T14:55:26.680" v="33" actId="20577"/>
          <ac:spMkLst>
            <pc:docMk/>
            <pc:sldMk cId="1292693767" sldId="413"/>
            <ac:spMk id="5" creationId="{7EFEB88A-B93F-FBC3-C4C4-6A5574815F08}"/>
          </ac:spMkLst>
        </pc:spChg>
        <pc:spChg chg="mod">
          <ac:chgData name="Anna Ballario" userId="37241b3916c41059" providerId="LiveId" clId="{DE43D7E2-7659-4151-9AB1-F299834B8BD2}" dt="2026-05-27T09:04:43.375" v="25" actId="1076"/>
          <ac:spMkLst>
            <pc:docMk/>
            <pc:sldMk cId="1292693767" sldId="413"/>
            <ac:spMk id="6" creationId="{EFA8166C-98B7-4F20-9BDB-A10C9CA72B2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pPr rtl="0"/>
            <a:fld id="{F43FFF67-0A66-4BA5-8D01-D7436A93C5DC}" type="datetime1">
              <a:rPr lang="it-IT" smtClean="0"/>
              <a:t>28/05/2026</a:t>
            </a:fld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-45720"/>
            <a:ext cx="2648710" cy="3372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E2C230DF-5933-439D-898F-38E9AC9BA688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r>
              <a:rPr lang="it-IT"/>
              <a:t>ENBIS Spring Meeting 2026</a:t>
            </a:r>
            <a:endParaRPr lang="it-IT" dirty="0"/>
          </a:p>
        </p:txBody>
      </p:sp>
      <p:sp>
        <p:nvSpPr>
          <p:cNvPr id="8" name="Segnaposto intestazione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fld id="{CCC7B77D-D2C2-452D-80DB-AB1E949B0C69}" type="datetime1">
              <a:rPr lang="it-IT" smtClean="0"/>
              <a:pPr/>
              <a:t>28/05/2026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r>
              <a:rPr lang="it-IT"/>
              <a:t>ENBIS Spring Meeting 2026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A89C7E07-3C67-C64C-8DA0-0404F6303970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AA306-31C4-4397-B041-123007544E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it-IT" smtClean="0"/>
              <a:t>1</a:t>
            </a:fld>
            <a:endParaRPr lang="it-I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209FC-74A0-42F2-481C-3D97634D37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r>
              <a:rPr lang="it-IT"/>
              <a:t>ENBIS Spring Meeting 2026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95206-099E-F7D3-AC2F-ABB1845F6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A938FC6-2824-9EF0-64BF-808AEB9FAA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BE3EBA6-90AA-4369-65AE-0A136B8787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1D3E1D-4802-F614-48CD-4C923A704F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it-IT" smtClean="0"/>
              <a:t>11</a:t>
            </a:fld>
            <a:endParaRPr lang="it-I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ADA8F7-D677-7FAF-7C12-D0A2F9BB8A3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r>
              <a:rPr lang="it-IT"/>
              <a:t>ENBIS Spring Meeting 2026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5946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15EB31-9D47-FF82-2B88-C40920E405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it-IT" smtClean="0"/>
              <a:t>12</a:t>
            </a:fld>
            <a:endParaRPr lang="it-I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7935F-CF34-553F-C0FE-6EE437801B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r>
              <a:rPr lang="it-IT"/>
              <a:t>ENBIS Spring Meeting 2026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592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78F96-1EA9-CF98-014E-EAC9EFDD7F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it-IT" smtClean="0"/>
              <a:t>2</a:t>
            </a:fld>
            <a:endParaRPr lang="it-I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EECA2-BA91-69EF-51C5-6C1CD68D74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r>
              <a:rPr lang="it-IT"/>
              <a:t>ENBIS Spring Meeting 2026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6248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9A2F5D-E4D5-1177-A707-2638311129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it-IT" smtClean="0"/>
              <a:t>3</a:t>
            </a:fld>
            <a:endParaRPr lang="it-I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CE5236-A6F8-B679-5743-7E8112F6F64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r>
              <a:rPr lang="it-IT"/>
              <a:t>ENBIS Spring Meeting 2026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BC04D-2568-C19F-6211-ABA7996CB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BBD96A4-D432-FA69-5E46-4DF91D77CA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F639921-CFBB-DE6F-31EB-81B758CA0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6C6349-7983-BA50-E1AE-886A2FC964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it-IT" smtClean="0"/>
              <a:t>4</a:t>
            </a:fld>
            <a:endParaRPr lang="it-I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EBF3E9-C6C6-35C3-7E43-1CC972E716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r>
              <a:rPr lang="it-IT"/>
              <a:t>ENBIS Spring Meeting 2026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7777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B792D-F3E8-35CA-F2A1-6E067D7AAC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it-IT" smtClean="0"/>
              <a:t>5</a:t>
            </a:fld>
            <a:endParaRPr lang="it-I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E016D-7EA3-CF28-181A-DC88E2A5E5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r>
              <a:rPr lang="it-IT"/>
              <a:t>ENBIS Spring Meeting 2026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1160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B957C0-AC30-8771-6330-AFE12976AF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it-IT" smtClean="0"/>
              <a:t>6</a:t>
            </a:fld>
            <a:endParaRPr lang="it-I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CFF402-C9B8-C0BA-AB26-4253CBCBB9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r>
              <a:rPr lang="it-IT"/>
              <a:t>ENBIS Spring Meeting 2026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470B2-F05B-3253-BA89-A8E13FADCA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it-IT" smtClean="0"/>
              <a:t>7</a:t>
            </a:fld>
            <a:endParaRPr lang="it-I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BC562-990C-C990-96BE-AF651C6E03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r>
              <a:rPr lang="it-IT"/>
              <a:t>ENBIS Spring Meeting 2026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4759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64C3E7-AEC7-E705-01C5-75BD91C047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it-IT" smtClean="0"/>
              <a:t>8</a:t>
            </a:fld>
            <a:endParaRPr lang="it-I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3628BA-C345-2C53-EE44-016B58F405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r>
              <a:rPr lang="it-IT"/>
              <a:t>ENBIS Spring Meeting 2026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4596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6A0AC-A895-33A0-4D6E-4DA897C151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it-IT" smtClean="0"/>
              <a:t>9</a:t>
            </a:fld>
            <a:endParaRPr lang="it-I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DD1A5-99E4-9987-E766-F9111F4991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r>
              <a:rPr lang="it-IT"/>
              <a:t>ENBIS Spring Meeting 2026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0233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it-IT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igura a mano libera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1" name="Figura a mano libera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2" name="Figura a mano libera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13224" y="2217526"/>
            <a:ext cx="8704544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BA9741-DE7D-E81D-2CED-B6E49D9AE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it-IT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B74AE0-9C25-8104-7626-3705A6976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6513"/>
            <a:ext cx="4114800" cy="365125"/>
          </a:xfrm>
        </p:spPr>
        <p:txBody>
          <a:bodyPr/>
          <a:lstStyle/>
          <a:p>
            <a:r>
              <a:rPr lang="it-IT"/>
              <a:t>ENBIS Spring Meeting 2026</a:t>
            </a:r>
            <a:endParaRPr lang="it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8FB56-4503-E25F-5A51-A00A4A578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it-IT" smtClean="0"/>
              <a:pPr/>
              <a:t>‹#›</a:t>
            </a:fld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del 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igura a mano libera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5" name="Figura a mano libera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7" name="Figura a mano libera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16" name="Tito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64172" y="720445"/>
            <a:ext cx="3270144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egnaposto contenuto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9322" y="1199696"/>
            <a:ext cx="2825115" cy="3999060"/>
          </a:xfrm>
        </p:spPr>
        <p:txBody>
          <a:bodyPr lIns="0" tIns="27432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it-IT" sz="2000"/>
            </a:lvl1pPr>
            <a:lvl2pPr marL="457200" indent="0">
              <a:spcBef>
                <a:spcPts val="1800"/>
              </a:spcBef>
              <a:buNone/>
              <a:defRPr lang="it-IT" sz="2000"/>
            </a:lvl2pPr>
            <a:lvl3pPr marL="914400" indent="0">
              <a:spcBef>
                <a:spcPts val="1800"/>
              </a:spcBef>
              <a:buNone/>
              <a:defRPr lang="it-IT" sz="2000"/>
            </a:lvl3pPr>
            <a:lvl4pPr marL="1371600" indent="0">
              <a:spcBef>
                <a:spcPts val="1800"/>
              </a:spcBef>
              <a:buNone/>
              <a:defRPr lang="it-IT" sz="2000"/>
            </a:lvl4pPr>
            <a:lvl5pPr marL="1828800" indent="0">
              <a:spcBef>
                <a:spcPts val="1800"/>
              </a:spcBef>
              <a:buNone/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it-IT" sz="2000"/>
            </a:lvl1pPr>
            <a:lvl2pPr>
              <a:spcBef>
                <a:spcPts val="600"/>
              </a:spcBef>
              <a:defRPr lang="it-IT" sz="2000"/>
            </a:lvl2pPr>
            <a:lvl3pPr>
              <a:spcBef>
                <a:spcPts val="1800"/>
              </a:spcBef>
              <a:defRPr lang="it-IT" sz="2000"/>
            </a:lvl3pPr>
            <a:lvl4pPr>
              <a:spcBef>
                <a:spcPts val="1800"/>
              </a:spcBef>
              <a:defRPr lang="it-IT" sz="2000"/>
            </a:lvl4pPr>
            <a:lvl5pPr>
              <a:spcBef>
                <a:spcPts val="1800"/>
              </a:spcBef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 rtl="0"/>
              <a:t>‹#›</a:t>
            </a:fld>
            <a:endParaRPr lang="it-IT" dirty="0">
              <a:latin typeface="+mn-lt"/>
            </a:endParaRP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893633-012A-A191-F4A3-5B3E391D1C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8421" y="6493016"/>
            <a:ext cx="4115157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igura a mano libera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3" name="Figura a mano libera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4" name="Figura a mano libera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16" name="Tito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it-IT" sz="2000"/>
            </a:lvl1pPr>
            <a:lvl2pPr>
              <a:spcBef>
                <a:spcPts val="600"/>
              </a:spcBef>
              <a:defRPr lang="it-IT" sz="2000"/>
            </a:lvl2pPr>
            <a:lvl3pPr>
              <a:spcBef>
                <a:spcPts val="1800"/>
              </a:spcBef>
              <a:defRPr lang="it-IT" sz="2000"/>
            </a:lvl3pPr>
            <a:lvl4pPr>
              <a:spcBef>
                <a:spcPts val="1800"/>
              </a:spcBef>
              <a:defRPr lang="it-IT" sz="2000"/>
            </a:lvl4pPr>
            <a:lvl5pPr>
              <a:spcBef>
                <a:spcPts val="1800"/>
              </a:spcBef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7" name="Segnaposto contenuto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 rtlCol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lang="it-IT" sz="2000"/>
            </a:lvl1pPr>
            <a:lvl2pPr>
              <a:spcBef>
                <a:spcPts val="1800"/>
              </a:spcBef>
              <a:defRPr lang="it-IT" sz="2000"/>
            </a:lvl2pPr>
            <a:lvl3pPr>
              <a:spcBef>
                <a:spcPts val="1800"/>
              </a:spcBef>
              <a:defRPr lang="it-IT" sz="2000"/>
            </a:lvl3pPr>
            <a:lvl4pPr>
              <a:spcBef>
                <a:spcPts val="1800"/>
              </a:spcBef>
              <a:defRPr lang="it-IT" sz="2000"/>
            </a:lvl4pPr>
            <a:lvl5pPr>
              <a:spcBef>
                <a:spcPts val="1800"/>
              </a:spcBef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>
              <a:latin typeface="+mn-lt"/>
            </a:endParaRP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 rtl="0"/>
              <a:t>‹#›</a:t>
            </a:fld>
            <a:endParaRPr lang="it-IT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D2535C-3474-4434-CF79-04931AF4A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8421" y="6493016"/>
            <a:ext cx="4115157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sp>
        <p:nvSpPr>
          <p:cNvPr id="9" name="Segnaposto tabella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 rtlCol="0">
            <a:noAutofit/>
          </a:bodyPr>
          <a:lstStyle>
            <a:lvl1pPr>
              <a:defRPr lang="it-IT"/>
            </a:lvl1pPr>
          </a:lstStyle>
          <a:p>
            <a:pPr rtl="0"/>
            <a:r>
              <a:rPr lang="en-GB"/>
              <a:t>Click icon to add table</a:t>
            </a:r>
            <a:endParaRPr lang="it-IT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 rtl="0"/>
              <a:t>‹#›</a:t>
            </a:fld>
            <a:endParaRPr lang="it-IT" dirty="0">
              <a:latin typeface="+mn-lt"/>
            </a:endParaRP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FD6DBA-8CDD-D930-8875-6EA70B1794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8421" y="6493016"/>
            <a:ext cx="4115157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it-IT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igura a mano libera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1" name="Figura a mano libera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2" name="Figura a mano libera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18" name="Segnaposto testo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it-IT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it-IT" sz="4000"/>
            </a:lvl2pPr>
            <a:lvl3pPr>
              <a:defRPr lang="it-IT" sz="4000"/>
            </a:lvl3pPr>
            <a:lvl4pPr>
              <a:defRPr lang="it-IT" sz="4000"/>
            </a:lvl4pPr>
            <a:lvl5pPr>
              <a:defRPr lang="it-IT" sz="4000"/>
            </a:lvl5pPr>
          </a:lstStyle>
          <a:p>
            <a:pPr lvl="0" rtl="0"/>
            <a:r>
              <a:rPr lang="it-IT"/>
              <a:t>Fare clic per inserire il testo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C92BD3-5890-2556-FEAA-0CEDD6AA2EC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rtl="0"/>
            <a:endParaRPr lang="it-IT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24BDE-DB08-B829-61F0-4B704EB969D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it-IT"/>
              <a:t>ENBIS Spring Meeting 2026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5CCBD-1C6B-D41B-ABD7-73607033665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94A09A9-5501-47C1-A89A-A340965A2BE2}" type="slidenum">
              <a:rPr lang="it-IT" smtClean="0"/>
              <a:pPr/>
              <a:t>‹#›</a:t>
            </a:fld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C04BA-8939-0AE2-6736-B6A217A7C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F8D106-36E6-47B0-1A0E-0E4E93C34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it-IT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2A885-D8CA-4F41-F951-F5194AE557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it-IT" smtClean="0"/>
              <a:pPr rtl="0"/>
              <a:t>‹#›</a:t>
            </a:fld>
            <a:endParaRPr lang="it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16D8C9-8162-D894-ABF8-F57F0AAD91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8421" y="6493016"/>
            <a:ext cx="4115157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60545-D8E5-87F5-EFA7-3ACC8EEDB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4EA91C-6A7C-DBF6-0D0E-934FB3990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it-IT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C0DB7-FEFE-05DA-1E79-74B960D29F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it-IT" smtClean="0"/>
              <a:pPr/>
              <a:t>‹#›</a:t>
            </a:fld>
            <a:endParaRPr lang="it-IT" sz="1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597EA-41D8-0400-A4C2-AFA2F9B3615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ENBIS Spring Meeting 2026</a:t>
            </a:r>
          </a:p>
        </p:txBody>
      </p:sp>
    </p:spTree>
    <p:extLst>
      <p:ext uri="{BB962C8B-B14F-4D97-AF65-F5344CB8AC3E}">
        <p14:creationId xmlns:p14="http://schemas.microsoft.com/office/powerpoint/2010/main" val="252264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Forma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8" name="Figura a mano libera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9" name="Figura a mano libera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0" name="Figura a mano libera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1" name="Figura a mano libera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12" name="Titolo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4400" b="1" i="0" spc="50" baseline="0"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sp>
        <p:nvSpPr>
          <p:cNvPr id="2" name="Segnaposto contenuto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it-IT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lang="it-IT" sz="2000"/>
            </a:lvl2pPr>
            <a:lvl3pPr indent="-283464">
              <a:spcBef>
                <a:spcPts val="1800"/>
              </a:spcBef>
              <a:defRPr lang="it-IT" sz="2000"/>
            </a:lvl3pPr>
            <a:lvl4pPr indent="-283464">
              <a:spcBef>
                <a:spcPts val="1800"/>
              </a:spcBef>
              <a:defRPr lang="it-IT" sz="2000"/>
            </a:lvl4pPr>
            <a:lvl5pPr indent="-283464">
              <a:spcBef>
                <a:spcPts val="1800"/>
              </a:spcBef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3" name="Segnaposto numero diapositiva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 rtl="0"/>
              <a:t>‹#›</a:t>
            </a:fld>
            <a:endParaRPr lang="it-IT" dirty="0">
              <a:latin typeface="+mn-lt"/>
            </a:endParaRPr>
          </a:p>
        </p:txBody>
      </p:sp>
      <p:sp>
        <p:nvSpPr>
          <p:cNvPr id="42" name="Segnaposto data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>
              <a:latin typeface="+mn-lt"/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5367528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 rtlCol="0">
            <a:noAutofit/>
          </a:bodyPr>
          <a:lstStyle>
            <a:lvl1pPr marL="0" indent="0" algn="ctr">
              <a:buNone/>
              <a:defRPr lang="it-IT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/>
              <a:t>Click icon to add picture</a:t>
            </a:r>
            <a:endParaRPr lang="it-IT"/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4D8E73-27CD-70F8-F36F-CAB6E666008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rtl="0"/>
            <a:endParaRPr lang="it-IT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F438DC-8EBD-2DC8-D5F9-D3D5371045D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/>
              <a:t>ENBIS Spring Meeting 2026</a:t>
            </a:r>
            <a:endParaRPr lang="it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04DD92-5C6C-7F99-ECD8-BC3D28BF0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it-IT" smtClean="0"/>
              <a:pPr/>
              <a:t>‹#›</a:t>
            </a:fld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it-IT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 rtlCol="0">
            <a:normAutofit/>
          </a:bodyPr>
          <a:lstStyle>
            <a:lvl1pPr marL="0" indent="0" algn="ctr">
              <a:buNone/>
              <a:defRPr lang="it-IT" sz="2000"/>
            </a:lvl1pPr>
          </a:lstStyle>
          <a:p>
            <a:pPr rtl="0"/>
            <a:r>
              <a:rPr lang="en-GB"/>
              <a:t>Click icon to add picture</a:t>
            </a:r>
            <a:endParaRPr lang="it-IT"/>
          </a:p>
        </p:txBody>
      </p:sp>
      <p:sp>
        <p:nvSpPr>
          <p:cNvPr id="18" name="Segnaposto testo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it-IT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it-IT" sz="4000"/>
            </a:lvl2pPr>
            <a:lvl3pPr>
              <a:defRPr lang="it-IT" sz="4000"/>
            </a:lvl3pPr>
            <a:lvl4pPr>
              <a:defRPr lang="it-IT" sz="4000"/>
            </a:lvl4pPr>
            <a:lvl5pPr>
              <a:defRPr lang="it-IT" sz="4000"/>
            </a:lvl5pPr>
          </a:lstStyle>
          <a:p>
            <a:pPr lvl="0" rtl="0"/>
            <a:r>
              <a:rPr lang="it-IT"/>
              <a:t>Fare clic per inserire il testo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10312" y="950976"/>
            <a:ext cx="462750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FB6FE-7532-D06F-B633-5789AC70D19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rtl="0"/>
            <a:endParaRPr lang="it-IT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6CD73D-2080-EBA3-6ECC-98E2B345038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/>
              <a:t>ENBIS Spring Meeting 2026</a:t>
            </a:r>
            <a:endParaRPr lang="it-I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E6F089-9DCE-B1B0-9877-D9C97A64139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94A09A9-5501-47C1-A89A-A340965A2BE2}" type="slidenum">
              <a:rPr lang="it-IT" smtClean="0"/>
              <a:pPr/>
              <a:t>‹#›</a:t>
            </a:fld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epilog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03362" y="949073"/>
            <a:ext cx="5013033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uppo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-90295" y="5268089"/>
            <a:ext cx="1680205" cy="1499616"/>
            <a:chOff x="0" y="12289"/>
            <a:chExt cx="3550" cy="3551"/>
          </a:xfrm>
        </p:grpSpPr>
        <p:sp>
          <p:nvSpPr>
            <p:cNvPr id="11" name="Figura a mano libera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2" name="Figura a mano libera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3" name="Figura a mano libera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32" name="Titolo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4400" b="1" i="0"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sp>
        <p:nvSpPr>
          <p:cNvPr id="2" name="Segnaposto contenuto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lang="it-IT" sz="2000"/>
            </a:lvl1pPr>
            <a:lvl2pPr indent="-283464">
              <a:spcBef>
                <a:spcPts val="1800"/>
              </a:spcBef>
              <a:defRPr lang="it-IT" sz="2000"/>
            </a:lvl2pPr>
            <a:lvl3pPr indent="-283464">
              <a:spcBef>
                <a:spcPts val="1800"/>
              </a:spcBef>
              <a:defRPr lang="it-IT" sz="2000"/>
            </a:lvl3pPr>
            <a:lvl4pPr indent="-283464">
              <a:spcBef>
                <a:spcPts val="1800"/>
              </a:spcBef>
              <a:defRPr lang="it-IT" sz="2000"/>
            </a:lvl4pPr>
            <a:lvl5pPr indent="-283464">
              <a:spcBef>
                <a:spcPts val="1800"/>
              </a:spcBef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 rtl="0"/>
              <a:t>‹#›</a:t>
            </a:fld>
            <a:endParaRPr lang="it-IT" dirty="0">
              <a:latin typeface="+mn-lt"/>
            </a:endParaRP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55C1F-F50C-326A-FBD1-BABE1439CA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871" y="6493016"/>
            <a:ext cx="4115157" cy="38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64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3248" y="5575846"/>
            <a:ext cx="6099248" cy="1282154"/>
            <a:chOff x="0" y="14675"/>
            <a:chExt cx="3550" cy="1165"/>
          </a:xfrm>
        </p:grpSpPr>
        <p:sp>
          <p:nvSpPr>
            <p:cNvPr id="11" name="Figura a mano libera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2" name="Figura a mano libera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9753" y="883135"/>
            <a:ext cx="5216708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F05BD-10C0-E9CA-3BD9-B57855E7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it-IT" dirty="0">
              <a:latin typeface="+mn-lt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35779CD-FC1E-74CF-6668-A4C0DCBB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90" y="1359038"/>
            <a:ext cx="104013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it-IT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055B354-9635-3058-70CC-317214AF1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ENBIS Spring Meeting 2026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0D209A3-A24B-620F-1444-8A8BDA2BF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it-IT" smtClean="0"/>
              <a:pPr/>
              <a:t>‹#›</a:t>
            </a:fld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due contenu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66792" y="0"/>
            <a:ext cx="3325208" cy="3325208"/>
            <a:chOff x="0" y="12289"/>
            <a:chExt cx="3550" cy="3551"/>
          </a:xfrm>
        </p:grpSpPr>
        <p:sp>
          <p:nvSpPr>
            <p:cNvPr id="12" name="Figura a mano libera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3" name="Figura a mano libera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4" name="Figura a mano libera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16" name="Tito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sp>
        <p:nvSpPr>
          <p:cNvPr id="2" name="Segnaposto contenuto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it-IT" sz="2000"/>
            </a:lvl1pPr>
            <a:lvl2pPr marL="283464" indent="-283464">
              <a:spcBef>
                <a:spcPts val="1800"/>
              </a:spcBef>
              <a:defRPr lang="it-IT" sz="2000"/>
            </a:lvl2pPr>
            <a:lvl3pPr marL="594360" indent="-283464">
              <a:spcBef>
                <a:spcPts val="1800"/>
              </a:spcBef>
              <a:defRPr lang="it-IT" sz="2000"/>
            </a:lvl3pPr>
            <a:lvl4pPr marL="822960" indent="-283464">
              <a:spcBef>
                <a:spcPts val="1800"/>
              </a:spcBef>
              <a:defRPr lang="it-IT" sz="2000"/>
            </a:lvl4pPr>
            <a:lvl5pPr marL="1005840" indent="-283464">
              <a:spcBef>
                <a:spcPts val="1800"/>
              </a:spcBef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3" name="Segnaposto contenuto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it-IT" sz="2000"/>
            </a:lvl1pPr>
            <a:lvl2pPr marL="283464" indent="-283464">
              <a:spcBef>
                <a:spcPts val="1800"/>
              </a:spcBef>
              <a:defRPr lang="it-IT" sz="2000"/>
            </a:lvl2pPr>
            <a:lvl3pPr marL="548640" indent="-283464">
              <a:spcBef>
                <a:spcPts val="1800"/>
              </a:spcBef>
              <a:defRPr lang="it-IT" sz="2000"/>
            </a:lvl3pPr>
            <a:lvl4pPr marL="822960" indent="-283464">
              <a:spcBef>
                <a:spcPts val="1800"/>
              </a:spcBef>
              <a:defRPr lang="it-IT" sz="2000"/>
            </a:lvl4pPr>
            <a:lvl5pPr marL="1005840" indent="-283464">
              <a:spcBef>
                <a:spcPts val="1800"/>
              </a:spcBef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 rtl="0"/>
              <a:t>‹#›</a:t>
            </a:fld>
            <a:endParaRPr lang="it-IT" dirty="0">
              <a:latin typeface="+mn-lt"/>
            </a:endParaRP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>
              <a:latin typeface="+mn-lt"/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3228" y="868680"/>
            <a:ext cx="6385746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F3FF625-EF28-067A-EDB2-41536D16E8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76914" y="6518260"/>
            <a:ext cx="4115157" cy="36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304824" y="0"/>
            <a:ext cx="3887176" cy="3238859"/>
            <a:chOff x="5601594" y="-3696"/>
            <a:chExt cx="4411750" cy="3675943"/>
          </a:xfrm>
        </p:grpSpPr>
        <p:sp>
          <p:nvSpPr>
            <p:cNvPr id="12" name="Forma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1594" y="-3696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3" name="Figura a mano libera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4" name="Figura a mano libera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  <p:sp>
          <p:nvSpPr>
            <p:cNvPr id="18" name="Figura a mano libera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it-IT"/>
              </a:defPPr>
            </a:lstStyle>
            <a:p>
              <a:pPr rtl="0"/>
              <a:endParaRPr lang="it-IT" dirty="0"/>
            </a:p>
          </p:txBody>
        </p:sp>
      </p:grpSp>
      <p:sp>
        <p:nvSpPr>
          <p:cNvPr id="16" name="Tito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 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46096" y="835914"/>
            <a:ext cx="7198921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egnaposto contenuto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22764" y="1076856"/>
            <a:ext cx="5198269" cy="2305050"/>
          </a:xfrm>
        </p:spPr>
        <p:txBody>
          <a:bodyPr lIns="0" tIns="274320" rtlCol="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lang="it-IT"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lang="it-IT"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lang="it-IT" sz="2000"/>
            </a:lvl3pPr>
            <a:lvl4pPr marL="1371600" indent="0">
              <a:spcBef>
                <a:spcPts val="1800"/>
              </a:spcBef>
              <a:buFont typeface="+mj-lt"/>
              <a:buNone/>
              <a:defRPr lang="it-IT"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lang="it-IT" sz="2000"/>
            </a:lvl5pPr>
          </a:lstStyle>
          <a:p>
            <a:pPr lvl="0" rtl="0"/>
            <a:r>
              <a:rPr lang="it-IT" dirty="0"/>
              <a:t>Fai clic per aggiungere contenuto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endParaRPr lang="it-IT" dirty="0"/>
          </a:p>
        </p:txBody>
      </p:sp>
      <p:sp>
        <p:nvSpPr>
          <p:cNvPr id="2" name="Segnaposto contenuto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it-IT" sz="2000"/>
            </a:lvl1pPr>
            <a:lvl2pPr marL="283464" indent="-283464">
              <a:spcBef>
                <a:spcPts val="1800"/>
              </a:spcBef>
              <a:defRPr lang="it-IT" sz="2000"/>
            </a:lvl2pPr>
            <a:lvl3pPr marL="548640" indent="-283464">
              <a:spcBef>
                <a:spcPts val="1800"/>
              </a:spcBef>
              <a:defRPr lang="it-IT" sz="2000"/>
            </a:lvl3pPr>
            <a:lvl4pPr marL="822960" indent="-283464">
              <a:spcBef>
                <a:spcPts val="1800"/>
              </a:spcBef>
              <a:defRPr lang="it-IT" sz="2000"/>
            </a:lvl4pPr>
            <a:lvl5pPr marL="1005840" indent="-283464">
              <a:spcBef>
                <a:spcPts val="1800"/>
              </a:spcBef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 rtl="0"/>
              <a:t>‹#›</a:t>
            </a:fld>
            <a:endParaRPr lang="it-IT" dirty="0">
              <a:latin typeface="+mn-lt"/>
            </a:endParaRP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E98FD-D074-7014-B7E9-8CF39A8EFD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8421" y="6493016"/>
            <a:ext cx="4115157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titol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it-IT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dirty="0"/>
              <a:t>Fare clic per inserire il titolo </a:t>
            </a:r>
          </a:p>
        </p:txBody>
      </p:sp>
      <p:sp>
        <p:nvSpPr>
          <p:cNvPr id="3" name="Segnaposto contenuto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it-IT" sz="2000"/>
            </a:lvl1pPr>
            <a:lvl2pPr indent="-283464">
              <a:spcBef>
                <a:spcPts val="1800"/>
              </a:spcBef>
              <a:defRPr lang="it-IT" sz="2000"/>
            </a:lvl2pPr>
            <a:lvl3pPr indent="-283464">
              <a:spcBef>
                <a:spcPts val="1800"/>
              </a:spcBef>
              <a:defRPr lang="it-IT" sz="2000"/>
            </a:lvl3pPr>
            <a:lvl4pPr indent="-283464">
              <a:spcBef>
                <a:spcPts val="1800"/>
              </a:spcBef>
              <a:defRPr lang="it-IT" sz="2000"/>
            </a:lvl4pPr>
            <a:lvl5pPr indent="-283464">
              <a:spcBef>
                <a:spcPts val="1800"/>
              </a:spcBef>
              <a:defRPr lang="it-IT" sz="2000"/>
            </a:lvl5pPr>
          </a:lstStyle>
          <a:p>
            <a:pPr lvl="0" rtl="0"/>
            <a:r>
              <a:rPr lang="it-IT"/>
              <a:t>Fai clic per aggiungere contenuto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3442" y="1264352"/>
            <a:ext cx="5914586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Segnaposto immagine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it-IT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Click icon to add picture</a:t>
            </a:r>
            <a:endParaRPr lang="it-IT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294A09A9-5501-47C1-A89A-A340965A2BE2}" type="slidenum">
              <a:rPr lang="it-IT" smtClean="0"/>
              <a:pPr rtl="0"/>
              <a:t>‹#›</a:t>
            </a:fld>
            <a:endParaRPr lang="it-IT" dirty="0">
              <a:latin typeface="+mn-lt"/>
            </a:endParaRPr>
          </a:p>
        </p:txBody>
      </p:sp>
      <p:sp>
        <p:nvSpPr>
          <p:cNvPr id="8" name="Segnaposto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D98607-8B66-E9BE-E58D-5AE10F371F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8421" y="6493016"/>
            <a:ext cx="4115157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</a:lstStyle>
          <a:p>
            <a:pPr lvl="0" rtl="0"/>
            <a:r>
              <a:rPr lang="it-IT" dirty="0"/>
              <a:t>Fare clic per modificare lo stile del titolo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12" name="Segnaposto titolo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Fare clic per modificare lo stile del titolo</a:t>
            </a:r>
          </a:p>
        </p:txBody>
      </p:sp>
      <p:sp>
        <p:nvSpPr>
          <p:cNvPr id="30" name="Segnaposto data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03498" y="6332220"/>
            <a:ext cx="1392864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it-IT"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endParaRPr lang="it-IT" dirty="0">
              <a:latin typeface="+mn-lt"/>
            </a:endParaRPr>
          </a:p>
        </p:txBody>
      </p:sp>
      <p:sp>
        <p:nvSpPr>
          <p:cNvPr id="32" name="Segnaposto numero diapositiva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721" y="6493016"/>
            <a:ext cx="809138" cy="41945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it-IT" sz="1600" b="1" i="0">
                <a:solidFill>
                  <a:schemeClr val="tx1"/>
                </a:solidFill>
                <a:latin typeface="+mn-lt"/>
              </a:defRPr>
            </a:lvl1pPr>
          </a:lstStyle>
          <a:p>
            <a:fld id="{294A09A9-5501-47C1-A89A-A340965A2BE2}" type="slidenum">
              <a:rPr lang="it-IT" smtClean="0"/>
              <a:pPr/>
              <a:t>‹#›</a:t>
            </a:fld>
            <a:endParaRPr lang="it-IT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D4128-5E78-52A8-73C5-F1968FB1738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209" y="6147082"/>
            <a:ext cx="2166609" cy="7109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3DB751-156A-3341-EEB8-EEBEF38ABB1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434958" y="6147081"/>
            <a:ext cx="1755096" cy="71091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32EBAD-39EC-649D-8E8B-2C514CF6A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792" y="65473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it-IT" dirty="0"/>
              <a:t>ENBIS Spring Meeting 2026</a:t>
            </a: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  <p:sldLayoutId id="2147483712" r:id="rId14"/>
    <p:sldLayoutId id="2147483713" r:id="rId15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it-IT"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lang="it-IT">
          <a:solidFill>
            <a:schemeClr val="tx2"/>
          </a:solidFill>
        </a:defRPr>
      </a:lvl2pPr>
      <a:lvl3pPr eaLnBrk="1" hangingPunct="1">
        <a:defRPr lang="it-IT">
          <a:solidFill>
            <a:schemeClr val="tx2"/>
          </a:solidFill>
        </a:defRPr>
      </a:lvl3pPr>
      <a:lvl4pPr eaLnBrk="1" hangingPunct="1">
        <a:defRPr lang="it-IT">
          <a:solidFill>
            <a:schemeClr val="tx2"/>
          </a:solidFill>
        </a:defRPr>
      </a:lvl4pPr>
      <a:lvl5pPr eaLnBrk="1" hangingPunct="1">
        <a:defRPr lang="it-IT">
          <a:solidFill>
            <a:schemeClr val="tx2"/>
          </a:solidFill>
        </a:defRPr>
      </a:lvl5pPr>
      <a:lvl6pPr eaLnBrk="1" hangingPunct="1">
        <a:defRPr lang="it-IT">
          <a:solidFill>
            <a:schemeClr val="tx2"/>
          </a:solidFill>
        </a:defRPr>
      </a:lvl6pPr>
      <a:lvl7pPr eaLnBrk="1" hangingPunct="1">
        <a:defRPr lang="it-IT">
          <a:solidFill>
            <a:schemeClr val="tx2"/>
          </a:solidFill>
        </a:defRPr>
      </a:lvl7pPr>
      <a:lvl8pPr eaLnBrk="1" hangingPunct="1">
        <a:defRPr lang="it-IT">
          <a:solidFill>
            <a:schemeClr val="tx2"/>
          </a:solidFill>
        </a:defRPr>
      </a:lvl8pPr>
      <a:lvl9pPr eaLnBrk="1" hangingPunct="1">
        <a:defRPr lang="it-IT"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it-IT"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0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7990" y="429768"/>
            <a:ext cx="8284889" cy="1746504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Bayesian Hierarchical Modeling for Large-Scale Sensors Deployments and Applications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E2F58F-B38C-7B84-4543-A251B37D8BB0}"/>
              </a:ext>
            </a:extLst>
          </p:cNvPr>
          <p:cNvSpPr txBox="1"/>
          <p:nvPr/>
        </p:nvSpPr>
        <p:spPr>
          <a:xfrm>
            <a:off x="3327990" y="2688336"/>
            <a:ext cx="8449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Anna Ballario</a:t>
            </a:r>
            <a:r>
              <a:rPr lang="it-IT" baseline="30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1,2</a:t>
            </a:r>
            <a:r>
              <a:rPr lang="it-IT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Francesca Pennecchi</a:t>
            </a:r>
            <a:r>
              <a:rPr lang="it-IT" baseline="30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r>
              <a:rPr lang="it-IT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Alessandro Schiavi</a:t>
            </a:r>
            <a:r>
              <a:rPr lang="it-IT" baseline="30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r>
              <a:rPr lang="it-IT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Andrea Prato</a:t>
            </a:r>
            <a:r>
              <a:rPr lang="it-IT" baseline="30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1 </a:t>
            </a:r>
          </a:p>
          <a:p>
            <a:r>
              <a:rPr lang="it-IT" baseline="30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r>
              <a:rPr lang="it-IT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INRiM – Istituto Nazionale di Ricerca Metrologica</a:t>
            </a:r>
          </a:p>
          <a:p>
            <a:r>
              <a:rPr lang="it-IT" baseline="30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r>
              <a:rPr lang="it-IT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PoliTo – Politecnico di Torino</a:t>
            </a:r>
            <a:endParaRPr lang="it-IT" baseline="30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80D5A9-1DCB-A921-B1DB-4B1A19FA289F}"/>
              </a:ext>
            </a:extLst>
          </p:cNvPr>
          <p:cNvSpPr txBox="1"/>
          <p:nvPr/>
        </p:nvSpPr>
        <p:spPr>
          <a:xfrm>
            <a:off x="3327990" y="3662065"/>
            <a:ext cx="4515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masis MT Pro" panose="020F0502020204030204" pitchFamily="18" charset="0"/>
                <a:cs typeface="Angsana New" panose="020B0502040204020203" pitchFamily="18" charset="-34"/>
              </a:rPr>
              <a:t>ENBIS Spring Meeting 2026</a:t>
            </a:r>
          </a:p>
          <a:p>
            <a:r>
              <a:rPr lang="it-IT" sz="2400" dirty="0">
                <a:latin typeface="Amasis MT Pro" panose="020F0502020204030204" pitchFamily="18" charset="0"/>
                <a:cs typeface="Angsana New" panose="020B0502040204020203" pitchFamily="18" charset="-34"/>
              </a:rPr>
              <a:t>Granada, May 27-28, 2026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897F14-9C88-B8F3-C0A6-1E1381858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460" y="3723475"/>
            <a:ext cx="4229418" cy="95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1E1EF5-C169-D816-F7C1-650AA83B8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ENBIS Spring Meeting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6EE91E-3476-FA66-BA7B-BFF29F8B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it-IT" smtClean="0"/>
              <a:pPr/>
              <a:t>10</a:t>
            </a:fld>
            <a:endParaRPr lang="it-IT" sz="1600" dirty="0"/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7EFEB88A-B93F-FBC3-C4C4-6A5574815F08}"/>
              </a:ext>
            </a:extLst>
          </p:cNvPr>
          <p:cNvSpPr txBox="1">
            <a:spLocks/>
          </p:cNvSpPr>
          <p:nvPr/>
        </p:nvSpPr>
        <p:spPr>
          <a:xfrm>
            <a:off x="0" y="365690"/>
            <a:ext cx="8986992" cy="564624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defPPr>
              <a:defRPr lang="it-IT"/>
            </a:defPPr>
            <a:lvl1pPr marL="228600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endParaRPr lang="en-US" b="1" i="1" dirty="0">
              <a:solidFill>
                <a:schemeClr val="accent1">
                  <a:lumMod val="20000"/>
                  <a:lumOff val="8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57200" indent="-457200">
              <a:lnSpc>
                <a:spcPct val="120000"/>
              </a:lnSpc>
              <a:buFont typeface="Arial,Sans-Serif"/>
              <a:buChar char="•"/>
            </a:pPr>
            <a:r>
              <a:rPr lang="en-US" sz="38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Industrial impact</a:t>
            </a:r>
            <a:r>
              <a:rPr lang="en-US" sz="38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ea typeface="Calibri"/>
                <a:cs typeface="Arial"/>
              </a:rPr>
              <a:t>: drastically reduced times and costs for sensors network deployment while maintaining traceability</a:t>
            </a:r>
            <a:endParaRPr lang="en-US" sz="3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sz="3800" dirty="0">
              <a:latin typeface="Arial"/>
              <a:ea typeface="Calibri"/>
              <a:cs typeface="Arial"/>
            </a:endParaRPr>
          </a:p>
          <a:p>
            <a:pPr marL="457200" indent="-457200">
              <a:lnSpc>
                <a:spcPct val="120000"/>
              </a:lnSpc>
            </a:pPr>
            <a:r>
              <a:rPr lang="en-US" sz="3800" dirty="0">
                <a:solidFill>
                  <a:schemeClr val="tx1"/>
                </a:solidFill>
              </a:rPr>
              <a:t>Hierarchical modeling insight</a:t>
            </a:r>
            <a:r>
              <a:rPr lang="en-US" sz="3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: better captures prior information structure, but highly sensitive to hyperparameter choice; weakly informative priors may lead to high reliability while increasing posterior variance</a:t>
            </a:r>
            <a:endParaRPr lang="en-US" sz="3800" i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571500" indent="-571500">
              <a:lnSpc>
                <a:spcPct val="120000"/>
              </a:lnSpc>
              <a:buFont typeface="Arial,Sans-Serif"/>
              <a:buChar char="•"/>
            </a:pPr>
            <a:endParaRPr lang="en-US" sz="3800" dirty="0">
              <a:solidFill>
                <a:schemeClr val="tx2">
                  <a:lumMod val="90000"/>
                  <a:lumOff val="10000"/>
                </a:schemeClr>
              </a:solidFill>
              <a:latin typeface="Arial"/>
              <a:ea typeface="Calibri"/>
              <a:cs typeface="Arial"/>
            </a:endParaRPr>
          </a:p>
          <a:p>
            <a:pPr marL="457200" indent="-457200">
              <a:lnSpc>
                <a:spcPct val="120000"/>
              </a:lnSpc>
            </a:pPr>
            <a:r>
              <a:rPr lang="en-US" sz="38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ea typeface="Calibri"/>
                <a:cs typeface="Arial"/>
              </a:rPr>
              <a:t>A </a:t>
            </a:r>
            <a:r>
              <a:rPr lang="en-US" sz="38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decision framework </a:t>
            </a:r>
            <a:r>
              <a:rPr lang="en-US" sz="38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  <a:ea typeface="Calibri"/>
                <a:cs typeface="Arial"/>
              </a:rPr>
              <a:t>employing utility functions is under development to provide optimal sampling plans while keeping into account posterior variance</a:t>
            </a:r>
            <a:endParaRPr lang="en-US" sz="3800" dirty="0">
              <a:latin typeface="Calibri" pitchFamily="34" charset="0"/>
              <a:ea typeface="Calibri"/>
              <a:cs typeface="Calibri"/>
            </a:endParaRPr>
          </a:p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itolo 8">
            <a:extLst>
              <a:ext uri="{FF2B5EF4-FFF2-40B4-BE49-F238E27FC236}">
                <a16:creationId xmlns:a16="http://schemas.microsoft.com/office/drawing/2014/main" id="{EFA8166C-98B7-4F20-9BDB-A10C9CA72B26}"/>
              </a:ext>
            </a:extLst>
          </p:cNvPr>
          <p:cNvSpPr txBox="1">
            <a:spLocks/>
          </p:cNvSpPr>
          <p:nvPr/>
        </p:nvSpPr>
        <p:spPr>
          <a:xfrm>
            <a:off x="124721" y="166632"/>
            <a:ext cx="7016632" cy="8289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lang="it-IT">
                <a:solidFill>
                  <a:schemeClr val="tx2"/>
                </a:solidFill>
              </a:defRPr>
            </a:lvl2pPr>
            <a:lvl3pPr eaLnBrk="1" hangingPunct="1">
              <a:defRPr lang="it-IT">
                <a:solidFill>
                  <a:schemeClr val="tx2"/>
                </a:solidFill>
              </a:defRPr>
            </a:lvl3pPr>
            <a:lvl4pPr eaLnBrk="1" hangingPunct="1">
              <a:defRPr lang="it-IT">
                <a:solidFill>
                  <a:schemeClr val="tx2"/>
                </a:solidFill>
              </a:defRPr>
            </a:lvl4pPr>
            <a:lvl5pPr eaLnBrk="1" hangingPunct="1">
              <a:defRPr lang="it-IT">
                <a:solidFill>
                  <a:schemeClr val="tx2"/>
                </a:solidFill>
              </a:defRPr>
            </a:lvl5pPr>
            <a:lvl6pPr eaLnBrk="1" hangingPunct="1">
              <a:defRPr lang="it-IT">
                <a:solidFill>
                  <a:schemeClr val="tx2"/>
                </a:solidFill>
              </a:defRPr>
            </a:lvl6pPr>
            <a:lvl7pPr eaLnBrk="1" hangingPunct="1">
              <a:defRPr lang="it-IT">
                <a:solidFill>
                  <a:schemeClr val="tx2"/>
                </a:solidFill>
              </a:defRPr>
            </a:lvl7pPr>
            <a:lvl8pPr eaLnBrk="1" hangingPunct="1">
              <a:defRPr lang="it-IT">
                <a:solidFill>
                  <a:schemeClr val="tx2"/>
                </a:solidFill>
              </a:defRPr>
            </a:lvl8pPr>
            <a:lvl9pPr eaLnBrk="1" hangingPunct="1">
              <a:defRPr lang="it-IT">
                <a:solidFill>
                  <a:schemeClr val="tx2"/>
                </a:solidFill>
              </a:defRPr>
            </a:lvl9pPr>
          </a:lstStyle>
          <a:p>
            <a:r>
              <a:rPr lang="it-IT" sz="6600" dirty="0">
                <a:solidFill>
                  <a:schemeClr val="tx2">
                    <a:lumMod val="75000"/>
                  </a:scheme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292693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3D0B1-5D4B-C560-6E56-E690FBF99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3A33B7C2-280B-0407-A979-C07716E08CEE}"/>
              </a:ext>
            </a:extLst>
          </p:cNvPr>
          <p:cNvSpPr txBox="1"/>
          <p:nvPr/>
        </p:nvSpPr>
        <p:spPr>
          <a:xfrm>
            <a:off x="347583" y="0"/>
            <a:ext cx="67809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References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4A5A33-D4BE-F2DC-6758-3620678FB8FA}"/>
              </a:ext>
            </a:extLst>
          </p:cNvPr>
          <p:cNvSpPr txBox="1"/>
          <p:nvPr/>
        </p:nvSpPr>
        <p:spPr>
          <a:xfrm>
            <a:off x="347583" y="1375153"/>
            <a:ext cx="1116062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[1]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 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A. Prato, F.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Pennecchi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, G. Genta and A. Schiavi, A Bayesian statistical method for large-scale MEMS-based sensors calibration,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Metrologia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 61 (2024) 015005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[2] 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Prato A, Mazzoleni F and Schiavi A, Traceability of digital 3-axis MEMS accelerometer: simultaneous determination of main and transverse sensitivities in the frequency domain,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Metrologia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 57 (2020) 035013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[3] 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Ballario A., Prato A., Schiavi A.,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Pennecchi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 F., Bayesian Hierarchical Modelling for Large-Scale Sensor Calibration, submitted to Quality and Reliability Engineering International, under review</a:t>
            </a:r>
            <a:endParaRPr lang="en-US" sz="2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it-IT" sz="200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67B0E2-6FFC-6174-DF17-8CC92E348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9791" y="6368901"/>
            <a:ext cx="809138" cy="260107"/>
          </a:xfrm>
        </p:spPr>
        <p:txBody>
          <a:bodyPr/>
          <a:lstStyle/>
          <a:p>
            <a:pPr rtl="0"/>
            <a:fld id="{294A09A9-5501-47C1-A89A-A340965A2BE2}" type="slidenum">
              <a:rPr lang="it-IT" smtClean="0"/>
              <a:pPr rtl="0"/>
              <a:t>11</a:t>
            </a:fld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8768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10C1B7-6E4E-3DEE-50C0-1CA3B1430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Thank you for the attention!</a:t>
            </a:r>
          </a:p>
        </p:txBody>
      </p:sp>
    </p:spTree>
    <p:extLst>
      <p:ext uri="{BB962C8B-B14F-4D97-AF65-F5344CB8AC3E}">
        <p14:creationId xmlns:p14="http://schemas.microsoft.com/office/powerpoint/2010/main" val="426113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B8CE60-587E-1D5C-8B50-ED3441BA4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455" y="164592"/>
            <a:ext cx="8339329" cy="786383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02AE9C-BA1D-195E-3B93-A5A0CC03D8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6303" y="1265276"/>
            <a:ext cx="7132321" cy="4550734"/>
          </a:xfrm>
        </p:spPr>
        <p:txBody>
          <a:bodyPr rtlCol="0"/>
          <a:lstStyle>
            <a:defPPr>
              <a:defRPr lang="it-IT"/>
            </a:def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Millions of low-cost sensors being produced weekly: </a:t>
            </a:r>
          </a:p>
          <a:p>
            <a:pPr marL="1028700" lvl="1" indent="-342900">
              <a:lnSpc>
                <a:spcPct val="100000"/>
              </a:lnSpc>
              <a:buFont typeface="Franklin Gothic Book" panose="020B0503020102020204" pitchFamily="34" charset="0"/>
              <a:buChar char="→"/>
            </a:pP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impossibility to apply standard calibration procedures</a:t>
            </a:r>
          </a:p>
          <a:p>
            <a:pPr marL="1028700" lvl="1" indent="-342900">
              <a:lnSpc>
                <a:spcPct val="100000"/>
              </a:lnSpc>
              <a:buFont typeface="Franklin Gothic Book" panose="020B0503020102020204" pitchFamily="34" charset="0"/>
              <a:buChar char="→"/>
            </a:pP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large-scale calibration methods need to be introduced</a:t>
            </a:r>
          </a:p>
          <a:p>
            <a:pPr>
              <a:lnSpc>
                <a:spcPct val="100000"/>
              </a:lnSpc>
            </a:pPr>
            <a:endParaRPr lang="en-US" b="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Statistical methods</a:t>
            </a:r>
            <a:r>
              <a:rPr lang="en-US" b="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</a:p>
          <a:p>
            <a:pPr marL="1028700" lvl="1" indent="-342900">
              <a:lnSpc>
                <a:spcPct val="100000"/>
              </a:lnSpc>
              <a:buFont typeface="Franklin Gothic Book" panose="020B0503020102020204" pitchFamily="34" charset="0"/>
              <a:buChar char="→"/>
            </a:pP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in-lab calibration of a </a:t>
            </a:r>
            <a:r>
              <a:rPr lang="en-US" sz="2400" b="1" dirty="0">
                <a:solidFill>
                  <a:schemeClr val="tx1"/>
                </a:solidFill>
              </a:rPr>
              <a:t>small sample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and </a:t>
            </a:r>
            <a:r>
              <a:rPr lang="en-US" sz="2400" b="1" dirty="0">
                <a:solidFill>
                  <a:schemeClr val="tx1"/>
                </a:solidFill>
              </a:rPr>
              <a:t>virtual calibration</a:t>
            </a: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of the entire batch</a:t>
            </a:r>
          </a:p>
          <a:p>
            <a:pPr marL="1028700" lvl="1" indent="-342900">
              <a:lnSpc>
                <a:spcPct val="100000"/>
              </a:lnSpc>
              <a:buFont typeface="Franklin Gothic Book" panose="020B0503020102020204" pitchFamily="34" charset="0"/>
              <a:buChar char="→"/>
            </a:pP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number of required experimental (“in-lab”) calibrations reduced</a:t>
            </a:r>
          </a:p>
          <a:p>
            <a:pPr marL="1028700" lvl="1" indent="-342900">
              <a:lnSpc>
                <a:spcPct val="100000"/>
              </a:lnSpc>
              <a:buFont typeface="Franklin Gothic Book" panose="020B0503020102020204" pitchFamily="34" charset="0"/>
              <a:buChar char="→"/>
            </a:pP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CONS: increased uncertainty and less reliability</a:t>
            </a:r>
            <a:endParaRPr lang="it-IT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342900" indent="-342900">
              <a:buFont typeface="Franklin Gothic Book" panose="020B0503020102020204" pitchFamily="34" charset="0"/>
              <a:buChar char="→"/>
            </a:pPr>
            <a:endParaRPr lang="en-US" b="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342900" indent="-342900">
              <a:buFont typeface="Franklin Gothic Book" panose="020B0503020102020204" pitchFamily="34" charset="0"/>
              <a:buChar char="→"/>
            </a:pPr>
            <a:endParaRPr lang="en-US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lvl="2">
              <a:buFont typeface="Franklin Gothic Book" panose="020B0503020102020204" pitchFamily="34" charset="0"/>
              <a:buChar char="→"/>
            </a:pPr>
            <a:endParaRPr lang="en-US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402336" lvl="1" indent="0">
              <a:buNone/>
            </a:pPr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BB00A-9676-5733-AE77-19759594BB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43" t="13092" r="2259"/>
          <a:stretch>
            <a:fillRect/>
          </a:stretch>
        </p:blipFill>
        <p:spPr>
          <a:xfrm>
            <a:off x="8766696" y="3773632"/>
            <a:ext cx="3205849" cy="20423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CCB63A-EA26-D16A-2AAA-9C0B193EA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6695" y="187905"/>
            <a:ext cx="3205849" cy="33527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D38066-11DA-8F3B-126A-CABAC3C42C9D}"/>
              </a:ext>
            </a:extLst>
          </p:cNvPr>
          <p:cNvSpPr txBox="1"/>
          <p:nvPr/>
        </p:nvSpPr>
        <p:spPr>
          <a:xfrm>
            <a:off x="0" y="6488668"/>
            <a:ext cx="544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6D4CA-7857-017F-C011-5AD43C73206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/>
              <a:t>ENBIS Spring Meeting 2026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0871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37" y="140886"/>
            <a:ext cx="11072569" cy="724652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600" dirty="0">
                <a:solidFill>
                  <a:schemeClr val="tx2">
                    <a:lumMod val="75000"/>
                  </a:schemeClr>
                </a:solidFill>
              </a:rPr>
              <a:t>Virtual Calibration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F70BD87D-F7DA-961B-4024-A354DC87D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6777" y="1057554"/>
            <a:ext cx="7287768" cy="4990923"/>
          </a:xfrm>
        </p:spPr>
        <p:txBody>
          <a:bodyPr vert="horz" lIns="0" tIns="228600" rIns="0" bIns="0" rtlCol="0" anchor="t">
            <a:normAutofit lnSpcReduction="10000"/>
          </a:bodyPr>
          <a:lstStyle>
            <a:defPPr>
              <a:defRPr lang="it-IT"/>
            </a:defPPr>
          </a:lstStyle>
          <a:p>
            <a:pPr marL="283210" indent="-283210"/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Exploiting data from a reference, fully in-lab calibrated lot of </a:t>
            </a:r>
            <a:r>
              <a:rPr lang="en-US" sz="24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N 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sensors 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745490" lvl="1" indent="-342900">
              <a:buFont typeface="Franklin Gothic Book" panose="020B0503020102020204" pitchFamily="34" charset="0"/>
              <a:buChar char="→"/>
            </a:pP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mixture distribution of </a:t>
            </a:r>
            <a:r>
              <a:rPr lang="en-US" sz="24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Normal(</a:t>
            </a:r>
            <a:r>
              <a:rPr lang="en-US" sz="24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</a:t>
            </a:r>
            <a:r>
              <a:rPr lang="en-US" sz="1600" baseline="-25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24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u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(</a:t>
            </a:r>
            <a:r>
              <a:rPr lang="en-US" sz="24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</a:t>
            </a:r>
            <a:r>
              <a:rPr lang="en-US" sz="1600" baseline="-25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)) modeling the sensitivities of the reference lot </a:t>
            </a:r>
            <a:endParaRPr lang="en-US" sz="2400" dirty="0">
              <a:solidFill>
                <a:srgbClr val="000000"/>
              </a:solidFill>
            </a:endParaRPr>
          </a:p>
          <a:p>
            <a:pPr lvl="1" indent="-283210">
              <a:buFont typeface="Franklin Gothic Book" panose="020B0503020102020204" pitchFamily="34" charset="0"/>
              <a:buChar char="→"/>
            </a:pP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 determination of an interval of acceptable sensitivity values [</a:t>
            </a:r>
            <a:r>
              <a:rPr lang="en-US" sz="24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low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(</a:t>
            </a:r>
            <a:r>
              <a:rPr lang="en-US" sz="24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), </a:t>
            </a:r>
            <a:r>
              <a:rPr lang="en-US" sz="24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</a:t>
            </a:r>
            <a:r>
              <a:rPr lang="en-US" sz="2400" baseline="-25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up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(</a:t>
            </a:r>
            <a:r>
              <a:rPr lang="en-US" sz="24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)]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283210" indent="-283210"/>
            <a:r>
              <a:rPr lang="it-IT" altLang="it-IT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For any new lot from the same production, in-lab calibration of a small sample of sensors </a:t>
            </a:r>
            <a:r>
              <a:rPr lang="it-IT" altLang="it-IT" sz="24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n &lt;&lt; N </a:t>
            </a:r>
            <a:endParaRPr lang="it-IT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283210" indent="-283210"/>
            <a:r>
              <a:rPr lang="it-IT" altLang="it-IT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Bayesian inference on the remaining </a:t>
            </a:r>
            <a:r>
              <a:rPr lang="it-IT" altLang="it-IT" sz="24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N-n </a:t>
            </a:r>
            <a:r>
              <a:rPr lang="it-IT" altLang="it-IT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sensors</a:t>
            </a:r>
          </a:p>
          <a:p>
            <a:pPr marL="283210" indent="-283210"/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Evaluation of the reliability and estimation of sensitivity </a:t>
            </a:r>
            <a:endParaRPr lang="it-IT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rtl="0"/>
            <a:endParaRPr lang="it-IT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E0E01A-43EF-9DDA-F8FD-A924826588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695" t="11547" r="11346" b="17071"/>
          <a:stretch>
            <a:fillRect/>
          </a:stretch>
        </p:blipFill>
        <p:spPr>
          <a:xfrm>
            <a:off x="9263068" y="650467"/>
            <a:ext cx="2652415" cy="15623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A1BD37-3BD6-0079-71B4-FB6238552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2" r="7616"/>
          <a:stretch>
            <a:fillRect/>
          </a:stretch>
        </p:blipFill>
        <p:spPr>
          <a:xfrm>
            <a:off x="7947172" y="2948318"/>
            <a:ext cx="3968311" cy="220889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E2C9B-5C37-C53D-C550-E72EE3164BF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74428" y="6602819"/>
            <a:ext cx="583941" cy="255181"/>
          </a:xfrm>
        </p:spPr>
        <p:txBody>
          <a:bodyPr/>
          <a:lstStyle/>
          <a:p>
            <a:pPr rtl="0"/>
            <a:fld id="{294A09A9-5501-47C1-A89A-A340965A2BE2}" type="slidenum">
              <a:rPr lang="it-IT" smtClean="0">
                <a:solidFill>
                  <a:schemeClr val="bg2">
                    <a:lumMod val="75000"/>
                  </a:schemeClr>
                </a:solidFill>
              </a:rPr>
              <a:pPr rtl="0"/>
              <a:t>3</a:t>
            </a:fld>
            <a:endParaRPr lang="it-IT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031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633A5-8BE3-D44D-57F3-2EF161376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5AB6D40A-2A0A-AF3D-8CF7-3ECD37765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001" y="0"/>
            <a:ext cx="6803982" cy="1126691"/>
          </a:xfrm>
        </p:spPr>
        <p:txBody>
          <a:bodyPr rtlCol="0">
            <a:normAutofit/>
          </a:bodyPr>
          <a:lstStyle>
            <a:defPPr>
              <a:defRPr lang="it-IT"/>
            </a:defPPr>
          </a:lstStyle>
          <a:p>
            <a:r>
              <a:rPr lang="it-IT" sz="4800" dirty="0">
                <a:solidFill>
                  <a:schemeClr val="tx2">
                    <a:lumMod val="75000"/>
                  </a:schemeClr>
                </a:solidFill>
              </a:rPr>
              <a:t>A Bayesian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testo 2">
                <a:extLst>
                  <a:ext uri="{FF2B5EF4-FFF2-40B4-BE49-F238E27FC236}">
                    <a16:creationId xmlns:a16="http://schemas.microsoft.com/office/drawing/2014/main" id="{591442CD-A26D-1761-8CE7-8BC3075BB4ED}"/>
                  </a:ext>
                </a:extLst>
              </p:cNvPr>
              <p:cNvSpPr>
                <a:spLocks noGrp="1"/>
              </p:cNvSpPr>
              <p:nvPr>
                <p:ph type="body" sz="quarter" idx="4294967295"/>
              </p:nvPr>
            </p:nvSpPr>
            <p:spPr>
              <a:xfrm>
                <a:off x="376464" y="1645919"/>
                <a:ext cx="8986992" cy="3927107"/>
              </a:xfrm>
            </p:spPr>
            <p:txBody>
              <a:bodyPr rtlCol="0">
                <a:normAutofit lnSpcReduction="10000"/>
              </a:bodyPr>
              <a:lstStyle>
                <a:defPPr>
                  <a:defRPr lang="it-IT"/>
                </a:defPPr>
              </a:lstStyle>
              <a:p>
                <a:pPr marL="342900" indent="-342900" rtl="0">
                  <a:buFont typeface="Arial" panose="020B0604020202020204" pitchFamily="34" charset="0"/>
                  <a:buChar char="•"/>
                </a:pPr>
                <a:r>
                  <a:rPr lang="it-IT" sz="2800" b="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Binomial prior to model the number of defective sensors </a:t>
                </a:r>
                <a:r>
                  <a:rPr lang="it-IT" sz="2800" b="0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C</a:t>
                </a:r>
                <a:r>
                  <a:rPr lang="it-IT" sz="2800" b="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in the whole lot </a:t>
                </a:r>
              </a:p>
              <a:p>
                <a:pPr marL="342900" indent="-342900" rtl="0">
                  <a:buFont typeface="Arial" panose="020B0604020202020204" pitchFamily="34" charset="0"/>
                  <a:buChar char="•"/>
                </a:pPr>
                <a:r>
                  <a:rPr lang="it-IT" sz="2800" b="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Hypergeometric likelihood on the number of defective items </a:t>
                </a:r>
                <a:r>
                  <a:rPr lang="it-IT" sz="2800" b="0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k</a:t>
                </a:r>
                <a:r>
                  <a:rPr lang="it-IT" sz="2800" b="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 in the sample of size </a:t>
                </a:r>
                <a:r>
                  <a:rPr lang="it-IT" sz="2800" b="0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n</a:t>
                </a:r>
              </a:p>
              <a:p>
                <a:pPr marL="342900" indent="-342900" rtl="0">
                  <a:buFont typeface="Arial" panose="020B0604020202020204" pitchFamily="34" charset="0"/>
                  <a:buChar char="•"/>
                </a:pPr>
                <a:r>
                  <a:rPr lang="it-IT" sz="2800" b="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Conjugate model: Binomial posterior with updated parameters </a:t>
                </a:r>
              </a:p>
              <a:p>
                <a:pPr rtl="0"/>
                <a:endParaRPr lang="it-IT" b="0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it-IT" b="1" i="0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𝐩𝐨𝐬𝐭</m:t>
                          </m:r>
                        </m:sub>
                      </m:sSub>
                      <m:d>
                        <m:dPr>
                          <m:ctrlPr>
                            <a:rPr lang="it-IT" b="1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  <m:r>
                            <a:rPr lang="it-IT" b="1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it-IT" b="1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  <m:r>
                            <a:rPr lang="it-IT" b="1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1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it-IT" b="1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1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  <m:r>
                            <a:rPr lang="it-IT" b="1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1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  <m:r>
                        <a:rPr lang="it-IT" b="1" i="1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it-IT" b="1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it-IT" b="1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  <m:r>
                            <a:rPr lang="it-IT" b="1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1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sSup>
                        <m:sSupPr>
                          <m:ctrlPr>
                            <a:rPr lang="it-IT" b="1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b="1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it-IT" b="1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1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lang="it-IT" b="1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it-IT" b="1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  <m:r>
                            <a:rPr lang="it-IT" b="1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1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it-IT" b="1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1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  <m:r>
                            <a:rPr lang="it-IT" b="1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it-IT" b="1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d>
                        <m:dPr>
                          <m:ctrlPr>
                            <a:rPr lang="it-IT" b="1" i="1" smtClean="0"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it-IT" b="1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1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it-IT" b="1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b="1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num>
                            <m:den>
                              <m:r>
                                <a:rPr lang="it-IT" b="1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it-IT" b="1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b="1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b="1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rtl="0"/>
                <a:endParaRPr lang="it-IT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  <a:p>
                <a:pPr rtl="0"/>
                <a:endParaRPr lang="it-IT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Segnaposto testo 2">
                <a:extLst>
                  <a:ext uri="{FF2B5EF4-FFF2-40B4-BE49-F238E27FC236}">
                    <a16:creationId xmlns:a16="http://schemas.microsoft.com/office/drawing/2014/main" id="{591442CD-A26D-1761-8CE7-8BC3075BB4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376464" y="1645919"/>
                <a:ext cx="8986992" cy="3927107"/>
              </a:xfrm>
              <a:blipFill>
                <a:blip r:embed="rId3"/>
                <a:stretch>
                  <a:fillRect l="-1221" t="-3571" r="-18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45058-4C91-B620-70E0-ED1170B91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it-IT" smtClean="0"/>
              <a:pPr/>
              <a:t>4</a:t>
            </a:fld>
            <a:endParaRPr lang="it-IT" sz="16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7641B-5F60-8C36-0BD3-C07602A99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ENBIS Spring Meeting 2026</a:t>
            </a:r>
          </a:p>
        </p:txBody>
      </p:sp>
    </p:spTree>
    <p:extLst>
      <p:ext uri="{BB962C8B-B14F-4D97-AF65-F5344CB8AC3E}">
        <p14:creationId xmlns:p14="http://schemas.microsoft.com/office/powerpoint/2010/main" val="2039059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BD29B5-1B58-809F-FEA7-B82105E94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73" y="42090"/>
            <a:ext cx="7342632" cy="685801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800" dirty="0">
                <a:solidFill>
                  <a:schemeClr val="tx2">
                    <a:lumMod val="75000"/>
                  </a:schemeClr>
                </a:solidFill>
              </a:rPr>
              <a:t>A metric for the reliability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8B599B60-BF79-A832-6AD4-6C6FC6CE4317}"/>
                  </a:ext>
                </a:extLst>
              </p:cNvPr>
              <p:cNvSpPr>
                <a:spLocks noGrp="1"/>
              </p:cNvSpPr>
              <p:nvPr>
                <p:ph sz="quarter" idx="15"/>
              </p:nvPr>
            </p:nvSpPr>
            <p:spPr>
              <a:xfrm>
                <a:off x="594361" y="1225297"/>
                <a:ext cx="8624068" cy="4904812"/>
              </a:xfrm>
            </p:spPr>
            <p:txBody>
              <a:bodyPr rtlCol="0">
                <a:normAutofit/>
              </a:bodyPr>
              <a:lstStyle>
                <a:defPPr>
                  <a:defRPr lang="it-IT"/>
                </a:defPPr>
              </a:lstStyle>
              <a:p>
                <a:r>
                  <a:rPr lang="it-IT" sz="2400" dirty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A metric for batch reliability is defined </a:t>
                </a:r>
                <a:r>
                  <a:rPr lang="it-IT" sz="2400" dirty="0" er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based</a:t>
                </a:r>
                <a:r>
                  <a:rPr lang="it-IT" sz="2400" dirty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 on posterior cumulative probability</a:t>
                </a:r>
                <a:r>
                  <a:rPr lang="it-IT" dirty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:</a:t>
                </a:r>
              </a:p>
              <a:p>
                <a:pPr algn="ctr"/>
                <a:r>
                  <a:rPr lang="it-IT" dirty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chemeClr val="accent3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smtClean="0">
                            <a:solidFill>
                              <a:schemeClr val="accent3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it-IT" sz="2400" b="1" i="0" smtClean="0">
                            <a:solidFill>
                              <a:schemeClr val="accent3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𝐫𝐞𝐥𝐢𝐚𝐛</m:t>
                        </m:r>
                        <m:r>
                          <a:rPr lang="it-IT" sz="2400" b="1" i="0" smtClean="0">
                            <a:solidFill>
                              <a:schemeClr val="accent3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sz="2400" b="1" i="0" smtClean="0">
                            <a:solidFill>
                              <a:schemeClr val="accent3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𝐮𝐧𝐤</m:t>
                        </m:r>
                      </m:sub>
                    </m:sSub>
                    <m:r>
                      <a:rPr lang="it-IT" sz="2400" b="1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400" b="1" i="1" smtClean="0">
                            <a:solidFill>
                              <a:schemeClr val="accent3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chemeClr val="accent3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it-IT" sz="2400" b="1" i="0" smtClean="0">
                            <a:solidFill>
                              <a:schemeClr val="accent3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𝐩𝐨𝐬𝐭</m:t>
                        </m:r>
                      </m:sub>
                    </m:sSub>
                    <m:r>
                      <a:rPr lang="it-IT" sz="2400" b="1" i="1" smtClean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it-IT" sz="2400" i="1" smtClean="0">
                            <a:solidFill>
                              <a:schemeClr val="accent3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sz="2400" b="0" i="1" smtClean="0">
                            <a:solidFill>
                              <a:schemeClr val="accent3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it-IT" sz="2400" b="0" i="1" smtClean="0">
                            <a:solidFill>
                              <a:schemeClr val="accent3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2400" b="0" i="1" smtClean="0">
                            <a:solidFill>
                              <a:schemeClr val="accent3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sSub>
                          <m:sSubPr>
                            <m:ctrlPr>
                              <a:rPr lang="it-IT" sz="2400" i="1" smtClean="0">
                                <a:solidFill>
                                  <a:schemeClr val="accent3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solidFill>
                                  <a:schemeClr val="accent3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2400" b="0" i="1" smtClean="0">
                                <a:solidFill>
                                  <a:schemeClr val="accent3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bench</m:t>
                            </m:r>
                          </m:sub>
                        </m:sSub>
                      </m:sup>
                      <m:e>
                        <m:sSup>
                          <m:sSupPr>
                            <m:ctrlPr>
                              <a:rPr lang="it-IT" sz="2400" b="1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b="1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it-IT" sz="2400" b="1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  <m:r>
                              <a:rPr lang="it-IT" sz="2400" b="1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2400" b="1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  <m:sSup>
                          <m:sSupPr>
                            <m:ctrlPr>
                              <a:rPr lang="it-IT" sz="2400" b="1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b="1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it-IT" sz="2400" b="1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it-IT" sz="2400" b="1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2400" b="1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it-IT" sz="2400" b="1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it-IT" sz="2400" b="1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  <m:r>
                              <a:rPr lang="it-IT" sz="2400" b="1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2400" b="1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it-IT" sz="2400" b="1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2400" b="1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  <m:r>
                              <a:rPr lang="it-IT" sz="2400" b="1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t-IT" sz="2400" b="1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  <m:d>
                          <m:dPr>
                            <m:ctrlPr>
                              <a:rPr lang="it-IT" sz="2400" b="1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it-IT" sz="2400" b="1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2400" b="1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𝑵</m:t>
                                </m:r>
                                <m:r>
                                  <a:rPr lang="it-IT" sz="2400" b="1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it-IT" sz="2400" b="1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it-IT" sz="2400" b="1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𝑪</m:t>
                                </m:r>
                                <m:r>
                                  <a:rPr lang="it-IT" sz="2400" b="1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it-IT" sz="2400" b="1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endParaRPr lang="it-IT" sz="2400" i="1" dirty="0">
                  <a:solidFill>
                    <a:schemeClr val="accent3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8B599B60-BF79-A832-6AD4-6C6FC6CE43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5"/>
              </p:nvPr>
            </p:nvSpPr>
            <p:spPr>
              <a:xfrm>
                <a:off x="594361" y="1225297"/>
                <a:ext cx="8624068" cy="4904812"/>
              </a:xfrm>
              <a:blipFill>
                <a:blip r:embed="rId3"/>
                <a:stretch>
                  <a:fillRect l="-2192" t="-16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8734A0-D9B4-8EFD-5549-94ECA18C6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it-IT" smtClean="0"/>
              <a:pPr rtl="0"/>
              <a:t>5</a:t>
            </a:fld>
            <a:endParaRPr lang="it-IT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77483-0C8B-BA92-7D88-DB93AE6ED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1" b="3969"/>
          <a:stretch>
            <a:fillRect/>
          </a:stretch>
        </p:blipFill>
        <p:spPr>
          <a:xfrm>
            <a:off x="454168" y="2752343"/>
            <a:ext cx="5215112" cy="31272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9FA88F0-6990-C8DA-317C-C13989F53AAA}"/>
                  </a:ext>
                </a:extLst>
              </p:cNvPr>
              <p:cNvSpPr txBox="1"/>
              <p:nvPr/>
            </p:nvSpPr>
            <p:spPr>
              <a:xfrm>
                <a:off x="838200" y="5903106"/>
                <a:ext cx="4512733" cy="658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Figure. </a:t>
                </a:r>
                <a:r>
                  <a:rPr lang="it-IT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Variation of the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it-IT" b="1" i="1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𝒓𝒆𝒍𝒊𝒂𝒃</m:t>
                        </m:r>
                        <m:r>
                          <a:rPr lang="it-IT" b="1" i="1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b="1" i="1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𝒖𝒏𝒌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 as a function of </a:t>
                </a:r>
                <a:r>
                  <a:rPr lang="it-IT" i="1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n</a:t>
                </a:r>
                <a:endParaRPr lang="it-IT" b="1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9FA88F0-6990-C8DA-317C-C13989F53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903106"/>
                <a:ext cx="4512733" cy="658514"/>
              </a:xfrm>
              <a:prstGeom prst="rect">
                <a:avLst/>
              </a:prstGeom>
              <a:blipFill>
                <a:blip r:embed="rId5"/>
                <a:stretch>
                  <a:fillRect l="-1216" t="-4630" b="-1388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ACD770B8-5F18-28CD-BB47-2F158D62050F}"/>
              </a:ext>
            </a:extLst>
          </p:cNvPr>
          <p:cNvSpPr/>
          <p:nvPr/>
        </p:nvSpPr>
        <p:spPr>
          <a:xfrm>
            <a:off x="1752600" y="2817026"/>
            <a:ext cx="567267" cy="524933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it-IT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5B9CD93-2113-AEFA-5A3C-14E711A79E9A}"/>
              </a:ext>
            </a:extLst>
          </p:cNvPr>
          <p:cNvCxnSpPr/>
          <p:nvPr/>
        </p:nvCxnSpPr>
        <p:spPr>
          <a:xfrm flipH="1" flipV="1">
            <a:off x="2319867" y="3175000"/>
            <a:ext cx="4292600" cy="1066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3A25A4C4-7A6E-EC9F-F4E5-B55988A9097A}"/>
              </a:ext>
            </a:extLst>
          </p:cNvPr>
          <p:cNvSpPr/>
          <p:nvPr/>
        </p:nvSpPr>
        <p:spPr>
          <a:xfrm>
            <a:off x="6612468" y="3563887"/>
            <a:ext cx="2921000" cy="15415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AD1232-B732-D32B-311F-346C914FC1F0}"/>
              </a:ext>
            </a:extLst>
          </p:cNvPr>
          <p:cNvSpPr txBox="1"/>
          <p:nvPr/>
        </p:nvSpPr>
        <p:spPr>
          <a:xfrm>
            <a:off x="6732616" y="3615339"/>
            <a:ext cx="34290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/>
              <a:t>95 % of reliability with: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at least </a:t>
            </a:r>
            <a:r>
              <a:rPr lang="it-IT" i="1" dirty="0"/>
              <a:t>n </a:t>
            </a:r>
            <a:r>
              <a:rPr lang="it-IT" dirty="0"/>
              <a:t>= 1630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max </a:t>
            </a:r>
            <a:r>
              <a:rPr lang="it-IT" i="1" dirty="0"/>
              <a:t>k </a:t>
            </a:r>
            <a:r>
              <a:rPr lang="it-IT" dirty="0"/>
              <a:t>= 49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8225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28" y="191554"/>
            <a:ext cx="7192478" cy="683395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800" dirty="0">
                <a:solidFill>
                  <a:schemeClr val="tx2">
                    <a:lumMod val="75000"/>
                  </a:schemeClr>
                </a:solidFill>
              </a:rPr>
              <a:t>Hierarchical extension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097449-5B72-ADA0-3B2D-1CBC160D6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1145406"/>
            <a:ext cx="6634214" cy="5128589"/>
          </a:xfrm>
        </p:spPr>
        <p:txBody>
          <a:bodyPr rtlCol="0"/>
          <a:lstStyle>
            <a:defPPr>
              <a:defRPr lang="it-IT"/>
            </a:defPPr>
          </a:lstStyle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Introduction of a Beta hyperprior on the probability </a:t>
            </a:r>
            <a:r>
              <a:rPr lang="it-IT" sz="24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 </a:t>
            </a:r>
            <a:r>
              <a:rPr lang="it-IT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of defective sensors </a:t>
            </a:r>
          </a:p>
          <a:p>
            <a:pPr marL="626364" lvl="1" indent="-342900">
              <a:buFont typeface="Franklin Gothic Book" panose="020B0503020102020204" pitchFamily="34" charset="0"/>
              <a:buChar char="→"/>
            </a:pP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direct integration of prior industrial knowledge </a:t>
            </a:r>
          </a:p>
          <a:p>
            <a:pPr marL="626364" lvl="1" indent="-342900">
              <a:buFont typeface="Franklin Gothic Book" panose="020B0503020102020204" pitchFamily="34" charset="0"/>
              <a:buChar char="→"/>
            </a:pP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explicit control over parameter variability</a:t>
            </a:r>
          </a:p>
          <a:p>
            <a:pPr marL="626364" lvl="1" indent="-342900">
              <a:buFont typeface="Franklin Gothic Book" panose="020B0503020102020204" pitchFamily="34" charset="0"/>
              <a:buChar char="→"/>
            </a:pP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improvement in flexibility and robustness of the reliability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CRUCIAL STEP: elicitation of hyperprior parameters to ensure the model coherently and accurately reflects prior knowledge</a:t>
            </a:r>
          </a:p>
          <a:p>
            <a:pPr rtl="0"/>
            <a:endParaRPr lang="it-IT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188FC0-055C-0F95-2CBA-D3A66789A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327" y="1089712"/>
            <a:ext cx="4407673" cy="39570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99388C-0634-C020-7693-216D1363F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3243" y="1089712"/>
            <a:ext cx="3478757" cy="5532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4400C3-CFAE-3DD0-B09F-838DFE8AB144}"/>
              </a:ext>
            </a:extLst>
          </p:cNvPr>
          <p:cNvSpPr txBox="1"/>
          <p:nvPr/>
        </p:nvSpPr>
        <p:spPr>
          <a:xfrm>
            <a:off x="8123275" y="5046740"/>
            <a:ext cx="4167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Figure. </a:t>
            </a:r>
            <a:r>
              <a:rPr lang="it-IT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Comparsion of the posterior distribution for different Beta hyperprior</a:t>
            </a:r>
            <a:endParaRPr lang="it-IT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D4B56C-0E8E-49EE-B2DF-10ED24ADF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it-IT" smtClean="0"/>
              <a:pPr rtl="0"/>
              <a:t>6</a:t>
            </a:fld>
            <a:endParaRPr lang="it-IT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B3C6A3-5BEC-8138-ECEE-4DAE80155F0F}"/>
                  </a:ext>
                </a:extLst>
              </p:cNvPr>
              <p:cNvSpPr txBox="1"/>
              <p:nvPr/>
            </p:nvSpPr>
            <p:spPr>
              <a:xfrm>
                <a:off x="594360" y="5587653"/>
                <a:ext cx="7189967" cy="6863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2800" b="0" i="1" smtClean="0">
                            <a:latin typeface="Cambria Math" panose="02040503050406030204" pitchFamily="18" charset="0"/>
                          </a:rPr>
                          <m:t>post</m:t>
                        </m:r>
                      </m:sub>
                    </m:sSub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it-IT" sz="2800" b="1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it-IT" sz="2800" b="1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2800" b="1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  <m:r>
                              <a:rPr lang="it-IT" sz="2800" b="1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2800" b="1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it-IT" sz="2800" b="1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  <m:r>
                              <a:rPr lang="it-IT" sz="2800" b="1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2800" b="1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den>
                        </m:f>
                      </m:e>
                    </m:d>
                    <m:f>
                      <m:fPr>
                        <m:ctrlPr>
                          <a:rPr lang="it-IT" sz="2800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𝚪</m:t>
                        </m:r>
                        <m:r>
                          <a:rPr lang="it-IT" sz="2800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2800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  <m:r>
                          <a:rPr lang="it-IT" sz="2800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 </m:t>
                        </m:r>
                        <m:r>
                          <a:rPr lang="it-IT" sz="2800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it-IT" sz="2800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</m:t>
                        </m:r>
                        <m:r>
                          <a:rPr lang="it-IT" sz="2800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𝚪</m:t>
                        </m:r>
                        <m:r>
                          <a:rPr lang="it-IT" sz="2800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2800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  <m:r>
                          <a:rPr lang="it-IT" sz="2800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it-IT" sz="2800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  <m:r>
                          <a:rPr lang="it-IT" sz="2800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it-IT" sz="2800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  <m:r>
                          <a:rPr lang="it-IT" sz="2800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it-IT" sz="2800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𝚪</m:t>
                        </m:r>
                        <m:r>
                          <a:rPr lang="it-IT" sz="2800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2800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it-IT" sz="2800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it-IT" sz="2800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  <m:r>
                          <a:rPr lang="it-IT" sz="2800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it-IT" sz="2800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  <m:r>
                          <a:rPr lang="it-IT" sz="2800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it-IT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800" b="1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b="1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𝚪</m:t>
                        </m:r>
                        <m:r>
                          <a:rPr lang="it-IT" sz="2800" b="1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2800" b="1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it-IT" sz="2800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it-IT" sz="2800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  <m:r>
                          <a:rPr lang="it-IT" sz="2800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it-IT" sz="2800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it-IT" sz="2800" b="1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it-IT" sz="2800" b="1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𝚪</m:t>
                        </m:r>
                        <m:r>
                          <a:rPr lang="it-IT" sz="2800" b="1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2800" b="1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it-IT" sz="2800" b="1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it-IT" sz="2800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  <m:r>
                          <a:rPr lang="it-IT" sz="2800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it-IT" sz="2800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𝚪</m:t>
                        </m:r>
                        <m:r>
                          <a:rPr lang="it-IT" sz="2800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2800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it-IT" sz="2800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it-IT" sz="2800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  <m:r>
                          <a:rPr lang="it-IT" sz="2800" b="1" i="1" smtClean="0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it-IT" sz="2800" b="1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  <m:r>
                          <a:rPr lang="it-IT" sz="2800" b="1" i="1"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it-IT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B3C6A3-5BEC-8138-ECEE-4DAE80155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" y="5587653"/>
                <a:ext cx="7189967" cy="686342"/>
              </a:xfrm>
              <a:prstGeom prst="rect">
                <a:avLst/>
              </a:prstGeom>
              <a:blipFill>
                <a:blip r:embed="rId5"/>
                <a:stretch>
                  <a:fillRect l="-8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2A871D-B15E-C971-7C85-0AF173E3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74" y="0"/>
            <a:ext cx="6484709" cy="1218025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Sensitivity estimate and uncertainty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4F2E863-4A4C-76FE-444A-083F93043389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139374" y="1218025"/>
                <a:ext cx="8495415" cy="4720855"/>
              </a:xfrm>
            </p:spPr>
            <p:txBody>
              <a:bodyPr rtlCol="0">
                <a:noAutofit/>
              </a:bodyPr>
              <a:lstStyle>
                <a:defPPr>
                  <a:defRPr lang="it-IT"/>
                </a:defPPr>
              </a:lstStyle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2"/>
                    </a:solidFill>
                  </a:rPr>
                  <a:t>Mixture distribution to model the sensitivity:</a:t>
                </a:r>
              </a:p>
              <a:p>
                <a:pPr marL="1028700" lvl="1" indent="-342900">
                  <a:lnSpc>
                    <a:spcPct val="120000"/>
                  </a:lnSpc>
                  <a:buFont typeface="Franklin Gothic Book" panose="020B0503020102020204" pitchFamily="34" charset="0"/>
                  <a:buChar char="→"/>
                </a:pPr>
                <a:r>
                  <a:rPr lang="en-US" dirty="0">
                    <a:solidFill>
                      <a:schemeClr val="tx2"/>
                    </a:solidFill>
                  </a:rPr>
                  <a:t>[</a:t>
                </a:r>
                <a:r>
                  <a:rPr lang="en-US" i="1" dirty="0">
                    <a:solidFill>
                      <a:schemeClr val="tx2"/>
                    </a:solidFill>
                  </a:rPr>
                  <a:t>S</a:t>
                </a:r>
                <a:r>
                  <a:rPr lang="en-US" baseline="-25000" dirty="0">
                    <a:solidFill>
                      <a:schemeClr val="tx2"/>
                    </a:solidFill>
                  </a:rPr>
                  <a:t>low</a:t>
                </a:r>
                <a:r>
                  <a:rPr lang="en-US" dirty="0">
                    <a:solidFill>
                      <a:schemeClr val="tx2"/>
                    </a:solidFill>
                  </a:rPr>
                  <a:t> (</a:t>
                </a:r>
                <a:r>
                  <a:rPr lang="en-US" i="1" dirty="0">
                    <a:solidFill>
                      <a:schemeClr val="tx2"/>
                    </a:solidFill>
                  </a:rPr>
                  <a:t>p</a:t>
                </a:r>
                <a:r>
                  <a:rPr lang="en-US" dirty="0">
                    <a:solidFill>
                      <a:schemeClr val="tx2"/>
                    </a:solidFill>
                  </a:rPr>
                  <a:t>), </a:t>
                </a:r>
                <a:r>
                  <a:rPr lang="en-US" i="1" dirty="0">
                    <a:solidFill>
                      <a:schemeClr val="tx2"/>
                    </a:solidFill>
                  </a:rPr>
                  <a:t>S</a:t>
                </a:r>
                <a:r>
                  <a:rPr lang="en-US" baseline="-25000" dirty="0">
                    <a:solidFill>
                      <a:schemeClr val="tx2"/>
                    </a:solidFill>
                  </a:rPr>
                  <a:t>up</a:t>
                </a:r>
                <a:r>
                  <a:rPr lang="en-US" dirty="0">
                    <a:solidFill>
                      <a:schemeClr val="tx2"/>
                    </a:solidFill>
                  </a:rPr>
                  <a:t> (</a:t>
                </a:r>
                <a:r>
                  <a:rPr lang="en-US" i="1" dirty="0">
                    <a:solidFill>
                      <a:schemeClr val="tx2"/>
                    </a:solidFill>
                  </a:rPr>
                  <a:t>p</a:t>
                </a:r>
                <a:r>
                  <a:rPr lang="en-US" dirty="0">
                    <a:solidFill>
                      <a:schemeClr val="tx2"/>
                    </a:solidFill>
                  </a:rPr>
                  <a:t>)]: limits of an interval encompassing the (1 − p) fraction of acceptable sensors</a:t>
                </a:r>
              </a:p>
              <a:p>
                <a:pPr marL="1028700" lvl="1" indent="-342900">
                  <a:buFont typeface="Franklin Gothic Book" panose="020B0503020102020204" pitchFamily="34" charset="0"/>
                  <a:buChar char="→"/>
                </a:pPr>
                <a:r>
                  <a:rPr lang="en-US" dirty="0">
                    <a:solidFill>
                      <a:schemeClr val="tx2"/>
                    </a:solidFill>
                  </a:rPr>
                  <a:t> [</a:t>
                </a:r>
                <a:r>
                  <a:rPr lang="en-US" i="1" dirty="0" err="1">
                    <a:solidFill>
                      <a:schemeClr val="tx2"/>
                    </a:solidFill>
                  </a:rPr>
                  <a:t>S</a:t>
                </a:r>
                <a:r>
                  <a:rPr lang="en-US" baseline="-25000" dirty="0" err="1">
                    <a:solidFill>
                      <a:schemeClr val="tx2"/>
                    </a:solidFill>
                  </a:rPr>
                  <a:t>min</a:t>
                </a:r>
                <a:r>
                  <a:rPr lang="en-US" dirty="0">
                    <a:solidFill>
                      <a:schemeClr val="tx2"/>
                    </a:solidFill>
                  </a:rPr>
                  <a:t>, </a:t>
                </a:r>
                <a:r>
                  <a:rPr lang="en-US" i="1" dirty="0">
                    <a:solidFill>
                      <a:schemeClr val="tx2"/>
                    </a:solidFill>
                  </a:rPr>
                  <a:t>S</a:t>
                </a:r>
                <a:r>
                  <a:rPr lang="en-US" baseline="-25000" dirty="0">
                    <a:solidFill>
                      <a:schemeClr val="tx2"/>
                    </a:solidFill>
                  </a:rPr>
                  <a:t>max</a:t>
                </a:r>
                <a:r>
                  <a:rPr lang="en-US" dirty="0">
                    <a:solidFill>
                      <a:schemeClr val="tx2"/>
                    </a:solidFill>
                  </a:rPr>
                  <a:t>]: maximum and minimum of the distribution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i="1" dirty="0">
                    <a:solidFill>
                      <a:schemeClr val="tx2"/>
                    </a:solidFill>
                  </a:rPr>
                  <a:t>S</a:t>
                </a:r>
                <a:r>
                  <a:rPr lang="en-US" baseline="-25000" dirty="0">
                    <a:solidFill>
                      <a:schemeClr val="tx2"/>
                    </a:solidFill>
                  </a:rPr>
                  <a:t>unk</a:t>
                </a:r>
                <a:r>
                  <a:rPr lang="en-US" dirty="0">
                    <a:solidFill>
                      <a:schemeClr val="tx2"/>
                    </a:solidFill>
                  </a:rPr>
                  <a:t> is the variable to be estimated, arises from a mixture of:</a:t>
                </a:r>
              </a:p>
              <a:p>
                <a:pPr marL="1028700" lvl="1" indent="-342900">
                  <a:buFont typeface="Franklin Gothic Book" panose="020B0503020102020204" pitchFamily="34" charset="0"/>
                  <a:buChar char="→"/>
                </a:pPr>
                <a:r>
                  <a:rPr lang="en-US" dirty="0">
                    <a:solidFill>
                      <a:schemeClr val="tx2"/>
                    </a:solidFill>
                  </a:rPr>
                  <a:t> a rectangular distribution on [</a:t>
                </a:r>
                <a:r>
                  <a:rPr lang="en-US" i="1" dirty="0">
                    <a:solidFill>
                      <a:schemeClr val="tx2"/>
                    </a:solidFill>
                  </a:rPr>
                  <a:t>S</a:t>
                </a:r>
                <a:r>
                  <a:rPr lang="en-US" baseline="-25000" dirty="0">
                    <a:solidFill>
                      <a:schemeClr val="tx2"/>
                    </a:solidFill>
                  </a:rPr>
                  <a:t>low</a:t>
                </a:r>
                <a:r>
                  <a:rPr lang="en-US" dirty="0">
                    <a:solidFill>
                      <a:schemeClr val="tx2"/>
                    </a:solidFill>
                  </a:rPr>
                  <a:t> (</a:t>
                </a:r>
                <a:r>
                  <a:rPr lang="en-US" i="1" dirty="0">
                    <a:solidFill>
                      <a:schemeClr val="tx2"/>
                    </a:solidFill>
                  </a:rPr>
                  <a:t>p</a:t>
                </a:r>
                <a:r>
                  <a:rPr lang="en-US" dirty="0">
                    <a:solidFill>
                      <a:schemeClr val="tx2"/>
                    </a:solidFill>
                  </a:rPr>
                  <a:t>), </a:t>
                </a:r>
                <a:r>
                  <a:rPr lang="en-US" i="1" dirty="0">
                    <a:solidFill>
                      <a:schemeClr val="tx2"/>
                    </a:solidFill>
                  </a:rPr>
                  <a:t>S</a:t>
                </a:r>
                <a:r>
                  <a:rPr lang="en-US" baseline="-25000" dirty="0">
                    <a:solidFill>
                      <a:schemeClr val="tx2"/>
                    </a:solidFill>
                  </a:rPr>
                  <a:t>up</a:t>
                </a:r>
                <a:r>
                  <a:rPr lang="en-US" dirty="0">
                    <a:solidFill>
                      <a:schemeClr val="tx2"/>
                    </a:solidFill>
                  </a:rPr>
                  <a:t> (</a:t>
                </a:r>
                <a:r>
                  <a:rPr lang="en-US" i="1" dirty="0">
                    <a:solidFill>
                      <a:schemeClr val="tx2"/>
                    </a:solidFill>
                  </a:rPr>
                  <a:t>p</a:t>
                </a:r>
                <a:r>
                  <a:rPr lang="en-US" dirty="0">
                    <a:solidFill>
                      <a:schemeClr val="tx2"/>
                    </a:solidFill>
                  </a:rPr>
                  <a:t>)]</a:t>
                </a:r>
              </a:p>
              <a:p>
                <a:pPr marL="1028700" lvl="1" indent="-342900">
                  <a:buFont typeface="Franklin Gothic Book" panose="020B0503020102020204" pitchFamily="34" charset="0"/>
                  <a:buChar char="→"/>
                </a:pPr>
                <a:r>
                  <a:rPr lang="en-US" dirty="0">
                    <a:solidFill>
                      <a:schemeClr val="tx2"/>
                    </a:solidFill>
                  </a:rPr>
                  <a:t>a U-shaped distribution on [</a:t>
                </a:r>
                <a:r>
                  <a:rPr lang="en-US" i="1" dirty="0" err="1">
                    <a:solidFill>
                      <a:schemeClr val="tx2"/>
                    </a:solidFill>
                  </a:rPr>
                  <a:t>S</a:t>
                </a:r>
                <a:r>
                  <a:rPr lang="en-US" baseline="-25000" dirty="0" err="1">
                    <a:solidFill>
                      <a:schemeClr val="tx2"/>
                    </a:solidFill>
                  </a:rPr>
                  <a:t>min</a:t>
                </a:r>
                <a:r>
                  <a:rPr lang="en-US" dirty="0">
                    <a:solidFill>
                      <a:schemeClr val="tx2"/>
                    </a:solidFill>
                  </a:rPr>
                  <a:t>, </a:t>
                </a:r>
                <a:r>
                  <a:rPr lang="en-US" i="1" dirty="0">
                    <a:solidFill>
                      <a:schemeClr val="tx2"/>
                    </a:solidFill>
                  </a:rPr>
                  <a:t>S</a:t>
                </a:r>
                <a:r>
                  <a:rPr lang="en-US" baseline="-25000" dirty="0">
                    <a:solidFill>
                      <a:schemeClr val="tx2"/>
                    </a:solidFill>
                  </a:rPr>
                  <a:t>max</a:t>
                </a:r>
                <a:r>
                  <a:rPr lang="en-US" dirty="0">
                    <a:solidFill>
                      <a:schemeClr val="tx2"/>
                    </a:solidFill>
                  </a:rPr>
                  <a:t>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2"/>
                    </a:solidFill>
                  </a:rPr>
                  <a:t>Weights of the mixture:-</a:t>
                </a:r>
              </a:p>
              <a:p>
                <a:pPr marL="1028700" lvl="1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1− 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it-IT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it-IT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it-IT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i="1" dirty="0">
                    <a:solidFill>
                      <a:schemeClr val="tx2"/>
                    </a:solidFill>
                  </a:rPr>
                  <a:t> </a:t>
                </a:r>
                <a:r>
                  <a:rPr lang="en-US" dirty="0">
                    <a:solidFill>
                      <a:schemeClr val="tx2"/>
                    </a:solidFill>
                  </a:rPr>
                  <a:t>: fraction of ’good’ sensors</a:t>
                </a:r>
              </a:p>
              <a:p>
                <a:pPr marL="1028700" lvl="1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it-IT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it-IT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it-IT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: fraction of  defective sensors</a:t>
                </a:r>
                <a:endParaRPr lang="it-IT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4F2E863-4A4C-76FE-444A-083F93043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139374" y="1218025"/>
                <a:ext cx="8495415" cy="4720855"/>
              </a:xfrm>
              <a:blipFill>
                <a:blip r:embed="rId3"/>
                <a:stretch>
                  <a:fillRect l="-1723" b="-127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2351D32F-DE0F-0CFA-A8F0-6DB158467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112" y="2541181"/>
            <a:ext cx="4684888" cy="289205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6D71A-6B47-CF04-04F0-D1903E5B8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it-IT" smtClean="0"/>
              <a:pPr rtl="0"/>
              <a:t>7</a:t>
            </a:fld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364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4096FB3A-B62C-3DAB-4FD1-B4EBDD650AEF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0" y="659219"/>
                <a:ext cx="9427029" cy="6198782"/>
              </a:xfrm>
            </p:spPr>
            <p:txBody>
              <a:bodyPr rtlCol="0">
                <a:normAutofit/>
              </a:bodyPr>
              <a:lstStyle>
                <a:defPPr>
                  <a:defRPr lang="it-IT"/>
                </a:defPPr>
              </a:lstStyle>
              <a:p>
                <a:pPr lvl="1"/>
                <a:r>
                  <a:rPr lang="it-IT" dirty="0">
                    <a:solidFill>
                      <a:schemeClr val="tx2"/>
                    </a:solidFill>
                  </a:rPr>
                  <a:t>Sensitivity:</a:t>
                </a:r>
              </a:p>
              <a:p>
                <a:pPr marL="402336" lvl="1" indent="0">
                  <a:buNone/>
                </a:pPr>
                <a:r>
                  <a:rPr lang="it-IT" dirty="0">
                    <a:solidFill>
                      <a:schemeClr val="tx2"/>
                    </a:solidFill>
                  </a:rPr>
                  <a:t>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unk</m:t>
                        </m:r>
                      </m:sub>
                    </m:sSub>
                    <m:r>
                      <a:rPr lang="it-IT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it-IT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f>
                      <m:fPr>
                        <m:ctrlPr>
                          <a:rPr lang="it-IT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2400" i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low</m:t>
                            </m:r>
                          </m:sub>
                        </m:sSub>
                        <m:r>
                          <a:rPr lang="it-IT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it-IT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)+ </m:t>
                        </m:r>
                        <m:sSub>
                          <m:sSubPr>
                            <m:ctrlPr>
                              <a:rPr lang="it-IT" sz="24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up</m:t>
                            </m:r>
                          </m:sub>
                        </m:sSub>
                        <m:r>
                          <a:rPr lang="it-IT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it-IT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it-IT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it-IT" sz="2400" dirty="0">
                  <a:solidFill>
                    <a:schemeClr val="tx2"/>
                  </a:solidFill>
                </a:endParaRPr>
              </a:p>
              <a:p>
                <a:pPr marL="402336" lvl="1" indent="0">
                  <a:buNone/>
                </a:pPr>
                <a:endParaRPr lang="it-IT" sz="2400" dirty="0">
                  <a:solidFill>
                    <a:schemeClr val="tx2"/>
                  </a:solidFill>
                </a:endParaRPr>
              </a:p>
              <a:p>
                <a:pPr marL="402336" lvl="1" indent="0">
                  <a:buNone/>
                </a:pPr>
                <a:endParaRPr lang="it-IT" sz="2400" dirty="0">
                  <a:solidFill>
                    <a:schemeClr val="tx2"/>
                  </a:solidFill>
                </a:endParaRPr>
              </a:p>
              <a:p>
                <a:pPr marL="402336" lvl="1" indent="0">
                  <a:buNone/>
                </a:pPr>
                <a:endParaRPr lang="it-IT" sz="2400" dirty="0">
                  <a:solidFill>
                    <a:schemeClr val="tx2"/>
                  </a:solidFill>
                </a:endParaRPr>
              </a:p>
              <a:p>
                <a:pPr marL="402336" lvl="1" indent="0">
                  <a:buNone/>
                </a:pPr>
                <a:endParaRPr lang="it-IT" sz="2400" dirty="0">
                  <a:solidFill>
                    <a:schemeClr val="tx2"/>
                  </a:solidFill>
                </a:endParaRPr>
              </a:p>
              <a:p>
                <a:pPr marL="402336" lvl="1" indent="0">
                  <a:buNone/>
                </a:pPr>
                <a:endParaRPr lang="it-IT" sz="2400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it-IT" dirty="0">
                    <a:solidFill>
                      <a:schemeClr val="tx2"/>
                    </a:solidFill>
                  </a:rPr>
                  <a:t>Uncertainty: </a:t>
                </a:r>
                <a:endParaRPr lang="it-IT" b="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lvl="1"/>
                <a:endParaRPr lang="it-IT" b="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marL="40233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it-IT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unk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  = </m:t>
                      </m:r>
                      <m:rad>
                        <m:radPr>
                          <m:degHide m:val="on"/>
                          <m:ctrlPr>
                            <a:rPr lang="it-IT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it-IT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it-IT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it-IT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it-IT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it-IT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it-IT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it-IT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num>
                                        <m:den>
                                          <m:r>
                                            <a:rPr lang="it-IT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it-IT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it-IT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d>
                                  <m:f>
                                    <m:fPr>
                                      <m:ctrlPr>
                                        <a:rPr lang="it-IT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it-IT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it-IT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it-IT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up</m:t>
                                          </m:r>
                                        </m:sub>
                                      </m:sSub>
                                      <m:r>
                                        <a:rPr lang="it-IT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it-IT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it-IT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)− </m:t>
                                      </m:r>
                                      <m:sSub>
                                        <m:sSubPr>
                                          <m:ctrlPr>
                                            <a:rPr lang="it-IT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it-IT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low</m:t>
                                          </m:r>
                                        </m:sub>
                                      </m:sSub>
                                      <m:r>
                                        <a:rPr lang="it-IT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it-IT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it-IT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sSup>
                                        <m:sSupPr>
                                          <m:ctrlPr>
                                            <a:rPr lang="it-IT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it-IT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it-IT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it-IT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it-IT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it-IT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it-IT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num>
                                    <m:den>
                                      <m:r>
                                        <a:rPr lang="it-IT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it-IT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it-IT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it-IT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it-IT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it-IT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it-IT" b="0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b="0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it-IT" b="0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max</m:t>
                                              </m:r>
                                            </m:sub>
                                          </m:sSub>
                                          <m:r>
                                            <a:rPr lang="it-IT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it-IT" b="0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b="0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it-IT" b="0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min</m:t>
                                              </m:r>
                                            </m:sub>
                                          </m:sSub>
                                          <m:r>
                                            <a:rPr lang="it-IT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it-IT" b="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it-IT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</m:rad>
                    </m:oMath>
                  </m:oMathPara>
                </a14:m>
                <a:endParaRPr lang="it-IT" dirty="0">
                  <a:solidFill>
                    <a:schemeClr val="tx2"/>
                  </a:solidFill>
                </a:endParaRPr>
              </a:p>
              <a:p>
                <a:pPr marL="402336" lvl="1" indent="0">
                  <a:buNone/>
                </a:pPr>
                <a:endParaRPr lang="it-IT" dirty="0">
                  <a:solidFill>
                    <a:schemeClr val="tx2"/>
                  </a:solidFill>
                </a:endParaRPr>
              </a:p>
              <a:p>
                <a:pPr marL="402336" lvl="1" indent="0">
                  <a:buNone/>
                </a:pPr>
                <a:r>
                  <a:rPr lang="it-IT" dirty="0">
                    <a:solidFill>
                      <a:schemeClr val="tx2"/>
                    </a:solidFill>
                  </a:rPr>
                  <a:t>where </a:t>
                </a:r>
                <a:r>
                  <a:rPr lang="it-IT" i="1" dirty="0">
                    <a:solidFill>
                      <a:schemeClr val="tx2"/>
                    </a:solidFill>
                  </a:rPr>
                  <a:t>p</a:t>
                </a:r>
                <a:r>
                  <a:rPr lang="it-IT" baseline="-25000" dirty="0">
                    <a:solidFill>
                      <a:schemeClr val="tx2"/>
                    </a:solidFill>
                  </a:rPr>
                  <a:t>d</a:t>
                </a:r>
                <a:r>
                  <a:rPr lang="it-IT" dirty="0">
                    <a:solidFill>
                      <a:schemeClr val="tx2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it-IT" dirty="0">
                    <a:solidFill>
                      <a:schemeClr val="tx2"/>
                    </a:solidFill>
                  </a:rPr>
                  <a:t>(</a:t>
                </a:r>
                <a:r>
                  <a:rPr lang="it-IT" i="1" dirty="0">
                    <a:solidFill>
                      <a:schemeClr val="tx2"/>
                    </a:solidFill>
                  </a:rPr>
                  <a:t>D </a:t>
                </a:r>
                <a:r>
                  <a:rPr lang="it-IT" dirty="0">
                    <a:solidFill>
                      <a:schemeClr val="tx2"/>
                    </a:solidFill>
                  </a:rPr>
                  <a:t>= </a:t>
                </a:r>
                <a:r>
                  <a:rPr lang="it-IT" i="1" dirty="0">
                    <a:solidFill>
                      <a:schemeClr val="tx2"/>
                    </a:solidFill>
                  </a:rPr>
                  <a:t>d</a:t>
                </a:r>
                <a:r>
                  <a:rPr lang="it-IT" dirty="0">
                    <a:solidFill>
                      <a:schemeClr val="tx2"/>
                    </a:solidFill>
                  </a:rPr>
                  <a:t>)</a:t>
                </a:r>
                <a:endParaRPr lang="it-IT" i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4096FB3A-B62C-3DAB-4FD1-B4EBDD650A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0" y="659219"/>
                <a:ext cx="9427029" cy="6198782"/>
              </a:xfrm>
              <a:blipFill>
                <a:blip r:embed="rId3"/>
                <a:stretch>
                  <a:fillRect t="-98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DCB354FC-015F-4C6A-A750-EACB6E472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234" y="0"/>
            <a:ext cx="6091766" cy="32851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848C8A-52ED-2B21-32BB-0FEC45D9236C}"/>
              </a:ext>
            </a:extLst>
          </p:cNvPr>
          <p:cNvSpPr txBox="1"/>
          <p:nvPr/>
        </p:nvSpPr>
        <p:spPr>
          <a:xfrm>
            <a:off x="6604935" y="3470126"/>
            <a:ext cx="508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Figure.  </a:t>
            </a:r>
            <a:r>
              <a:rPr lang="it-IT" dirty="0">
                <a:solidFill>
                  <a:schemeClr val="tx2"/>
                </a:solidFill>
              </a:rPr>
              <a:t>Value of the uncertainty as a function of </a:t>
            </a:r>
            <a:r>
              <a:rPr lang="it-IT" i="1" dirty="0">
                <a:solidFill>
                  <a:schemeClr val="tx2"/>
                </a:solidFill>
              </a:rPr>
              <a:t>p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02E10-6CE4-7861-3454-E22261D54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it-IT" smtClean="0"/>
              <a:pPr rtl="0"/>
              <a:t>8</a:t>
            </a:fld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0768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E335D1-B516-38A2-42AA-213F25AE71AD}"/>
              </a:ext>
            </a:extLst>
          </p:cNvPr>
          <p:cNvSpPr/>
          <p:nvPr/>
        </p:nvSpPr>
        <p:spPr>
          <a:xfrm>
            <a:off x="248358" y="893136"/>
            <a:ext cx="5674240" cy="558209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76A9A9A7-F1D2-237D-AC72-E21A286F0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78" y="-665217"/>
            <a:ext cx="7936230" cy="1380760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it-IT" sz="4800" dirty="0">
                <a:solidFill>
                  <a:schemeClr val="tx2">
                    <a:lumMod val="75000"/>
                  </a:schemeClr>
                </a:solidFill>
              </a:rPr>
              <a:t>Case study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DB14AAA-1F04-769D-E7F0-4F68C8EB928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6183" y="737956"/>
            <a:ext cx="5769817" cy="5382087"/>
          </a:xfrm>
        </p:spPr>
        <p:txBody>
          <a:bodyPr rtlCol="0">
            <a:noAutofit/>
          </a:bodyPr>
          <a:lstStyle>
            <a:defPPr>
              <a:defRPr lang="it-IT"/>
            </a:defPPr>
          </a:lstStyle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2">
                    <a:lumMod val="25000"/>
                  </a:schemeClr>
                </a:solidFill>
              </a:rPr>
              <a:t>100 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nominally identical MEMS calibrated at INRiM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Dataset randomly split: 50 benchmark — 50 unknown batch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 Acceptance interval: 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             [</a:t>
            </a:r>
            <a:r>
              <a:rPr lang="en-US" sz="1800" i="1" dirty="0">
                <a:solidFill>
                  <a:schemeClr val="tx2">
                    <a:lumMod val="25000"/>
                  </a:schemeClr>
                </a:solidFill>
              </a:rPr>
              <a:t>S</a:t>
            </a:r>
            <a:r>
              <a:rPr lang="en-US" sz="1800" baseline="-25000" dirty="0">
                <a:solidFill>
                  <a:schemeClr val="tx2">
                    <a:lumMod val="25000"/>
                  </a:schemeClr>
                </a:solidFill>
              </a:rPr>
              <a:t>low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en-US" sz="1800" i="1" dirty="0">
                <a:solidFill>
                  <a:schemeClr val="tx2">
                    <a:lumMod val="25000"/>
                  </a:schemeClr>
                </a:solidFill>
              </a:rPr>
              <a:t>S</a:t>
            </a:r>
            <a:r>
              <a:rPr lang="en-US" sz="1800" baseline="-25000" dirty="0">
                <a:solidFill>
                  <a:schemeClr val="tx2">
                    <a:lumMod val="25000"/>
                  </a:schemeClr>
                </a:solidFill>
              </a:rPr>
              <a:t>up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] = [833.18, 849.14] (for </a:t>
            </a:r>
            <a:r>
              <a:rPr lang="en-US" sz="1800" i="1" dirty="0">
                <a:solidFill>
                  <a:schemeClr val="tx2">
                    <a:lumMod val="25000"/>
                  </a:schemeClr>
                </a:solidFill>
              </a:rPr>
              <a:t>p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 = 0.06)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Wider range for uncertainty evaluation: 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              [</a:t>
            </a:r>
            <a:r>
              <a:rPr lang="en-US" sz="1800" i="1" dirty="0" err="1">
                <a:solidFill>
                  <a:schemeClr val="tx2">
                    <a:lumMod val="25000"/>
                  </a:schemeClr>
                </a:solidFill>
              </a:rPr>
              <a:t>S</a:t>
            </a:r>
            <a:r>
              <a:rPr lang="en-US" sz="1800" baseline="-25000" dirty="0" err="1">
                <a:solidFill>
                  <a:schemeClr val="tx2">
                    <a:lumMod val="25000"/>
                  </a:schemeClr>
                </a:solidFill>
              </a:rPr>
              <a:t>min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en-US" sz="1800" i="1" dirty="0">
                <a:solidFill>
                  <a:schemeClr val="tx2">
                    <a:lumMod val="25000"/>
                  </a:schemeClr>
                </a:solidFill>
              </a:rPr>
              <a:t>S</a:t>
            </a:r>
            <a:r>
              <a:rPr lang="en-US" sz="1800" baseline="-25000" dirty="0">
                <a:solidFill>
                  <a:schemeClr val="tx2">
                    <a:lumMod val="25000"/>
                  </a:schemeClr>
                </a:solidFill>
              </a:rPr>
              <a:t>max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] = [827.69, 855.06]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 Estimate of the sensitivity: </a:t>
            </a:r>
            <a:r>
              <a:rPr lang="en-US" sz="1800" i="1" dirty="0">
                <a:solidFill>
                  <a:schemeClr val="tx2">
                    <a:lumMod val="25000"/>
                  </a:schemeClr>
                </a:solidFill>
              </a:rPr>
              <a:t>S</a:t>
            </a:r>
            <a:r>
              <a:rPr lang="en-US" sz="1800" baseline="-25000" dirty="0">
                <a:solidFill>
                  <a:schemeClr val="tx2">
                    <a:lumMod val="25000"/>
                  </a:schemeClr>
                </a:solidFill>
              </a:rPr>
              <a:t>unk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 = 841.16 D</a:t>
            </a:r>
            <a:r>
              <a:rPr lang="en-US" sz="1800" baseline="-25000" dirty="0">
                <a:solidFill>
                  <a:schemeClr val="tx2">
                    <a:lumMod val="25000"/>
                  </a:schemeClr>
                </a:solidFill>
              </a:rPr>
              <a:t>16-bit-signed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/(ms</a:t>
            </a:r>
            <a:r>
              <a:rPr lang="en-US" sz="1800" baseline="30000" dirty="0">
                <a:solidFill>
                  <a:schemeClr val="tx2">
                    <a:lumMod val="25000"/>
                  </a:schemeClr>
                </a:solidFill>
              </a:rPr>
              <a:t>-2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)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chemeClr val="tx2">
                    <a:lumMod val="25000"/>
                  </a:schemeClr>
                </a:solidFill>
              </a:rPr>
              <a:t>n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 = 5, </a:t>
            </a:r>
            <a:r>
              <a:rPr lang="en-US" sz="1800" i="1" dirty="0">
                <a:solidFill>
                  <a:schemeClr val="tx2">
                    <a:lumMod val="25000"/>
                  </a:schemeClr>
                </a:solidFill>
              </a:rPr>
              <a:t>k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 = 0 sensors counted outside acceptance interval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True number of defective sensors: </a:t>
            </a:r>
            <a:r>
              <a:rPr lang="en-US" sz="1800" i="1" dirty="0">
                <a:solidFill>
                  <a:schemeClr val="tx2">
                    <a:lumMod val="25000"/>
                  </a:schemeClr>
                </a:solidFill>
              </a:rPr>
              <a:t>C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 = 0</a:t>
            </a:r>
            <a:endParaRPr lang="it-IT" sz="1800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8" name="Segnaposto tabella 2">
            <a:extLst>
              <a:ext uri="{FF2B5EF4-FFF2-40B4-BE49-F238E27FC236}">
                <a16:creationId xmlns:a16="http://schemas.microsoft.com/office/drawing/2014/main" id="{C60AA2D2-28D7-69D7-F6C5-B31DAD3332C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29294286"/>
              </p:ext>
            </p:extLst>
          </p:nvPr>
        </p:nvGraphicFramePr>
        <p:xfrm>
          <a:off x="6095999" y="1488559"/>
          <a:ext cx="5937030" cy="287437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35193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974785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  <a:gridCol w="845315">
                  <a:extLst>
                    <a:ext uri="{9D8B030D-6E8A-4147-A177-3AD203B41FA5}">
                      <a16:colId xmlns:a16="http://schemas.microsoft.com/office/drawing/2014/main" val="2156632123"/>
                    </a:ext>
                  </a:extLst>
                </a:gridCol>
                <a:gridCol w="1262072">
                  <a:extLst>
                    <a:ext uri="{9D8B030D-6E8A-4147-A177-3AD203B41FA5}">
                      <a16:colId xmlns:a16="http://schemas.microsoft.com/office/drawing/2014/main" val="3119692462"/>
                    </a:ext>
                  </a:extLst>
                </a:gridCol>
                <a:gridCol w="919665">
                  <a:extLst>
                    <a:ext uri="{9D8B030D-6E8A-4147-A177-3AD203B41FA5}">
                      <a16:colId xmlns:a16="http://schemas.microsoft.com/office/drawing/2014/main" val="3472639139"/>
                    </a:ext>
                  </a:extLst>
                </a:gridCol>
              </a:tblGrid>
              <a:tr h="621867">
                <a:tc>
                  <a:txBody>
                    <a:bodyPr/>
                    <a:lstStyle>
                      <a:defPPr>
                        <a:defRPr lang="it-IT"/>
                      </a:defPPr>
                    </a:lstStyle>
                    <a:p>
                      <a:pPr algn="ctr" rtl="0"/>
                      <a:r>
                        <a:rPr lang="it-IT" b="0" dirty="0">
                          <a:latin typeface="+mj-lt"/>
                        </a:rPr>
                        <a:t>Prior model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it-IT"/>
                      </a:defPPr>
                    </a:lstStyle>
                    <a:p>
                      <a:pPr algn="ctr" rtl="0"/>
                      <a:r>
                        <a:rPr lang="it-IT" b="0" dirty="0">
                          <a:latin typeface="+mj-lt"/>
                        </a:rPr>
                        <a:t>Mean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b="0" dirty="0">
                          <a:latin typeface="+mj-lt"/>
                        </a:rPr>
                        <a:t>Mode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it-IT"/>
                      </a:defPPr>
                    </a:lstStyle>
                    <a:p>
                      <a:pPr algn="ctr" rtl="0"/>
                      <a:r>
                        <a:rPr lang="it-IT" b="0" dirty="0">
                          <a:latin typeface="+mj-lt"/>
                        </a:rPr>
                        <a:t>Reliability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it-IT"/>
                      </a:defPPr>
                    </a:lstStyle>
                    <a:p>
                      <a:pPr algn="ctr" rtl="0"/>
                      <a:r>
                        <a:rPr lang="it-IT" b="0" i="1" dirty="0">
                          <a:latin typeface="+mj-lt"/>
                        </a:rPr>
                        <a:t>u</a:t>
                      </a:r>
                      <a:r>
                        <a:rPr lang="it-IT" b="0" i="0" dirty="0">
                          <a:latin typeface="+mj-lt"/>
                        </a:rPr>
                        <a:t>(</a:t>
                      </a:r>
                      <a:r>
                        <a:rPr lang="it-IT" b="0" i="1" dirty="0">
                          <a:latin typeface="+mj-lt"/>
                        </a:rPr>
                        <a:t>S</a:t>
                      </a:r>
                      <a:r>
                        <a:rPr lang="it-IT" b="0" i="0" baseline="-25000" dirty="0">
                          <a:latin typeface="+mj-lt"/>
                        </a:rPr>
                        <a:t>unk</a:t>
                      </a:r>
                      <a:r>
                        <a:rPr lang="it-IT" b="0" i="0" baseline="0" dirty="0">
                          <a:latin typeface="+mj-lt"/>
                        </a:rPr>
                        <a:t>)</a:t>
                      </a:r>
                      <a:endParaRPr lang="it-IT" b="0" i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506442">
                <a:tc>
                  <a:txBody>
                    <a:bodyPr/>
                    <a:lstStyle>
                      <a:defPPr>
                        <a:defRPr lang="it-IT"/>
                      </a:defPPr>
                    </a:lstStyle>
                    <a:p>
                      <a:pPr algn="ctr" rtl="0"/>
                      <a:r>
                        <a:rPr lang="en-US" sz="1800" b="0" dirty="0">
                          <a:latin typeface="Trebuchet MS"/>
                        </a:rPr>
                        <a:t>Beta(0.06, 0.94)</a:t>
                      </a:r>
                      <a:endParaRPr lang="it-IT" b="0" dirty="0"/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it-IT"/>
                      </a:defPPr>
                    </a:lstStyle>
                    <a:p>
                      <a:pPr algn="ctr" rtl="0"/>
                      <a:r>
                        <a:rPr lang="it-IT" b="0" dirty="0"/>
                        <a:t>0.4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b="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it-IT"/>
                      </a:defPPr>
                    </a:lstStyle>
                    <a:p>
                      <a:pPr algn="ctr" rtl="0"/>
                      <a:r>
                        <a:rPr lang="it-IT" b="0" dirty="0"/>
                        <a:t>0.959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it-IT"/>
                      </a:defPPr>
                    </a:lstStyle>
                    <a:p>
                      <a:pPr algn="ctr" rtl="0"/>
                      <a:r>
                        <a:rPr lang="it-IT" b="0" dirty="0"/>
                        <a:t>4.684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469232">
                <a:tc>
                  <a:txBody>
                    <a:bodyPr/>
                    <a:lstStyle>
                      <a:defPPr>
                        <a:defRPr lang="it-IT"/>
                      </a:defPPr>
                    </a:lstStyle>
                    <a:p>
                      <a:pPr algn="ctr" rtl="0"/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Trebuchet MS"/>
                        </a:rPr>
                        <a:t>Beta(0.6, 9.4)</a:t>
                      </a:r>
                      <a:endParaRPr lang="it-IT" b="0" dirty="0"/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it-IT"/>
                      </a:defPPr>
                    </a:lstStyle>
                    <a:p>
                      <a:pPr algn="ctr" rtl="0"/>
                      <a:r>
                        <a:rPr lang="it-IT" b="0" dirty="0"/>
                        <a:t>1.8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b="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it-IT"/>
                      </a:defPPr>
                    </a:lstStyle>
                    <a:p>
                      <a:pPr algn="ctr" rtl="0"/>
                      <a:r>
                        <a:rPr lang="it-IT" b="0" dirty="0"/>
                        <a:t>0.821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it-IT"/>
                      </a:defPPr>
                    </a:lstStyle>
                    <a:p>
                      <a:pPr algn="ctr" rtl="0"/>
                      <a:r>
                        <a:rPr lang="it-IT" b="0" dirty="0"/>
                        <a:t>4.910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  <a:tr h="434619">
                <a:tc>
                  <a:txBody>
                    <a:bodyPr/>
                    <a:lstStyle>
                      <a:defPPr>
                        <a:defRPr lang="it-IT"/>
                      </a:defPPr>
                    </a:lstStyle>
                    <a:p>
                      <a:pPr algn="ctr" rtl="0"/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Trebuchet MS"/>
                        </a:rPr>
                        <a:t>Beta(6, 94)</a:t>
                      </a:r>
                      <a:endParaRPr lang="it-IT" b="0" dirty="0"/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it-IT"/>
                      </a:defPPr>
                    </a:lstStyle>
                    <a:p>
                      <a:pPr algn="ctr" rtl="0"/>
                      <a:r>
                        <a:rPr lang="it-IT" b="0" dirty="0"/>
                        <a:t>2.6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b="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it-IT"/>
                      </a:defPPr>
                    </a:lstStyle>
                    <a:p>
                      <a:pPr algn="ctr" rtl="0"/>
                      <a:r>
                        <a:rPr lang="it-IT" b="0" dirty="0"/>
                        <a:t>0.730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it-IT"/>
                      </a:defPPr>
                    </a:lstStyle>
                    <a:p>
                      <a:pPr algn="ctr" rtl="0"/>
                      <a:r>
                        <a:rPr lang="it-IT" b="0" dirty="0"/>
                        <a:t>5.035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031278"/>
                  </a:ext>
                </a:extLst>
              </a:tr>
              <a:tr h="407592">
                <a:tc>
                  <a:txBody>
                    <a:bodyPr/>
                    <a:lstStyle>
                      <a:defPPr>
                        <a:defRPr lang="it-IT"/>
                      </a:def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Trebuchet MS"/>
                        </a:rPr>
                        <a:t>Beta(60, 940)</a:t>
                      </a:r>
                      <a:endParaRPr lang="it-IT" b="0" dirty="0"/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it-IT"/>
                      </a:defPPr>
                    </a:lstStyle>
                    <a:p>
                      <a:pPr algn="ctr" rtl="0"/>
                      <a:r>
                        <a:rPr lang="it-IT" b="0" dirty="0"/>
                        <a:t>2.7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b="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it-IT"/>
                      </a:defPPr>
                    </a:lstStyle>
                    <a:p>
                      <a:pPr algn="ctr" rtl="0"/>
                      <a:r>
                        <a:rPr lang="it-IT" b="0" dirty="0"/>
                        <a:t>0.717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it-IT"/>
                      </a:defPPr>
                    </a:lstStyle>
                    <a:p>
                      <a:pPr algn="ctr" rtl="0"/>
                      <a:r>
                        <a:rPr lang="it-IT" b="0" dirty="0"/>
                        <a:t>5.054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840781"/>
                  </a:ext>
                </a:extLst>
              </a:tr>
              <a:tr h="434619">
                <a:tc>
                  <a:txBody>
                    <a:bodyPr/>
                    <a:lstStyle/>
                    <a:p>
                      <a:pPr algn="ctr" rtl="0"/>
                      <a:r>
                        <a:rPr lang="it-IT" b="0" dirty="0"/>
                        <a:t>Original Model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b="0" dirty="0"/>
                        <a:t>2.7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b="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b="0" dirty="0"/>
                        <a:t>0.717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b="0" dirty="0"/>
                        <a:t>5.056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882611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95097B-B4FC-AC71-D795-C2CD0F134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956" y="6475229"/>
            <a:ext cx="809138" cy="419454"/>
          </a:xfrm>
        </p:spPr>
        <p:txBody>
          <a:bodyPr/>
          <a:lstStyle/>
          <a:p>
            <a:pPr rtl="0"/>
            <a:fld id="{294A09A9-5501-47C1-A89A-A340965A2BE2}" type="slidenum">
              <a:rPr lang="it-IT" smtClean="0">
                <a:solidFill>
                  <a:schemeClr val="bg2">
                    <a:lumMod val="75000"/>
                  </a:schemeClr>
                </a:solidFill>
              </a:rPr>
              <a:pPr rtl="0"/>
              <a:t>9</a:t>
            </a:fld>
            <a:endParaRPr lang="it-IT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7695141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ta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332794_TF78853419_Win32" id="{3ED6E92A-08EA-49C8-8CDD-3C359BC72750}" vid="{18A8D122-DF74-4B77-85CD-55A103CD41C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F184A921927A4AB1CC403F2C6736A0" ma:contentTypeVersion="1" ma:contentTypeDescription="Create a new document." ma:contentTypeScope="" ma:versionID="e5b604e5a8a159b6460b49cb97e8b996">
  <xsd:schema xmlns:xsd="http://www.w3.org/2001/XMLSchema" xmlns:xs="http://www.w3.org/2001/XMLSchema" xmlns:p="http://schemas.microsoft.com/office/2006/metadata/properties" xmlns:ns3="7ee65e2c-6a4d-473a-bcac-3c964a857f75" targetNamespace="http://schemas.microsoft.com/office/2006/metadata/properties" ma:root="true" ma:fieldsID="6ee8683e8040df8dacb020ebbbc5be61" ns3:_="">
    <xsd:import namespace="7ee65e2c-6a4d-473a-bcac-3c964a857f75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e65e2c-6a4d-473a-bcac-3c964a857f7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4B194E-8B30-4377-8C59-ECFB902D2A26}">
  <ds:schemaRefs>
    <ds:schemaRef ds:uri="http://purl.org/dc/terms/"/>
    <ds:schemaRef ds:uri="http://schemas.openxmlformats.org/package/2006/metadata/core-properties"/>
    <ds:schemaRef ds:uri="7ee65e2c-6a4d-473a-bcac-3c964a857f7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C631EE2-AF34-4ED2-94F1-64D25F9422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e65e2c-6a4d-473a-bcac-3c964a857f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{0567375C-5BFE-4D60-8139-FE6BF69C5BE1}TFd3b75063-ff25-434d-b12c-efeaf07d16c334affd20_win32-5734969a4ae3</Template>
  <TotalTime>2244</TotalTime>
  <Words>897</Words>
  <Application>Microsoft Office PowerPoint</Application>
  <PresentationFormat>Widescreen</PresentationFormat>
  <Paragraphs>160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Amasis MT Pro</vt:lpstr>
      <vt:lpstr>Arial</vt:lpstr>
      <vt:lpstr>Arial,Sans-Serif</vt:lpstr>
      <vt:lpstr>Calibri</vt:lpstr>
      <vt:lpstr>Cambria Math</vt:lpstr>
      <vt:lpstr>Franklin Gothic Book</vt:lpstr>
      <vt:lpstr>Franklin Gothic Demi</vt:lpstr>
      <vt:lpstr>Trebuchet MS</vt:lpstr>
      <vt:lpstr>Wingdings</vt:lpstr>
      <vt:lpstr>Personalizzata</vt:lpstr>
      <vt:lpstr>Bayesian Hierarchical Modeling for Large-Scale Sensors Deployments and Applications</vt:lpstr>
      <vt:lpstr>Introduction</vt:lpstr>
      <vt:lpstr>Virtual Calibration</vt:lpstr>
      <vt:lpstr>A Bayesian model</vt:lpstr>
      <vt:lpstr>A metric for the reliability</vt:lpstr>
      <vt:lpstr>Hierarchical extension</vt:lpstr>
      <vt:lpstr>Sensitivity estimate and uncertainty evaluation</vt:lpstr>
      <vt:lpstr>PowerPoint Presentation</vt:lpstr>
      <vt:lpstr>Case study</vt:lpstr>
      <vt:lpstr>PowerPoint Presentation</vt:lpstr>
      <vt:lpstr>PowerPoint Presentation</vt:lpstr>
      <vt:lpstr>Thank you for the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Hierarchical Modeling for Large-Scale Sensors Deployments and Applications</dc:title>
  <dc:creator>Ballario  Anna</dc:creator>
  <cp:lastModifiedBy>Anna Ballario</cp:lastModifiedBy>
  <cp:revision>47</cp:revision>
  <dcterms:created xsi:type="dcterms:W3CDTF">2026-05-19T20:08:18Z</dcterms:created>
  <dcterms:modified xsi:type="dcterms:W3CDTF">2026-05-28T15:01:27Z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0x0101001FF184A921927A4AB1CC403F2C6736A0</vt:lpwstr>
  </property>
</Properties>
</file>