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50" r:id="rId2"/>
    <p:sldMasterId id="2147483651" r:id="rId3"/>
    <p:sldMasterId id="2147483685" r:id="rId4"/>
  </p:sldMasterIdLst>
  <p:notesMasterIdLst>
    <p:notesMasterId r:id="rId29"/>
  </p:notesMasterIdLst>
  <p:handoutMasterIdLst>
    <p:handoutMasterId r:id="rId30"/>
  </p:handoutMasterIdLst>
  <p:sldIdLst>
    <p:sldId id="685" r:id="rId5"/>
    <p:sldId id="1143" r:id="rId6"/>
    <p:sldId id="1118" r:id="rId7"/>
    <p:sldId id="1164" r:id="rId8"/>
    <p:sldId id="1166" r:id="rId9"/>
    <p:sldId id="1195" r:id="rId10"/>
    <p:sldId id="1165" r:id="rId11"/>
    <p:sldId id="1163" r:id="rId12"/>
    <p:sldId id="1178" r:id="rId13"/>
    <p:sldId id="1179" r:id="rId14"/>
    <p:sldId id="278" r:id="rId15"/>
    <p:sldId id="260" r:id="rId16"/>
    <p:sldId id="261" r:id="rId17"/>
    <p:sldId id="1192" r:id="rId18"/>
    <p:sldId id="1189" r:id="rId19"/>
    <p:sldId id="271" r:id="rId20"/>
    <p:sldId id="272" r:id="rId21"/>
    <p:sldId id="273" r:id="rId22"/>
    <p:sldId id="1190" r:id="rId23"/>
    <p:sldId id="1148" r:id="rId24"/>
    <p:sldId id="1168" r:id="rId25"/>
    <p:sldId id="1191" r:id="rId26"/>
    <p:sldId id="275" r:id="rId27"/>
    <p:sldId id="1063" r:id="rId28"/>
  </p:sldIdLst>
  <p:sldSz cx="9144000" cy="6858000" type="screen4x3"/>
  <p:notesSz cx="6797675" cy="9928225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43">
          <p15:clr>
            <a:srgbClr val="A4A3A4"/>
          </p15:clr>
        </p15:guide>
        <p15:guide id="2" pos="2789">
          <p15:clr>
            <a:srgbClr val="A4A3A4"/>
          </p15:clr>
        </p15:guide>
        <p15:guide id="3" pos="27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BEBFF"/>
    <a:srgbClr val="F7F7FF"/>
    <a:srgbClr val="F3F3FF"/>
    <a:srgbClr val="009900"/>
    <a:srgbClr val="D5D5FF"/>
    <a:srgbClr val="DA34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987" autoAdjust="0"/>
  </p:normalViewPr>
  <p:slideViewPr>
    <p:cSldViewPr>
      <p:cViewPr varScale="1">
        <p:scale>
          <a:sx n="69" d="100"/>
          <a:sy n="69" d="100"/>
        </p:scale>
        <p:origin x="496" y="48"/>
      </p:cViewPr>
      <p:guideLst>
        <p:guide orient="horz" pos="3543"/>
        <p:guide pos="2789"/>
        <p:guide pos="2744"/>
      </p:guideLst>
    </p:cSldViewPr>
  </p:slideViewPr>
  <p:outlineViewPr>
    <p:cViewPr>
      <p:scale>
        <a:sx n="33" d="100"/>
        <a:sy n="33" d="100"/>
      </p:scale>
      <p:origin x="0" y="5446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972"/>
    </p:cViewPr>
  </p:sorterViewPr>
  <p:notesViewPr>
    <p:cSldViewPr>
      <p:cViewPr varScale="1">
        <p:scale>
          <a:sx n="69" d="100"/>
          <a:sy n="69" d="100"/>
        </p:scale>
        <p:origin x="-1632" y="-96"/>
      </p:cViewPr>
      <p:guideLst>
        <p:guide orient="horz" pos="3128"/>
        <p:guide pos="2142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4400F627-1DD2-A24D-4A5B-53C70F8131A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t" anchorCtr="0" compatLnSpc="1">
            <a:prstTxWarp prst="textNoShape">
              <a:avLst/>
            </a:prstTxWarp>
          </a:bodyPr>
          <a:lstStyle>
            <a:lvl1pPr defTabSz="930786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754864A7-7574-2D53-D15D-B49046E970F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t" anchorCtr="0" compatLnSpc="1">
            <a:prstTxWarp prst="textNoShape">
              <a:avLst/>
            </a:prstTxWarp>
          </a:bodyPr>
          <a:lstStyle>
            <a:lvl1pPr algn="r" defTabSz="930786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60" name="Rectangle 4">
            <a:extLst>
              <a:ext uri="{FF2B5EF4-FFF2-40B4-BE49-F238E27FC236}">
                <a16:creationId xmlns:a16="http://schemas.microsoft.com/office/drawing/2014/main" id="{CA8D7E78-9577-7F0A-A36E-3D3109B31AF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b" anchorCtr="0" compatLnSpc="1">
            <a:prstTxWarp prst="textNoShape">
              <a:avLst/>
            </a:prstTxWarp>
          </a:bodyPr>
          <a:lstStyle>
            <a:lvl1pPr defTabSz="930786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8661" name="Rectangle 5">
            <a:extLst>
              <a:ext uri="{FF2B5EF4-FFF2-40B4-BE49-F238E27FC236}">
                <a16:creationId xmlns:a16="http://schemas.microsoft.com/office/drawing/2014/main" id="{2A4B9501-F822-96C1-139D-F651029E533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pPr>
              <a:defRPr/>
            </a:pPr>
            <a:fld id="{DC6590BE-C8E0-472D-8009-BA1BD185DFD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5126" name="Picture 7" descr="newcastle_master_col">
            <a:extLst>
              <a:ext uri="{FF2B5EF4-FFF2-40B4-BE49-F238E27FC236}">
                <a16:creationId xmlns:a16="http://schemas.microsoft.com/office/drawing/2014/main" id="{C0ECDEAD-91F3-4034-88EA-EF6D4C583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9334500"/>
            <a:ext cx="163988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>
            <a:extLst>
              <a:ext uri="{FF2B5EF4-FFF2-40B4-BE49-F238E27FC236}">
                <a16:creationId xmlns:a16="http://schemas.microsoft.com/office/drawing/2014/main" id="{9404E0FC-5250-8945-ED85-ACC03A2FD66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t" anchorCtr="0" compatLnSpc="1">
            <a:prstTxWarp prst="textNoShape">
              <a:avLst/>
            </a:prstTxWarp>
          </a:bodyPr>
          <a:lstStyle>
            <a:lvl1pPr defTabSz="930786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627" name="Rectangle 3">
            <a:extLst>
              <a:ext uri="{FF2B5EF4-FFF2-40B4-BE49-F238E27FC236}">
                <a16:creationId xmlns:a16="http://schemas.microsoft.com/office/drawing/2014/main" id="{FB5D90F3-B37F-BB92-A503-296C2232F1A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t" anchorCtr="0" compatLnSpc="1">
            <a:prstTxWarp prst="textNoShape">
              <a:avLst/>
            </a:prstTxWarp>
          </a:bodyPr>
          <a:lstStyle>
            <a:lvl1pPr algn="r" defTabSz="930786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EAB3F96E-1473-4265-46A8-8DF71F96A35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7288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629" name="Rectangle 5">
            <a:extLst>
              <a:ext uri="{FF2B5EF4-FFF2-40B4-BE49-F238E27FC236}">
                <a16:creationId xmlns:a16="http://schemas.microsoft.com/office/drawing/2014/main" id="{37CB2847-8B18-7EEF-0FA7-9FD0897EF4F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6463"/>
            <a:ext cx="543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630" name="Rectangle 6">
            <a:extLst>
              <a:ext uri="{FF2B5EF4-FFF2-40B4-BE49-F238E27FC236}">
                <a16:creationId xmlns:a16="http://schemas.microsoft.com/office/drawing/2014/main" id="{C49F7077-4E56-BAD1-9746-B7E5E195D87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b" anchorCtr="0" compatLnSpc="1">
            <a:prstTxWarp prst="textNoShape">
              <a:avLst/>
            </a:prstTxWarp>
          </a:bodyPr>
          <a:lstStyle>
            <a:lvl1pPr defTabSz="930786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631" name="Rectangle 7">
            <a:extLst>
              <a:ext uri="{FF2B5EF4-FFF2-40B4-BE49-F238E27FC236}">
                <a16:creationId xmlns:a16="http://schemas.microsoft.com/office/drawing/2014/main" id="{D5D6A901-F6DB-36A2-1898-14CCB12124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29" tIns="46515" rIns="93029" bIns="46515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pPr>
              <a:defRPr/>
            </a:pPr>
            <a:fld id="{EDCD5A94-3E3C-4E40-BEA8-E6C0DD538D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“The effects of weather and nutrition on the yield of</a:t>
            </a:r>
          </a:p>
          <a:p>
            <a:r>
              <a:rPr lang="en-GB" dirty="0"/>
              <a:t>hay from Palace Leas meadow hay plots, at Cockle Park</a:t>
            </a:r>
          </a:p>
          <a:p>
            <a:r>
              <a:rPr lang="en-GB" dirty="0"/>
              <a:t>Experimental Farm, over the period from 1897 to 1980”</a:t>
            </a:r>
          </a:p>
          <a:p>
            <a:r>
              <a:rPr lang="en-GB" dirty="0"/>
              <a:t>Grass and Forage Science (1987) 42, 353-358.</a:t>
            </a:r>
          </a:p>
          <a:p>
            <a:r>
              <a:rPr lang="en-GB" dirty="0"/>
              <a:t>S. Y. COLEMAN,* R. S. SHIEL AND</a:t>
            </a:r>
          </a:p>
          <a:p>
            <a:r>
              <a:rPr lang="en-GB" dirty="0"/>
              <a:t>D. A. EVANS</a:t>
            </a:r>
          </a:p>
          <a:p>
            <a:r>
              <a:rPr lang="en-GB" dirty="0"/>
              <a:t>Departments of Mathematics and Soil Science,</a:t>
            </a:r>
          </a:p>
          <a:p>
            <a:r>
              <a:rPr lang="en-GB" dirty="0"/>
              <a:t>The University. Newcastle upon Tyne, </a:t>
            </a:r>
            <a:r>
              <a:rPr lang="en-GB" dirty="0" err="1"/>
              <a:t>NEl</a:t>
            </a:r>
            <a:r>
              <a:rPr lang="en-GB" dirty="0"/>
              <a:t> 7RIJ.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CD5A94-3E3C-4E40-BEA8-E6C0DD538DBD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7644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6426D-8BB4-8EF8-A05B-9FF68AC17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3E253D-F657-8031-03B3-511DE40D61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E348C-8277-243B-4E4C-9C1544D6C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“The effects of weather and nutrition on the yield of</a:t>
            </a:r>
          </a:p>
          <a:p>
            <a:r>
              <a:rPr lang="en-GB" dirty="0"/>
              <a:t>hay from Palace Leas meadow hay plots, at Cockle Park</a:t>
            </a:r>
          </a:p>
          <a:p>
            <a:r>
              <a:rPr lang="en-GB" dirty="0"/>
              <a:t>Experimental Farm, over the period from 1897 to 1980”</a:t>
            </a:r>
          </a:p>
          <a:p>
            <a:r>
              <a:rPr lang="en-GB" dirty="0"/>
              <a:t>Grass and Forage Science (1987) 42, 353-358.</a:t>
            </a:r>
          </a:p>
          <a:p>
            <a:r>
              <a:rPr lang="en-GB" dirty="0"/>
              <a:t>S. Y. COLEMAN,* R. S. SHIEL AND</a:t>
            </a:r>
          </a:p>
          <a:p>
            <a:r>
              <a:rPr lang="en-GB" dirty="0"/>
              <a:t>D. A. EVANS</a:t>
            </a:r>
          </a:p>
          <a:p>
            <a:r>
              <a:rPr lang="en-GB" dirty="0"/>
              <a:t>Departments of Mathematics and Soil Science,</a:t>
            </a:r>
          </a:p>
          <a:p>
            <a:r>
              <a:rPr lang="en-GB" dirty="0"/>
              <a:t>The University. Newcastle upon Tyne, </a:t>
            </a:r>
            <a:r>
              <a:rPr lang="en-GB" dirty="0" err="1"/>
              <a:t>NEl</a:t>
            </a:r>
            <a:r>
              <a:rPr lang="en-GB" dirty="0"/>
              <a:t> 7RIJ.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1A997-7F1B-A9C8-7AE5-F80FDBBA0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CD5A94-3E3C-4E40-BEA8-E6C0DD538DBD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69268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0808930E-6BD8-D87B-CBDD-B143D775DE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0ECE7FDA-2ACF-CB1D-F76F-76DA5E902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Each data point is hard won.</a:t>
            </a: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7C057201-2C0C-0428-1692-550C69CEA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60EEF9F-8C47-407C-9029-C5E9AE4875F4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43DBAB6-21FE-9CB2-0823-31B14018FD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91C3A08-A78B-CB18-E080-4AECF3AD3B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E422902-8CDD-AA25-4381-DF358F3AF5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68ADF-0286-476D-956C-C708FAA09F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1613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46DBE42-7F1E-A1FA-B03E-64AD9EC1B5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F328A91-598F-2424-627A-31312C2060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509F034-32D7-FD87-44BB-EB0747AE11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F8CD2-873B-4A27-AAF7-55C054964F4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1651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4500" y="274638"/>
            <a:ext cx="1963738" cy="5880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0113" y="274638"/>
            <a:ext cx="5741987" cy="5880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3AE158E-462D-F0DA-17D1-68DDC75528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14941CA-65BE-F861-7F3A-DBEB56D974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EB0DFA7-B535-7517-2E31-C722D20F7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ABD2-9346-490D-8AEF-785D302D877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847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03C6604-E67F-3016-52AD-E062A0ED0E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F9D559A-0284-7ABD-6E89-C52262F880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D180B59-2CAE-C923-2239-35A07DB7CF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7F195-71DA-4BE0-B290-FCA7846EDF2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1800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BF13122-DC76-2851-5C13-336B8B9DA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D2095B9-6251-6CB0-84DB-C9FEF2151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7DDD3FF-0EEF-0BC0-B7B6-EE96E89ACD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3501D-4FD8-4495-9C96-9BA729836CC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966341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4102E7A-1188-2F52-800F-AC0967A8C6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B55E77B-32BD-2D01-D193-CE775F1552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B42CA58-F0ED-C7C6-5AC8-CF46B88AEC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CB8B8-DD25-49D4-B725-6E4BC88B3B8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7783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73238"/>
            <a:ext cx="3852862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5375" y="1773238"/>
            <a:ext cx="3852863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1F84AC-2D80-8E5C-FBE0-C9223C63AC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E64DAA-3FFB-CE0E-538A-34252C8C3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B96415F8-DA7A-FB64-B5D4-B34DB73FCB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33559-2E16-4222-AFF0-6B1BF5C7B1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9394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8ABC436-16D0-C13B-8465-33ADB52D09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7F41A27-6E44-7CAA-47E1-C5EC83B303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F2534C0-5697-3A82-4063-B31D6A586C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521A2-7C74-4163-B2A3-02CB88C9F06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5045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E2F7C95-B01A-46AB-C361-E446F6E17D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C4F18D-5644-E8AA-F083-637E678F55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6627555-3586-8B1F-4024-8C9EC0EA4A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3A4E2-E094-468F-9666-8F777A26658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82640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F7CD34B6-28E4-5D7F-7066-A6F356ED01F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C70B6CB-8C6F-5D00-01AF-0A9B07EFB8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9399DC9-B2A3-76B5-DDE7-98CFC873ED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D7880-3F8D-4E0A-A2DD-278C5FB79B7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01596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58FFCA-EE20-3D11-13F4-1616644F71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317572-30CE-8020-E6A6-458D4A09D5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58108CE-B69B-80A6-72D4-AD3352ED7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E7ABB-898E-4A28-BBA2-C7A9FD520A8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8899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C457490-BE6F-10FF-6DED-D5D7D22F09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E433B03-073C-DD7B-3FAD-0BAFFCA4E6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26C9B96-1082-687D-A875-04345A33AD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B1FF9-1566-4760-8F6C-66BBF31444A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2816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B48799-2473-431A-3891-8F85678C36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DCFB1E-0262-CD38-7FA6-63AA41252B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222BDF3-240B-9392-B310-2999999BFE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6A71C-F10D-493D-BD75-D75066D5F7E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6233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B34BD0-782E-E449-E700-D3A684B39E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0A177BC-7F2B-5E6B-D73A-2A47E709B5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1FEBFC4-B574-1BD7-EC85-9B807D8E7B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09B47-400C-4E39-94A6-88D0CC9EE75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82216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4500" y="274638"/>
            <a:ext cx="1963738" cy="5880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0113" y="274638"/>
            <a:ext cx="5741987" cy="5880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C8D43D9-98A4-2EFF-C6A0-B25E96E893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E4BBA-5DC0-E1A5-E54A-8B23D8194A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F1569C6-8843-CEEA-5AA6-56D1CA2D0B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50456-D91F-4F5C-8850-76F968A02E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8646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203FE3-F054-1FBD-CA24-8E1136FC9C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083F72D-07BD-97F6-2483-DEC52052C6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253C736-DB55-C40C-C836-E5E87AF14D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CF635-35CF-4151-A7B4-E890E3C71FE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0891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79C1D90-23D2-6C7F-CC1C-BCF8F8894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9EC3EF4-BF8F-9CC4-8F9E-667C255E6C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FA4835B-91BC-A377-B0B6-1A22345FBE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E0BA5B-CA3C-4082-B9EA-715F319BB0A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63094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E2EA3EF-B57A-3B5C-7470-6C082F2BD9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976F857-D99F-012E-79EB-33FA55CDBB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62ACBC4-19BB-E82D-7273-76DE0167E4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0D3DF-DA93-4FC3-8020-59442FB33DF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6878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73238"/>
            <a:ext cx="3852862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5375" y="1773238"/>
            <a:ext cx="3852863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110B4E-F7F5-FA12-5019-B5BE3D54EE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AA1583-BDA8-8B26-C74A-D75F951DFF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732DCCB-BFDE-6EC4-A3C8-DCC0765F84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3BCDC3-AE16-43ED-BC02-27F20322DC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24774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D3819B0-4743-B08B-7281-4764A3C20F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8D51347-FA0A-8102-26B1-28A2CF22E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357FCA6F-623A-96A1-424B-AF80B3DD57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6F015-1B9F-40AE-9356-574B95E1A84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13662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D069511-B2EE-B8D1-A933-4E3A8201F1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F3AEEE2-99A7-CCFE-A62D-1F082D217C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ECEE20A8-4052-FFE4-89FE-733E13FFF1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A081A-0FB3-4D7C-B0DF-6369B5D41B3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00112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859700B-6244-1363-65CA-DEC3468AD1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A870DC5-5249-963D-ED3C-DE6D77D7E9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79DC9BF-CE12-87C6-7C4E-77841ADAD0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F15CB-24AA-4EE3-AE92-BAF5EF1C75C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7022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117D8A6-E7C9-EBD8-6A0E-79549E4AE8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7569FC3-05F6-14CB-DABA-D353A4BE64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1C529D5-0663-6C78-6E54-23664CF3AB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C5384-2506-46E4-B862-1C34E8932E8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98497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23DE89-A338-EFF9-2E12-013B236468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2B86D1-FE77-96FC-B4D6-3E737E14DD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6323B9B-2484-2EA4-5420-8125E4074C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CF506-6613-425A-B29B-C9793F72B3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578910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48B746-CD0E-2CC6-21E7-C45580A140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BFC130-056A-7520-6D33-AECEE58004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0584CF5-F7D1-73C6-0E53-89B8CBA215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25898-FD7C-4BEE-A182-A56E9A8D5B3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93920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73EBB76-607B-1B99-E4A1-885C3D577D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AFB5A4-193C-DCE5-7D25-781974DFDE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5999831-339E-8D39-0B31-A3728F87CE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2E6615-B735-494A-A89B-8A8C0E6A411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08550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4500" y="274638"/>
            <a:ext cx="1963738" cy="5880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0113" y="274638"/>
            <a:ext cx="5741987" cy="5880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01795A2-08C2-6398-C16A-8A6A8499AB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84649AA-4B0D-28AF-CC81-99FCABB775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2385A75-7B89-0D03-68F7-831ACC1E88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4D074-F766-4EBA-B884-EBA589A62C7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858856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625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76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629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736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698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2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3" y="1773238"/>
            <a:ext cx="3852862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5375" y="1773238"/>
            <a:ext cx="3852863" cy="4381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69C4B72-4104-9C03-E3F0-76C38BFD30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87EA9F-C2C1-D70D-E308-9B13F6DF99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CDA9CBA-CA76-5602-92C8-6C1D19DFE7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61F9D6-7D5E-48CD-9587-4378867AEB0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098758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343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296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7256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937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212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6C83461-01B6-AEB5-C822-1094873B71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EE889FF-9F97-FB2F-B076-E8C72CCEA4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60B53A64-92D5-9729-4CF8-B9FD137612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2BBCB-9742-43BA-B67C-0E6B65D48B6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57684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4CF38AE-4CB7-1CC3-EED1-DC0E0C01E4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CBFAB2-1EF5-02C4-968F-C2D95B6EB0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4BE577E-90D0-4403-93FA-DE4ED76F7C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B2981-026B-4642-9200-0A616F6D4E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433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7413C782-2C6D-BDDB-3F0C-5E308BA872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B0DD9345-1543-663A-D024-FFC62F19DE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D900193-0593-711A-16D7-A8D6620F0B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CEABAA-DFA6-4001-A3EB-2D40DB63A1F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428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95B78B-9E66-7FCE-CD57-2D676203D9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CCE248C-51D7-023E-4136-0A292959EA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1FD74E8A-BC33-3871-CFEB-661F9CD67F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C182D-27C7-4B12-B116-A228A6E48D8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4683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80C081-B919-629C-C3B5-0F8E962D23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40ACE5-C5E3-EB17-A84D-94E5EBA9D4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3FA41A8-1429-DC10-8D85-8616FA0BA2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3100C-1DD5-4A78-B077-6CA98BD229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024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[IMG_7872.jpg]">
            <a:extLst>
              <a:ext uri="{FF2B5EF4-FFF2-40B4-BE49-F238E27FC236}">
                <a16:creationId xmlns:a16="http://schemas.microsoft.com/office/drawing/2014/main" id="{BFC361B4-01CB-2750-133E-49A5FC8C7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lum bright="70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5043" name="Rectangle 3">
            <a:extLst>
              <a:ext uri="{FF2B5EF4-FFF2-40B4-BE49-F238E27FC236}">
                <a16:creationId xmlns:a16="http://schemas.microsoft.com/office/drawing/2014/main" id="{A77706EB-FFAA-D2C7-193D-11B74B6CAA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08175" y="274638"/>
            <a:ext cx="6778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135044" name="Rectangle 4">
            <a:extLst>
              <a:ext uri="{FF2B5EF4-FFF2-40B4-BE49-F238E27FC236}">
                <a16:creationId xmlns:a16="http://schemas.microsoft.com/office/drawing/2014/main" id="{CF7F4BE1-5699-4E12-C46B-A7645F6178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1773238"/>
            <a:ext cx="785812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35045" name="Rectangle 5">
            <a:extLst>
              <a:ext uri="{FF2B5EF4-FFF2-40B4-BE49-F238E27FC236}">
                <a16:creationId xmlns:a16="http://schemas.microsoft.com/office/drawing/2014/main" id="{43EFE2C3-9307-843A-3E53-4403836860D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35046" name="Rectangle 6">
            <a:extLst>
              <a:ext uri="{FF2B5EF4-FFF2-40B4-BE49-F238E27FC236}">
                <a16:creationId xmlns:a16="http://schemas.microsoft.com/office/drawing/2014/main" id="{875AD9D7-5A5B-BCB9-B5AF-0DCF144C6E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2135047" name="Rectangle 7">
            <a:extLst>
              <a:ext uri="{FF2B5EF4-FFF2-40B4-BE49-F238E27FC236}">
                <a16:creationId xmlns:a16="http://schemas.microsoft.com/office/drawing/2014/main" id="{3D03F918-C0B3-D28C-A1D6-79438B13F30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3EA1F80-0A3D-4A2B-B134-8FD0FE236B3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F19960FA-ECD6-2D2B-540B-F9E1E7E9F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57338"/>
            <a:ext cx="3851275" cy="71437"/>
          </a:xfrm>
          <a:prstGeom prst="rect">
            <a:avLst/>
          </a:prstGeom>
          <a:gradFill rotWithShape="0">
            <a:gsLst>
              <a:gs pos="0">
                <a:srgbClr val="4466AA"/>
              </a:gs>
              <a:gs pos="50000">
                <a:srgbClr val="6699FF"/>
              </a:gs>
              <a:gs pos="100000">
                <a:srgbClr val="4466AA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1033" name="Picture 17" descr="newcastle_master_col">
            <a:extLst>
              <a:ext uri="{FF2B5EF4-FFF2-40B4-BE49-F238E27FC236}">
                <a16:creationId xmlns:a16="http://schemas.microsoft.com/office/drawing/2014/main" id="{CC1C0407-B70C-AB9C-9EFB-F7C565C93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813"/>
            <a:ext cx="16557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4" name="Group 19">
            <a:extLst>
              <a:ext uri="{FF2B5EF4-FFF2-40B4-BE49-F238E27FC236}">
                <a16:creationId xmlns:a16="http://schemas.microsoft.com/office/drawing/2014/main" id="{EAAFB425-6E1C-3D7F-3295-B088C9DEC71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6985000" y="6200775"/>
            <a:ext cx="1800225" cy="358775"/>
            <a:chOff x="2971" y="9045"/>
            <a:chExt cx="3470" cy="582"/>
          </a:xfrm>
        </p:grpSpPr>
        <p:grpSp>
          <p:nvGrpSpPr>
            <p:cNvPr id="1035" name="Group 20">
              <a:extLst>
                <a:ext uri="{FF2B5EF4-FFF2-40B4-BE49-F238E27FC236}">
                  <a16:creationId xmlns:a16="http://schemas.microsoft.com/office/drawing/2014/main" id="{458B4987-F6BA-911D-1FA3-39BD6426EC3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971" y="9045"/>
              <a:ext cx="3470" cy="582"/>
              <a:chOff x="2791" y="732"/>
              <a:chExt cx="11566" cy="1941"/>
            </a:xfrm>
          </p:grpSpPr>
          <p:sp>
            <p:nvSpPr>
              <p:cNvPr id="1037" name="Freeform 21">
                <a:extLst>
                  <a:ext uri="{FF2B5EF4-FFF2-40B4-BE49-F238E27FC236}">
                    <a16:creationId xmlns:a16="http://schemas.microsoft.com/office/drawing/2014/main" id="{1BCA9A52-F16C-1E40-B73F-A994A35E8F7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88" y="1161"/>
                <a:ext cx="5783" cy="1512"/>
              </a:xfrm>
              <a:custGeom>
                <a:avLst/>
                <a:gdLst>
                  <a:gd name="T0" fmla="*/ 0 w 3600"/>
                  <a:gd name="T1" fmla="*/ 0 h 1950"/>
                  <a:gd name="T2" fmla="*/ 0 w 3600"/>
                  <a:gd name="T3" fmla="*/ 2 h 1950"/>
                  <a:gd name="T4" fmla="*/ 2147483646 w 3600"/>
                  <a:gd name="T5" fmla="*/ 2 h 1950"/>
                  <a:gd name="T6" fmla="*/ 2147483646 w 3600"/>
                  <a:gd name="T7" fmla="*/ 2 h 1950"/>
                  <a:gd name="T8" fmla="*/ 2147483646 w 3600"/>
                  <a:gd name="T9" fmla="*/ 2 h 1950"/>
                  <a:gd name="T10" fmla="*/ 2147483646 w 3600"/>
                  <a:gd name="T11" fmla="*/ 2 h 1950"/>
                  <a:gd name="T12" fmla="*/ 2147483646 w 3600"/>
                  <a:gd name="T13" fmla="*/ 2 h 1950"/>
                  <a:gd name="T14" fmla="*/ 2147483646 w 3600"/>
                  <a:gd name="T15" fmla="*/ 2 h 1950"/>
                  <a:gd name="T16" fmla="*/ 2147483646 w 3600"/>
                  <a:gd name="T17" fmla="*/ 2 h 1950"/>
                  <a:gd name="T18" fmla="*/ 2147483646 w 3600"/>
                  <a:gd name="T19" fmla="*/ 2 h 1950"/>
                  <a:gd name="T20" fmla="*/ 2147483646 w 3600"/>
                  <a:gd name="T21" fmla="*/ 2 h 1950"/>
                  <a:gd name="T22" fmla="*/ 0 w 3600"/>
                  <a:gd name="T23" fmla="*/ 0 h 195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00" h="1950">
                    <a:moveTo>
                      <a:pt x="0" y="0"/>
                    </a:moveTo>
                    <a:lnTo>
                      <a:pt x="0" y="1880"/>
                    </a:lnTo>
                    <a:lnTo>
                      <a:pt x="890" y="1940"/>
                    </a:lnTo>
                    <a:lnTo>
                      <a:pt x="1940" y="1950"/>
                    </a:lnTo>
                    <a:lnTo>
                      <a:pt x="2810" y="1940"/>
                    </a:lnTo>
                    <a:lnTo>
                      <a:pt x="3600" y="1860"/>
                    </a:lnTo>
                    <a:lnTo>
                      <a:pt x="3590" y="10"/>
                    </a:lnTo>
                    <a:lnTo>
                      <a:pt x="2710" y="60"/>
                    </a:lnTo>
                    <a:lnTo>
                      <a:pt x="1760" y="70"/>
                    </a:lnTo>
                    <a:lnTo>
                      <a:pt x="1070" y="60"/>
                    </a:lnTo>
                    <a:lnTo>
                      <a:pt x="630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8" name="Freeform 22">
                <a:extLst>
                  <a:ext uri="{FF2B5EF4-FFF2-40B4-BE49-F238E27FC236}">
                    <a16:creationId xmlns:a16="http://schemas.microsoft.com/office/drawing/2014/main" id="{E5A0936B-E18F-805E-C173-BB363589FE4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971" y="947"/>
                <a:ext cx="1469" cy="258"/>
              </a:xfrm>
              <a:custGeom>
                <a:avLst/>
                <a:gdLst>
                  <a:gd name="T0" fmla="*/ 0 w 910"/>
                  <a:gd name="T1" fmla="*/ 0 h 330"/>
                  <a:gd name="T2" fmla="*/ 0 w 910"/>
                  <a:gd name="T3" fmla="*/ 2 h 330"/>
                  <a:gd name="T4" fmla="*/ 2147483646 w 910"/>
                  <a:gd name="T5" fmla="*/ 2 h 330"/>
                  <a:gd name="T6" fmla="*/ 0 w 910"/>
                  <a:gd name="T7" fmla="*/ 0 h 3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10" h="330">
                    <a:moveTo>
                      <a:pt x="0" y="0"/>
                    </a:moveTo>
                    <a:lnTo>
                      <a:pt x="0" y="330"/>
                    </a:lnTo>
                    <a:lnTo>
                      <a:pt x="910" y="2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39" name="Freeform 23">
                <a:extLst>
                  <a:ext uri="{FF2B5EF4-FFF2-40B4-BE49-F238E27FC236}">
                    <a16:creationId xmlns:a16="http://schemas.microsoft.com/office/drawing/2014/main" id="{9D9101A3-0F1D-5664-B8ED-8114BA6583E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5698" y="947"/>
                <a:ext cx="1469" cy="258"/>
              </a:xfrm>
              <a:custGeom>
                <a:avLst/>
                <a:gdLst>
                  <a:gd name="T0" fmla="*/ 0 w 910"/>
                  <a:gd name="T1" fmla="*/ 0 h 330"/>
                  <a:gd name="T2" fmla="*/ 0 w 910"/>
                  <a:gd name="T3" fmla="*/ 2 h 330"/>
                  <a:gd name="T4" fmla="*/ 2147483646 w 910"/>
                  <a:gd name="T5" fmla="*/ 2 h 330"/>
                  <a:gd name="T6" fmla="*/ 0 w 910"/>
                  <a:gd name="T7" fmla="*/ 0 h 3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10" h="330">
                    <a:moveTo>
                      <a:pt x="0" y="0"/>
                    </a:moveTo>
                    <a:lnTo>
                      <a:pt x="0" y="330"/>
                    </a:lnTo>
                    <a:lnTo>
                      <a:pt x="910" y="2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0" name="Freeform 24">
                <a:extLst>
                  <a:ext uri="{FF2B5EF4-FFF2-40B4-BE49-F238E27FC236}">
                    <a16:creationId xmlns:a16="http://schemas.microsoft.com/office/drawing/2014/main" id="{6E05BFD8-E146-279F-C916-3DD9DF22A92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91" y="732"/>
                <a:ext cx="4355" cy="1632"/>
              </a:xfrm>
              <a:custGeom>
                <a:avLst/>
                <a:gdLst>
                  <a:gd name="T0" fmla="*/ 2147483646 w 2710"/>
                  <a:gd name="T1" fmla="*/ 2 h 2100"/>
                  <a:gd name="T2" fmla="*/ 2147483646 w 2710"/>
                  <a:gd name="T3" fmla="*/ 2 h 2100"/>
                  <a:gd name="T4" fmla="*/ 2147483646 w 2710"/>
                  <a:gd name="T5" fmla="*/ 2 h 2100"/>
                  <a:gd name="T6" fmla="*/ 2147483646 w 2710"/>
                  <a:gd name="T7" fmla="*/ 2 h 2100"/>
                  <a:gd name="T8" fmla="*/ 2147483646 w 2710"/>
                  <a:gd name="T9" fmla="*/ 2 h 2100"/>
                  <a:gd name="T10" fmla="*/ 0 w 2710"/>
                  <a:gd name="T11" fmla="*/ 2 h 2100"/>
                  <a:gd name="T12" fmla="*/ 2147483646 w 2710"/>
                  <a:gd name="T13" fmla="*/ 2 h 2100"/>
                  <a:gd name="T14" fmla="*/ 2147483646 w 2710"/>
                  <a:gd name="T15" fmla="*/ 0 h 2100"/>
                  <a:gd name="T16" fmla="*/ 2147483646 w 2710"/>
                  <a:gd name="T17" fmla="*/ 2 h 2100"/>
                  <a:gd name="T18" fmla="*/ 2147483646 w 2710"/>
                  <a:gd name="T19" fmla="*/ 2 h 2100"/>
                  <a:gd name="T20" fmla="*/ 2147483646 w 2710"/>
                  <a:gd name="T21" fmla="*/ 2 h 2100"/>
                  <a:gd name="T22" fmla="*/ 2147483646 w 2710"/>
                  <a:gd name="T23" fmla="*/ 2 h 21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710" h="2100">
                    <a:moveTo>
                      <a:pt x="2710" y="280"/>
                    </a:moveTo>
                    <a:lnTo>
                      <a:pt x="1800" y="540"/>
                    </a:lnTo>
                    <a:lnTo>
                      <a:pt x="1800" y="2100"/>
                    </a:lnTo>
                    <a:lnTo>
                      <a:pt x="1060" y="2030"/>
                    </a:lnTo>
                    <a:lnTo>
                      <a:pt x="480" y="1970"/>
                    </a:lnTo>
                    <a:lnTo>
                      <a:pt x="0" y="1880"/>
                    </a:lnTo>
                    <a:lnTo>
                      <a:pt x="920" y="1080"/>
                    </a:lnTo>
                    <a:lnTo>
                      <a:pt x="20" y="0"/>
                    </a:lnTo>
                    <a:lnTo>
                      <a:pt x="750" y="120"/>
                    </a:lnTo>
                    <a:lnTo>
                      <a:pt x="1540" y="200"/>
                    </a:lnTo>
                    <a:lnTo>
                      <a:pt x="2080" y="250"/>
                    </a:lnTo>
                    <a:lnTo>
                      <a:pt x="2710" y="28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41" name="Freeform 25">
                <a:extLst>
                  <a:ext uri="{FF2B5EF4-FFF2-40B4-BE49-F238E27FC236}">
                    <a16:creationId xmlns:a16="http://schemas.microsoft.com/office/drawing/2014/main" id="{1709229A-728C-F934-B896-3187AC91D9B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10002" y="732"/>
                <a:ext cx="4355" cy="1632"/>
              </a:xfrm>
              <a:custGeom>
                <a:avLst/>
                <a:gdLst>
                  <a:gd name="T0" fmla="*/ 2147483646 w 2710"/>
                  <a:gd name="T1" fmla="*/ 2 h 2100"/>
                  <a:gd name="T2" fmla="*/ 2147483646 w 2710"/>
                  <a:gd name="T3" fmla="*/ 2 h 2100"/>
                  <a:gd name="T4" fmla="*/ 2147483646 w 2710"/>
                  <a:gd name="T5" fmla="*/ 2 h 2100"/>
                  <a:gd name="T6" fmla="*/ 2147483646 w 2710"/>
                  <a:gd name="T7" fmla="*/ 2 h 2100"/>
                  <a:gd name="T8" fmla="*/ 2147483646 w 2710"/>
                  <a:gd name="T9" fmla="*/ 2 h 2100"/>
                  <a:gd name="T10" fmla="*/ 0 w 2710"/>
                  <a:gd name="T11" fmla="*/ 2 h 2100"/>
                  <a:gd name="T12" fmla="*/ 2147483646 w 2710"/>
                  <a:gd name="T13" fmla="*/ 2 h 2100"/>
                  <a:gd name="T14" fmla="*/ 2147483646 w 2710"/>
                  <a:gd name="T15" fmla="*/ 0 h 2100"/>
                  <a:gd name="T16" fmla="*/ 2147483646 w 2710"/>
                  <a:gd name="T17" fmla="*/ 2 h 2100"/>
                  <a:gd name="T18" fmla="*/ 2147483646 w 2710"/>
                  <a:gd name="T19" fmla="*/ 2 h 2100"/>
                  <a:gd name="T20" fmla="*/ 2147483646 w 2710"/>
                  <a:gd name="T21" fmla="*/ 2 h 2100"/>
                  <a:gd name="T22" fmla="*/ 2147483646 w 2710"/>
                  <a:gd name="T23" fmla="*/ 2 h 21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710" h="2100">
                    <a:moveTo>
                      <a:pt x="2710" y="280"/>
                    </a:moveTo>
                    <a:lnTo>
                      <a:pt x="1800" y="540"/>
                    </a:lnTo>
                    <a:lnTo>
                      <a:pt x="1800" y="2100"/>
                    </a:lnTo>
                    <a:lnTo>
                      <a:pt x="1060" y="2030"/>
                    </a:lnTo>
                    <a:lnTo>
                      <a:pt x="480" y="1970"/>
                    </a:lnTo>
                    <a:lnTo>
                      <a:pt x="0" y="1880"/>
                    </a:lnTo>
                    <a:lnTo>
                      <a:pt x="920" y="1080"/>
                    </a:lnTo>
                    <a:lnTo>
                      <a:pt x="20" y="0"/>
                    </a:lnTo>
                    <a:lnTo>
                      <a:pt x="750" y="120"/>
                    </a:lnTo>
                    <a:lnTo>
                      <a:pt x="1540" y="200"/>
                    </a:lnTo>
                    <a:lnTo>
                      <a:pt x="2080" y="250"/>
                    </a:lnTo>
                    <a:lnTo>
                      <a:pt x="2710" y="28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036" name="WordArt 26">
              <a:extLst>
                <a:ext uri="{FF2B5EF4-FFF2-40B4-BE49-F238E27FC236}">
                  <a16:creationId xmlns:a16="http://schemas.microsoft.com/office/drawing/2014/main" id="{D00C9702-C0F2-E533-FB88-2CDA6C459E56}"/>
                </a:ext>
              </a:extLst>
            </p:cNvPr>
            <p:cNvSpPr>
              <a:spLocks noChangeAspect="1" noChangeArrowheads="1" noChangeShapeType="1" noTextEdit="1"/>
            </p:cNvSpPr>
            <p:nvPr/>
          </p:nvSpPr>
          <p:spPr bwMode="auto">
            <a:xfrm>
              <a:off x="3881" y="9244"/>
              <a:ext cx="1640" cy="331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14287"/>
                </a:avLst>
              </a:prstTxWarp>
            </a:bodyPr>
            <a:lstStyle/>
            <a:p>
              <a:pPr algn="ctr"/>
              <a:r>
                <a:rPr lang="en-GB" sz="54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</a:rPr>
                <a:t> ISRU 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lr>
          <a:schemeClr val="accent2"/>
        </a:buClr>
        <a:buSzPct val="75000"/>
        <a:buFont typeface="Wingdings" panose="05000000000000000000" pitchFamily="2" charset="2"/>
        <a:buChar char="q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50000"/>
        </a:spcAft>
        <a:buClr>
          <a:schemeClr val="accent2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[IMG_7872.jpg]">
            <a:extLst>
              <a:ext uri="{FF2B5EF4-FFF2-40B4-BE49-F238E27FC236}">
                <a16:creationId xmlns:a16="http://schemas.microsoft.com/office/drawing/2014/main" id="{4B5E3281-65C1-1784-5340-9FCC9BE17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lum bright="70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7091" name="Rectangle 3">
            <a:extLst>
              <a:ext uri="{FF2B5EF4-FFF2-40B4-BE49-F238E27FC236}">
                <a16:creationId xmlns:a16="http://schemas.microsoft.com/office/drawing/2014/main" id="{D1220B53-405E-FE57-AEE0-E50E9D440C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08175" y="274638"/>
            <a:ext cx="6778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137092" name="Rectangle 4">
            <a:extLst>
              <a:ext uri="{FF2B5EF4-FFF2-40B4-BE49-F238E27FC236}">
                <a16:creationId xmlns:a16="http://schemas.microsoft.com/office/drawing/2014/main" id="{9E23CFBE-EF59-1D00-6540-0738987194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1773238"/>
            <a:ext cx="785812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37093" name="Rectangle 5">
            <a:extLst>
              <a:ext uri="{FF2B5EF4-FFF2-40B4-BE49-F238E27FC236}">
                <a16:creationId xmlns:a16="http://schemas.microsoft.com/office/drawing/2014/main" id="{CD8C1580-3193-0F92-1962-DEE003F4A12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37094" name="Rectangle 6">
            <a:extLst>
              <a:ext uri="{FF2B5EF4-FFF2-40B4-BE49-F238E27FC236}">
                <a16:creationId xmlns:a16="http://schemas.microsoft.com/office/drawing/2014/main" id="{02F81AA7-1249-61DD-C480-DCDABC2900C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2137095" name="Rectangle 7">
            <a:extLst>
              <a:ext uri="{FF2B5EF4-FFF2-40B4-BE49-F238E27FC236}">
                <a16:creationId xmlns:a16="http://schemas.microsoft.com/office/drawing/2014/main" id="{BB74162F-9CA0-A81B-01D3-EAE10AC48B0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386B330-117C-4723-B05F-FC610C36B1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CAB32342-2F75-1EC1-89DD-3DF980B7F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57338"/>
            <a:ext cx="3851275" cy="71437"/>
          </a:xfrm>
          <a:prstGeom prst="rect">
            <a:avLst/>
          </a:prstGeom>
          <a:gradFill rotWithShape="0">
            <a:gsLst>
              <a:gs pos="0">
                <a:srgbClr val="4466AA"/>
              </a:gs>
              <a:gs pos="50000">
                <a:srgbClr val="6699FF"/>
              </a:gs>
              <a:gs pos="100000">
                <a:srgbClr val="4466AA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grpSp>
        <p:nvGrpSpPr>
          <p:cNvPr id="2057" name="Group 9">
            <a:extLst>
              <a:ext uri="{FF2B5EF4-FFF2-40B4-BE49-F238E27FC236}">
                <a16:creationId xmlns:a16="http://schemas.microsoft.com/office/drawing/2014/main" id="{BA98AD2B-1EFD-B07B-F6ED-5C0374A14BDD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88913"/>
            <a:ext cx="1655762" cy="287337"/>
            <a:chOff x="2971" y="9045"/>
            <a:chExt cx="3470" cy="582"/>
          </a:xfrm>
        </p:grpSpPr>
        <p:grpSp>
          <p:nvGrpSpPr>
            <p:cNvPr id="2058" name="Group 10">
              <a:extLst>
                <a:ext uri="{FF2B5EF4-FFF2-40B4-BE49-F238E27FC236}">
                  <a16:creationId xmlns:a16="http://schemas.microsoft.com/office/drawing/2014/main" id="{F52625AC-1028-5D76-47C0-5D12E4694C4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971" y="9045"/>
              <a:ext cx="3470" cy="582"/>
              <a:chOff x="2791" y="732"/>
              <a:chExt cx="11566" cy="1941"/>
            </a:xfrm>
          </p:grpSpPr>
          <p:sp>
            <p:nvSpPr>
              <p:cNvPr id="2060" name="Freeform 11">
                <a:extLst>
                  <a:ext uri="{FF2B5EF4-FFF2-40B4-BE49-F238E27FC236}">
                    <a16:creationId xmlns:a16="http://schemas.microsoft.com/office/drawing/2014/main" id="{BD6790B2-A9DE-3E33-0C59-34FD72B6D23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85" y="1161"/>
                <a:ext cx="5777" cy="1512"/>
              </a:xfrm>
              <a:custGeom>
                <a:avLst/>
                <a:gdLst>
                  <a:gd name="T0" fmla="*/ 0 w 3600"/>
                  <a:gd name="T1" fmla="*/ 0 h 1950"/>
                  <a:gd name="T2" fmla="*/ 0 w 3600"/>
                  <a:gd name="T3" fmla="*/ 2 h 1950"/>
                  <a:gd name="T4" fmla="*/ 2147483646 w 3600"/>
                  <a:gd name="T5" fmla="*/ 2 h 1950"/>
                  <a:gd name="T6" fmla="*/ 2147483646 w 3600"/>
                  <a:gd name="T7" fmla="*/ 2 h 1950"/>
                  <a:gd name="T8" fmla="*/ 2147483646 w 3600"/>
                  <a:gd name="T9" fmla="*/ 2 h 1950"/>
                  <a:gd name="T10" fmla="*/ 2147483646 w 3600"/>
                  <a:gd name="T11" fmla="*/ 2 h 1950"/>
                  <a:gd name="T12" fmla="*/ 2147483646 w 3600"/>
                  <a:gd name="T13" fmla="*/ 2 h 1950"/>
                  <a:gd name="T14" fmla="*/ 2147483646 w 3600"/>
                  <a:gd name="T15" fmla="*/ 2 h 1950"/>
                  <a:gd name="T16" fmla="*/ 2147483646 w 3600"/>
                  <a:gd name="T17" fmla="*/ 2 h 1950"/>
                  <a:gd name="T18" fmla="*/ 2147483646 w 3600"/>
                  <a:gd name="T19" fmla="*/ 2 h 1950"/>
                  <a:gd name="T20" fmla="*/ 2147483646 w 3600"/>
                  <a:gd name="T21" fmla="*/ 2 h 1950"/>
                  <a:gd name="T22" fmla="*/ 0 w 3600"/>
                  <a:gd name="T23" fmla="*/ 0 h 195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00" h="1950">
                    <a:moveTo>
                      <a:pt x="0" y="0"/>
                    </a:moveTo>
                    <a:lnTo>
                      <a:pt x="0" y="1880"/>
                    </a:lnTo>
                    <a:lnTo>
                      <a:pt x="890" y="1940"/>
                    </a:lnTo>
                    <a:lnTo>
                      <a:pt x="1940" y="1950"/>
                    </a:lnTo>
                    <a:lnTo>
                      <a:pt x="2810" y="1940"/>
                    </a:lnTo>
                    <a:lnTo>
                      <a:pt x="3600" y="1860"/>
                    </a:lnTo>
                    <a:lnTo>
                      <a:pt x="3590" y="10"/>
                    </a:lnTo>
                    <a:lnTo>
                      <a:pt x="2710" y="60"/>
                    </a:lnTo>
                    <a:lnTo>
                      <a:pt x="1760" y="70"/>
                    </a:lnTo>
                    <a:lnTo>
                      <a:pt x="1070" y="60"/>
                    </a:lnTo>
                    <a:lnTo>
                      <a:pt x="630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61" name="Freeform 12">
                <a:extLst>
                  <a:ext uri="{FF2B5EF4-FFF2-40B4-BE49-F238E27FC236}">
                    <a16:creationId xmlns:a16="http://schemas.microsoft.com/office/drawing/2014/main" id="{CC0E7C44-279A-E3F4-6572-11DD2994736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977" y="946"/>
                <a:ext cx="1464" cy="257"/>
              </a:xfrm>
              <a:custGeom>
                <a:avLst/>
                <a:gdLst>
                  <a:gd name="T0" fmla="*/ 0 w 910"/>
                  <a:gd name="T1" fmla="*/ 0 h 330"/>
                  <a:gd name="T2" fmla="*/ 0 w 910"/>
                  <a:gd name="T3" fmla="*/ 2 h 330"/>
                  <a:gd name="T4" fmla="*/ 2147483646 w 910"/>
                  <a:gd name="T5" fmla="*/ 2 h 330"/>
                  <a:gd name="T6" fmla="*/ 0 w 910"/>
                  <a:gd name="T7" fmla="*/ 0 h 3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10" h="330">
                    <a:moveTo>
                      <a:pt x="0" y="0"/>
                    </a:moveTo>
                    <a:lnTo>
                      <a:pt x="0" y="330"/>
                    </a:lnTo>
                    <a:lnTo>
                      <a:pt x="910" y="2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62" name="Freeform 13">
                <a:extLst>
                  <a:ext uri="{FF2B5EF4-FFF2-40B4-BE49-F238E27FC236}">
                    <a16:creationId xmlns:a16="http://schemas.microsoft.com/office/drawing/2014/main" id="{20613439-03CA-1BF3-14C5-100AF448C8A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5707" y="946"/>
                <a:ext cx="1453" cy="257"/>
              </a:xfrm>
              <a:custGeom>
                <a:avLst/>
                <a:gdLst>
                  <a:gd name="T0" fmla="*/ 0 w 910"/>
                  <a:gd name="T1" fmla="*/ 0 h 330"/>
                  <a:gd name="T2" fmla="*/ 0 w 910"/>
                  <a:gd name="T3" fmla="*/ 2 h 330"/>
                  <a:gd name="T4" fmla="*/ 2147483646 w 910"/>
                  <a:gd name="T5" fmla="*/ 2 h 330"/>
                  <a:gd name="T6" fmla="*/ 0 w 910"/>
                  <a:gd name="T7" fmla="*/ 0 h 3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10" h="330">
                    <a:moveTo>
                      <a:pt x="0" y="0"/>
                    </a:moveTo>
                    <a:lnTo>
                      <a:pt x="0" y="330"/>
                    </a:lnTo>
                    <a:lnTo>
                      <a:pt x="910" y="2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63" name="Freeform 14">
                <a:extLst>
                  <a:ext uri="{FF2B5EF4-FFF2-40B4-BE49-F238E27FC236}">
                    <a16:creationId xmlns:a16="http://schemas.microsoft.com/office/drawing/2014/main" id="{F370358C-E250-8FD0-7C87-C71A26F7C470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91" y="732"/>
                <a:ext cx="4358" cy="1630"/>
              </a:xfrm>
              <a:custGeom>
                <a:avLst/>
                <a:gdLst>
                  <a:gd name="T0" fmla="*/ 2147483646 w 2710"/>
                  <a:gd name="T1" fmla="*/ 2 h 2100"/>
                  <a:gd name="T2" fmla="*/ 2147483646 w 2710"/>
                  <a:gd name="T3" fmla="*/ 2 h 2100"/>
                  <a:gd name="T4" fmla="*/ 2147483646 w 2710"/>
                  <a:gd name="T5" fmla="*/ 2 h 2100"/>
                  <a:gd name="T6" fmla="*/ 2147483646 w 2710"/>
                  <a:gd name="T7" fmla="*/ 2 h 2100"/>
                  <a:gd name="T8" fmla="*/ 2147483646 w 2710"/>
                  <a:gd name="T9" fmla="*/ 2 h 2100"/>
                  <a:gd name="T10" fmla="*/ 0 w 2710"/>
                  <a:gd name="T11" fmla="*/ 2 h 2100"/>
                  <a:gd name="T12" fmla="*/ 2147483646 w 2710"/>
                  <a:gd name="T13" fmla="*/ 2 h 2100"/>
                  <a:gd name="T14" fmla="*/ 2147483646 w 2710"/>
                  <a:gd name="T15" fmla="*/ 0 h 2100"/>
                  <a:gd name="T16" fmla="*/ 2147483646 w 2710"/>
                  <a:gd name="T17" fmla="*/ 2 h 2100"/>
                  <a:gd name="T18" fmla="*/ 2147483646 w 2710"/>
                  <a:gd name="T19" fmla="*/ 2 h 2100"/>
                  <a:gd name="T20" fmla="*/ 2147483646 w 2710"/>
                  <a:gd name="T21" fmla="*/ 2 h 2100"/>
                  <a:gd name="T22" fmla="*/ 2147483646 w 2710"/>
                  <a:gd name="T23" fmla="*/ 2 h 21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710" h="2100">
                    <a:moveTo>
                      <a:pt x="2710" y="280"/>
                    </a:moveTo>
                    <a:lnTo>
                      <a:pt x="1800" y="540"/>
                    </a:lnTo>
                    <a:lnTo>
                      <a:pt x="1800" y="2100"/>
                    </a:lnTo>
                    <a:lnTo>
                      <a:pt x="1060" y="2030"/>
                    </a:lnTo>
                    <a:lnTo>
                      <a:pt x="480" y="1970"/>
                    </a:lnTo>
                    <a:lnTo>
                      <a:pt x="0" y="1880"/>
                    </a:lnTo>
                    <a:lnTo>
                      <a:pt x="920" y="1080"/>
                    </a:lnTo>
                    <a:lnTo>
                      <a:pt x="20" y="0"/>
                    </a:lnTo>
                    <a:lnTo>
                      <a:pt x="750" y="120"/>
                    </a:lnTo>
                    <a:lnTo>
                      <a:pt x="1540" y="200"/>
                    </a:lnTo>
                    <a:lnTo>
                      <a:pt x="2080" y="250"/>
                    </a:lnTo>
                    <a:lnTo>
                      <a:pt x="2710" y="28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064" name="Freeform 15">
                <a:extLst>
                  <a:ext uri="{FF2B5EF4-FFF2-40B4-BE49-F238E27FC236}">
                    <a16:creationId xmlns:a16="http://schemas.microsoft.com/office/drawing/2014/main" id="{915364EB-5E1E-5E9D-B0A7-7B68A1200EA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9999" y="732"/>
                <a:ext cx="4358" cy="1630"/>
              </a:xfrm>
              <a:custGeom>
                <a:avLst/>
                <a:gdLst>
                  <a:gd name="T0" fmla="*/ 2147483646 w 2710"/>
                  <a:gd name="T1" fmla="*/ 2 h 2100"/>
                  <a:gd name="T2" fmla="*/ 2147483646 w 2710"/>
                  <a:gd name="T3" fmla="*/ 2 h 2100"/>
                  <a:gd name="T4" fmla="*/ 2147483646 w 2710"/>
                  <a:gd name="T5" fmla="*/ 2 h 2100"/>
                  <a:gd name="T6" fmla="*/ 2147483646 w 2710"/>
                  <a:gd name="T7" fmla="*/ 2 h 2100"/>
                  <a:gd name="T8" fmla="*/ 2147483646 w 2710"/>
                  <a:gd name="T9" fmla="*/ 2 h 2100"/>
                  <a:gd name="T10" fmla="*/ 0 w 2710"/>
                  <a:gd name="T11" fmla="*/ 2 h 2100"/>
                  <a:gd name="T12" fmla="*/ 2147483646 w 2710"/>
                  <a:gd name="T13" fmla="*/ 2 h 2100"/>
                  <a:gd name="T14" fmla="*/ 2147483646 w 2710"/>
                  <a:gd name="T15" fmla="*/ 0 h 2100"/>
                  <a:gd name="T16" fmla="*/ 2147483646 w 2710"/>
                  <a:gd name="T17" fmla="*/ 2 h 2100"/>
                  <a:gd name="T18" fmla="*/ 2147483646 w 2710"/>
                  <a:gd name="T19" fmla="*/ 2 h 2100"/>
                  <a:gd name="T20" fmla="*/ 2147483646 w 2710"/>
                  <a:gd name="T21" fmla="*/ 2 h 2100"/>
                  <a:gd name="T22" fmla="*/ 2147483646 w 2710"/>
                  <a:gd name="T23" fmla="*/ 2 h 21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710" h="2100">
                    <a:moveTo>
                      <a:pt x="2710" y="280"/>
                    </a:moveTo>
                    <a:lnTo>
                      <a:pt x="1800" y="540"/>
                    </a:lnTo>
                    <a:lnTo>
                      <a:pt x="1800" y="2100"/>
                    </a:lnTo>
                    <a:lnTo>
                      <a:pt x="1060" y="2030"/>
                    </a:lnTo>
                    <a:lnTo>
                      <a:pt x="480" y="1970"/>
                    </a:lnTo>
                    <a:lnTo>
                      <a:pt x="0" y="1880"/>
                    </a:lnTo>
                    <a:lnTo>
                      <a:pt x="920" y="1080"/>
                    </a:lnTo>
                    <a:lnTo>
                      <a:pt x="20" y="0"/>
                    </a:lnTo>
                    <a:lnTo>
                      <a:pt x="750" y="120"/>
                    </a:lnTo>
                    <a:lnTo>
                      <a:pt x="1540" y="200"/>
                    </a:lnTo>
                    <a:lnTo>
                      <a:pt x="2080" y="250"/>
                    </a:lnTo>
                    <a:lnTo>
                      <a:pt x="2710" y="28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059" name="WordArt 16">
              <a:extLst>
                <a:ext uri="{FF2B5EF4-FFF2-40B4-BE49-F238E27FC236}">
                  <a16:creationId xmlns:a16="http://schemas.microsoft.com/office/drawing/2014/main" id="{5590C117-6E7B-FFE1-3B30-07D29E9C44FE}"/>
                </a:ext>
              </a:extLst>
            </p:cNvPr>
            <p:cNvSpPr>
              <a:spLocks noChangeAspect="1" noChangeArrowheads="1" noChangeShapeType="1" noTextEdit="1"/>
            </p:cNvSpPr>
            <p:nvPr/>
          </p:nvSpPr>
          <p:spPr bwMode="auto">
            <a:xfrm>
              <a:off x="3881" y="9244"/>
              <a:ext cx="1640" cy="331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14287"/>
                </a:avLst>
              </a:prstTxWarp>
            </a:bodyPr>
            <a:lstStyle/>
            <a:p>
              <a:pPr algn="ctr"/>
              <a:r>
                <a:rPr lang="en-GB" sz="54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</a:rPr>
                <a:t> ISRU 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[IMG_7872.jpg]">
            <a:extLst>
              <a:ext uri="{FF2B5EF4-FFF2-40B4-BE49-F238E27FC236}">
                <a16:creationId xmlns:a16="http://schemas.microsoft.com/office/drawing/2014/main" id="{49CF8B24-2E60-7F44-CE27-59F00344B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lum bright="70000" contrast="-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8115" name="Rectangle 3">
            <a:extLst>
              <a:ext uri="{FF2B5EF4-FFF2-40B4-BE49-F238E27FC236}">
                <a16:creationId xmlns:a16="http://schemas.microsoft.com/office/drawing/2014/main" id="{DDD73307-3D86-551D-CDD6-D6818E878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08175" y="274638"/>
            <a:ext cx="67786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2138116" name="Rectangle 4">
            <a:extLst>
              <a:ext uri="{FF2B5EF4-FFF2-40B4-BE49-F238E27FC236}">
                <a16:creationId xmlns:a16="http://schemas.microsoft.com/office/drawing/2014/main" id="{6A1842C8-1132-EC18-1DD9-AC0D06188B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1773238"/>
            <a:ext cx="785812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38117" name="Rectangle 5">
            <a:extLst>
              <a:ext uri="{FF2B5EF4-FFF2-40B4-BE49-F238E27FC236}">
                <a16:creationId xmlns:a16="http://schemas.microsoft.com/office/drawing/2014/main" id="{524664D4-6EA7-6B32-1DDE-EE56F23BF25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38118" name="Rectangle 6">
            <a:extLst>
              <a:ext uri="{FF2B5EF4-FFF2-40B4-BE49-F238E27FC236}">
                <a16:creationId xmlns:a16="http://schemas.microsoft.com/office/drawing/2014/main" id="{EA70E062-9C15-5795-3780-CC0045BECC2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39 of 39</a:t>
            </a:r>
          </a:p>
        </p:txBody>
      </p:sp>
      <p:sp>
        <p:nvSpPr>
          <p:cNvPr id="2138119" name="Rectangle 7">
            <a:extLst>
              <a:ext uri="{FF2B5EF4-FFF2-40B4-BE49-F238E27FC236}">
                <a16:creationId xmlns:a16="http://schemas.microsoft.com/office/drawing/2014/main" id="{823D70A0-C2A6-292F-E589-BF449C5D709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43E69DA3-4197-4EAD-B1C4-22DD47A7410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grpSp>
        <p:nvGrpSpPr>
          <p:cNvPr id="3080" name="Group 8">
            <a:extLst>
              <a:ext uri="{FF2B5EF4-FFF2-40B4-BE49-F238E27FC236}">
                <a16:creationId xmlns:a16="http://schemas.microsoft.com/office/drawing/2014/main" id="{63553291-4592-06D3-7E82-90A25BFED3CE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188913"/>
            <a:ext cx="1655762" cy="287337"/>
            <a:chOff x="2971" y="9045"/>
            <a:chExt cx="3470" cy="582"/>
          </a:xfrm>
        </p:grpSpPr>
        <p:grpSp>
          <p:nvGrpSpPr>
            <p:cNvPr id="3081" name="Group 9">
              <a:extLst>
                <a:ext uri="{FF2B5EF4-FFF2-40B4-BE49-F238E27FC236}">
                  <a16:creationId xmlns:a16="http://schemas.microsoft.com/office/drawing/2014/main" id="{7BEACFF8-8C34-992B-36E8-6125BCCC37D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971" y="9045"/>
              <a:ext cx="3470" cy="582"/>
              <a:chOff x="2791" y="732"/>
              <a:chExt cx="11566" cy="1941"/>
            </a:xfrm>
          </p:grpSpPr>
          <p:sp>
            <p:nvSpPr>
              <p:cNvPr id="3083" name="Freeform 10">
                <a:extLst>
                  <a:ext uri="{FF2B5EF4-FFF2-40B4-BE49-F238E27FC236}">
                    <a16:creationId xmlns:a16="http://schemas.microsoft.com/office/drawing/2014/main" id="{63C12951-496C-43BF-964D-81F4736FE08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685" y="1161"/>
                <a:ext cx="5777" cy="1512"/>
              </a:xfrm>
              <a:custGeom>
                <a:avLst/>
                <a:gdLst>
                  <a:gd name="T0" fmla="*/ 0 w 3600"/>
                  <a:gd name="T1" fmla="*/ 0 h 1950"/>
                  <a:gd name="T2" fmla="*/ 0 w 3600"/>
                  <a:gd name="T3" fmla="*/ 2 h 1950"/>
                  <a:gd name="T4" fmla="*/ 2147483646 w 3600"/>
                  <a:gd name="T5" fmla="*/ 2 h 1950"/>
                  <a:gd name="T6" fmla="*/ 2147483646 w 3600"/>
                  <a:gd name="T7" fmla="*/ 2 h 1950"/>
                  <a:gd name="T8" fmla="*/ 2147483646 w 3600"/>
                  <a:gd name="T9" fmla="*/ 2 h 1950"/>
                  <a:gd name="T10" fmla="*/ 2147483646 w 3600"/>
                  <a:gd name="T11" fmla="*/ 2 h 1950"/>
                  <a:gd name="T12" fmla="*/ 2147483646 w 3600"/>
                  <a:gd name="T13" fmla="*/ 2 h 1950"/>
                  <a:gd name="T14" fmla="*/ 2147483646 w 3600"/>
                  <a:gd name="T15" fmla="*/ 2 h 1950"/>
                  <a:gd name="T16" fmla="*/ 2147483646 w 3600"/>
                  <a:gd name="T17" fmla="*/ 2 h 1950"/>
                  <a:gd name="T18" fmla="*/ 2147483646 w 3600"/>
                  <a:gd name="T19" fmla="*/ 2 h 1950"/>
                  <a:gd name="T20" fmla="*/ 2147483646 w 3600"/>
                  <a:gd name="T21" fmla="*/ 2 h 1950"/>
                  <a:gd name="T22" fmla="*/ 0 w 3600"/>
                  <a:gd name="T23" fmla="*/ 0 h 195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00" h="1950">
                    <a:moveTo>
                      <a:pt x="0" y="0"/>
                    </a:moveTo>
                    <a:lnTo>
                      <a:pt x="0" y="1880"/>
                    </a:lnTo>
                    <a:lnTo>
                      <a:pt x="890" y="1940"/>
                    </a:lnTo>
                    <a:lnTo>
                      <a:pt x="1940" y="1950"/>
                    </a:lnTo>
                    <a:lnTo>
                      <a:pt x="2810" y="1940"/>
                    </a:lnTo>
                    <a:lnTo>
                      <a:pt x="3600" y="1860"/>
                    </a:lnTo>
                    <a:lnTo>
                      <a:pt x="3590" y="10"/>
                    </a:lnTo>
                    <a:lnTo>
                      <a:pt x="2710" y="60"/>
                    </a:lnTo>
                    <a:lnTo>
                      <a:pt x="1760" y="70"/>
                    </a:lnTo>
                    <a:lnTo>
                      <a:pt x="1070" y="60"/>
                    </a:lnTo>
                    <a:lnTo>
                      <a:pt x="630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84" name="Freeform 11">
                <a:extLst>
                  <a:ext uri="{FF2B5EF4-FFF2-40B4-BE49-F238E27FC236}">
                    <a16:creationId xmlns:a16="http://schemas.microsoft.com/office/drawing/2014/main" id="{04E73F27-3D05-532E-DD84-DE91D4D4956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9977" y="946"/>
                <a:ext cx="1464" cy="257"/>
              </a:xfrm>
              <a:custGeom>
                <a:avLst/>
                <a:gdLst>
                  <a:gd name="T0" fmla="*/ 0 w 910"/>
                  <a:gd name="T1" fmla="*/ 0 h 330"/>
                  <a:gd name="T2" fmla="*/ 0 w 910"/>
                  <a:gd name="T3" fmla="*/ 2 h 330"/>
                  <a:gd name="T4" fmla="*/ 2147483646 w 910"/>
                  <a:gd name="T5" fmla="*/ 2 h 330"/>
                  <a:gd name="T6" fmla="*/ 0 w 910"/>
                  <a:gd name="T7" fmla="*/ 0 h 3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10" h="330">
                    <a:moveTo>
                      <a:pt x="0" y="0"/>
                    </a:moveTo>
                    <a:lnTo>
                      <a:pt x="0" y="330"/>
                    </a:lnTo>
                    <a:lnTo>
                      <a:pt x="910" y="2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85" name="Freeform 12">
                <a:extLst>
                  <a:ext uri="{FF2B5EF4-FFF2-40B4-BE49-F238E27FC236}">
                    <a16:creationId xmlns:a16="http://schemas.microsoft.com/office/drawing/2014/main" id="{1162D195-A73F-CB2C-4C37-91953D04842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5707" y="946"/>
                <a:ext cx="1453" cy="257"/>
              </a:xfrm>
              <a:custGeom>
                <a:avLst/>
                <a:gdLst>
                  <a:gd name="T0" fmla="*/ 0 w 910"/>
                  <a:gd name="T1" fmla="*/ 0 h 330"/>
                  <a:gd name="T2" fmla="*/ 0 w 910"/>
                  <a:gd name="T3" fmla="*/ 2 h 330"/>
                  <a:gd name="T4" fmla="*/ 2147483646 w 910"/>
                  <a:gd name="T5" fmla="*/ 2 h 330"/>
                  <a:gd name="T6" fmla="*/ 0 w 910"/>
                  <a:gd name="T7" fmla="*/ 0 h 33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10" h="330">
                    <a:moveTo>
                      <a:pt x="0" y="0"/>
                    </a:moveTo>
                    <a:lnTo>
                      <a:pt x="0" y="330"/>
                    </a:lnTo>
                    <a:lnTo>
                      <a:pt x="910" y="2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86" name="Freeform 13">
                <a:extLst>
                  <a:ext uri="{FF2B5EF4-FFF2-40B4-BE49-F238E27FC236}">
                    <a16:creationId xmlns:a16="http://schemas.microsoft.com/office/drawing/2014/main" id="{EEF42111-AB50-25BA-10CD-4D782E461E9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2791" y="732"/>
                <a:ext cx="4358" cy="1630"/>
              </a:xfrm>
              <a:custGeom>
                <a:avLst/>
                <a:gdLst>
                  <a:gd name="T0" fmla="*/ 2147483646 w 2710"/>
                  <a:gd name="T1" fmla="*/ 2 h 2100"/>
                  <a:gd name="T2" fmla="*/ 2147483646 w 2710"/>
                  <a:gd name="T3" fmla="*/ 2 h 2100"/>
                  <a:gd name="T4" fmla="*/ 2147483646 w 2710"/>
                  <a:gd name="T5" fmla="*/ 2 h 2100"/>
                  <a:gd name="T6" fmla="*/ 2147483646 w 2710"/>
                  <a:gd name="T7" fmla="*/ 2 h 2100"/>
                  <a:gd name="T8" fmla="*/ 2147483646 w 2710"/>
                  <a:gd name="T9" fmla="*/ 2 h 2100"/>
                  <a:gd name="T10" fmla="*/ 0 w 2710"/>
                  <a:gd name="T11" fmla="*/ 2 h 2100"/>
                  <a:gd name="T12" fmla="*/ 2147483646 w 2710"/>
                  <a:gd name="T13" fmla="*/ 2 h 2100"/>
                  <a:gd name="T14" fmla="*/ 2147483646 w 2710"/>
                  <a:gd name="T15" fmla="*/ 0 h 2100"/>
                  <a:gd name="T16" fmla="*/ 2147483646 w 2710"/>
                  <a:gd name="T17" fmla="*/ 2 h 2100"/>
                  <a:gd name="T18" fmla="*/ 2147483646 w 2710"/>
                  <a:gd name="T19" fmla="*/ 2 h 2100"/>
                  <a:gd name="T20" fmla="*/ 2147483646 w 2710"/>
                  <a:gd name="T21" fmla="*/ 2 h 2100"/>
                  <a:gd name="T22" fmla="*/ 2147483646 w 2710"/>
                  <a:gd name="T23" fmla="*/ 2 h 21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710" h="2100">
                    <a:moveTo>
                      <a:pt x="2710" y="280"/>
                    </a:moveTo>
                    <a:lnTo>
                      <a:pt x="1800" y="540"/>
                    </a:lnTo>
                    <a:lnTo>
                      <a:pt x="1800" y="2100"/>
                    </a:lnTo>
                    <a:lnTo>
                      <a:pt x="1060" y="2030"/>
                    </a:lnTo>
                    <a:lnTo>
                      <a:pt x="480" y="1970"/>
                    </a:lnTo>
                    <a:lnTo>
                      <a:pt x="0" y="1880"/>
                    </a:lnTo>
                    <a:lnTo>
                      <a:pt x="920" y="1080"/>
                    </a:lnTo>
                    <a:lnTo>
                      <a:pt x="20" y="0"/>
                    </a:lnTo>
                    <a:lnTo>
                      <a:pt x="750" y="120"/>
                    </a:lnTo>
                    <a:lnTo>
                      <a:pt x="1540" y="200"/>
                    </a:lnTo>
                    <a:lnTo>
                      <a:pt x="2080" y="250"/>
                    </a:lnTo>
                    <a:lnTo>
                      <a:pt x="2710" y="28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87" name="Freeform 14">
                <a:extLst>
                  <a:ext uri="{FF2B5EF4-FFF2-40B4-BE49-F238E27FC236}">
                    <a16:creationId xmlns:a16="http://schemas.microsoft.com/office/drawing/2014/main" id="{8103237D-17B4-F7AB-D8C7-43E79B2B46A8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flipH="1">
                <a:off x="9999" y="732"/>
                <a:ext cx="4358" cy="1630"/>
              </a:xfrm>
              <a:custGeom>
                <a:avLst/>
                <a:gdLst>
                  <a:gd name="T0" fmla="*/ 2147483646 w 2710"/>
                  <a:gd name="T1" fmla="*/ 2 h 2100"/>
                  <a:gd name="T2" fmla="*/ 2147483646 w 2710"/>
                  <a:gd name="T3" fmla="*/ 2 h 2100"/>
                  <a:gd name="T4" fmla="*/ 2147483646 w 2710"/>
                  <a:gd name="T5" fmla="*/ 2 h 2100"/>
                  <a:gd name="T6" fmla="*/ 2147483646 w 2710"/>
                  <a:gd name="T7" fmla="*/ 2 h 2100"/>
                  <a:gd name="T8" fmla="*/ 2147483646 w 2710"/>
                  <a:gd name="T9" fmla="*/ 2 h 2100"/>
                  <a:gd name="T10" fmla="*/ 0 w 2710"/>
                  <a:gd name="T11" fmla="*/ 2 h 2100"/>
                  <a:gd name="T12" fmla="*/ 2147483646 w 2710"/>
                  <a:gd name="T13" fmla="*/ 2 h 2100"/>
                  <a:gd name="T14" fmla="*/ 2147483646 w 2710"/>
                  <a:gd name="T15" fmla="*/ 0 h 2100"/>
                  <a:gd name="T16" fmla="*/ 2147483646 w 2710"/>
                  <a:gd name="T17" fmla="*/ 2 h 2100"/>
                  <a:gd name="T18" fmla="*/ 2147483646 w 2710"/>
                  <a:gd name="T19" fmla="*/ 2 h 2100"/>
                  <a:gd name="T20" fmla="*/ 2147483646 w 2710"/>
                  <a:gd name="T21" fmla="*/ 2 h 2100"/>
                  <a:gd name="T22" fmla="*/ 2147483646 w 2710"/>
                  <a:gd name="T23" fmla="*/ 2 h 21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710" h="2100">
                    <a:moveTo>
                      <a:pt x="2710" y="280"/>
                    </a:moveTo>
                    <a:lnTo>
                      <a:pt x="1800" y="540"/>
                    </a:lnTo>
                    <a:lnTo>
                      <a:pt x="1800" y="2100"/>
                    </a:lnTo>
                    <a:lnTo>
                      <a:pt x="1060" y="2030"/>
                    </a:lnTo>
                    <a:lnTo>
                      <a:pt x="480" y="1970"/>
                    </a:lnTo>
                    <a:lnTo>
                      <a:pt x="0" y="1880"/>
                    </a:lnTo>
                    <a:lnTo>
                      <a:pt x="920" y="1080"/>
                    </a:lnTo>
                    <a:lnTo>
                      <a:pt x="20" y="0"/>
                    </a:lnTo>
                    <a:lnTo>
                      <a:pt x="750" y="120"/>
                    </a:lnTo>
                    <a:lnTo>
                      <a:pt x="1540" y="200"/>
                    </a:lnTo>
                    <a:lnTo>
                      <a:pt x="2080" y="250"/>
                    </a:lnTo>
                    <a:lnTo>
                      <a:pt x="2710" y="280"/>
                    </a:lnTo>
                    <a:close/>
                  </a:path>
                </a:pathLst>
              </a:custGeom>
              <a:solidFill>
                <a:srgbClr val="00CCFF">
                  <a:alpha val="96077"/>
                </a:srgb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082" name="WordArt 15">
              <a:extLst>
                <a:ext uri="{FF2B5EF4-FFF2-40B4-BE49-F238E27FC236}">
                  <a16:creationId xmlns:a16="http://schemas.microsoft.com/office/drawing/2014/main" id="{9B25887F-E1BF-E6E1-BE47-6A567BF6D8E0}"/>
                </a:ext>
              </a:extLst>
            </p:cNvPr>
            <p:cNvSpPr>
              <a:spLocks noChangeAspect="1" noChangeArrowheads="1" noChangeShapeType="1" noTextEdit="1"/>
            </p:cNvSpPr>
            <p:nvPr/>
          </p:nvSpPr>
          <p:spPr bwMode="auto">
            <a:xfrm>
              <a:off x="3881" y="9244"/>
              <a:ext cx="1640" cy="331"/>
            </a:xfrm>
            <a:prstGeom prst="rect">
              <a:avLst/>
            </a:prstGeom>
          </p:spPr>
          <p:txBody>
            <a:bodyPr wrap="none" fromWordArt="1">
              <a:prstTxWarp prst="textCanDown">
                <a:avLst>
                  <a:gd name="adj" fmla="val 14287"/>
                </a:avLst>
              </a:prstTxWarp>
            </a:bodyPr>
            <a:lstStyle/>
            <a:p>
              <a:pPr algn="ctr"/>
              <a:r>
                <a:rPr lang="en-GB" sz="5400" b="1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0000"/>
                  </a:solidFill>
                </a:rPr>
                <a:t> ISRU 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33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8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CB600B3-C55F-F507-F0E9-9A980F3D1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700" y="2024063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GB" sz="3600" dirty="0"/>
              <a:t>Ups and Downs with AI and Old Data</a:t>
            </a:r>
            <a:endParaRPr lang="en-GB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5532BA4-D518-BC77-94A3-1CB6693EB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8213" y="3449638"/>
            <a:ext cx="7191375" cy="3408362"/>
          </a:xfrm>
        </p:spPr>
        <p:txBody>
          <a:bodyPr/>
          <a:lstStyle/>
          <a:p>
            <a:pPr>
              <a:defRPr/>
            </a:pPr>
            <a:r>
              <a:rPr lang="en-GB" dirty="0"/>
              <a:t>Shirley Coleman</a:t>
            </a:r>
          </a:p>
          <a:p>
            <a:pPr>
              <a:defRPr/>
            </a:pPr>
            <a:r>
              <a:rPr lang="en-GB" dirty="0"/>
              <a:t>Newcastle University</a:t>
            </a:r>
          </a:p>
          <a:p>
            <a:pPr>
              <a:defRPr/>
            </a:pPr>
            <a:r>
              <a:rPr lang="en-GB" dirty="0"/>
              <a:t>Co-authors: Andrea Ahlemeyer-Stubbe, Robert Shiel, Darren Evans</a:t>
            </a:r>
          </a:p>
        </p:txBody>
      </p:sp>
      <p:sp>
        <p:nvSpPr>
          <p:cNvPr id="6148" name="TextBox 4">
            <a:extLst>
              <a:ext uri="{FF2B5EF4-FFF2-40B4-BE49-F238E27FC236}">
                <a16:creationId xmlns:a16="http://schemas.microsoft.com/office/drawing/2014/main" id="{89D50833-8CBE-2C62-98C7-CE3DCAA9B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441325"/>
            <a:ext cx="35639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Aft>
                <a:spcPct val="7000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400" b="1"/>
              <a:t>ENBIS conference, Florence, Sept 2026</a:t>
            </a:r>
          </a:p>
        </p:txBody>
      </p:sp>
      <p:pic>
        <p:nvPicPr>
          <p:cNvPr id="6149" name="Picture 11">
            <a:extLst>
              <a:ext uri="{FF2B5EF4-FFF2-40B4-BE49-F238E27FC236}">
                <a16:creationId xmlns:a16="http://schemas.microsoft.com/office/drawing/2014/main" id="{C90B1695-70B6-3ABD-1A6A-FC211F3C5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181725"/>
            <a:ext cx="2592388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1F1FF-F0F5-D3F8-C0DD-E5D90C23B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0B4B7A1-690D-88A5-5687-4024C2BE5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Hay yield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891DFF-ADFE-AEE6-2E44-9E527E75A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Revisiting</a:t>
            </a:r>
          </a:p>
        </p:txBody>
      </p:sp>
    </p:spTree>
    <p:extLst>
      <p:ext uri="{BB962C8B-B14F-4D97-AF65-F5344CB8AC3E}">
        <p14:creationId xmlns:p14="http://schemas.microsoft.com/office/powerpoint/2010/main" val="2285837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2B6DF-3044-0FF7-73E4-5BA95B1F5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 vocabulary (attempting to act like a human)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B718A-0E0F-3381-379C-C91C2373EA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Burrowing</a:t>
            </a:r>
          </a:p>
          <a:p>
            <a:r>
              <a:rPr lang="en-GB" dirty="0" err="1"/>
              <a:t>Undilating</a:t>
            </a:r>
            <a:endParaRPr lang="en-GB" dirty="0"/>
          </a:p>
          <a:p>
            <a:r>
              <a:rPr lang="en-GB" dirty="0"/>
              <a:t>Pontificating</a:t>
            </a:r>
          </a:p>
          <a:p>
            <a:r>
              <a:rPr lang="en-GB" dirty="0"/>
              <a:t>Creating</a:t>
            </a:r>
          </a:p>
          <a:p>
            <a:r>
              <a:rPr lang="en-GB" dirty="0"/>
              <a:t>Scampering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12AE6D-431E-C73E-F791-0DEDEC4EEF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Bebopping</a:t>
            </a:r>
          </a:p>
          <a:p>
            <a:r>
              <a:rPr lang="en-GB" dirty="0"/>
              <a:t>Galivanting</a:t>
            </a:r>
          </a:p>
          <a:p>
            <a:r>
              <a:rPr lang="en-GB" dirty="0"/>
              <a:t>Osmosing</a:t>
            </a:r>
          </a:p>
          <a:p>
            <a:r>
              <a:rPr lang="en-GB" dirty="0"/>
              <a:t>Boondoggling</a:t>
            </a:r>
          </a:p>
          <a:p>
            <a:r>
              <a:rPr lang="en-GB" dirty="0"/>
              <a:t>Herding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316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4FC3F7"/>
                </a:solidFill>
                <a:latin typeface="Calibri"/>
              </a:defRPr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Full Time Series: Mean Yield Across All Plots</a:t>
            </a:r>
          </a:p>
        </p:txBody>
      </p:sp>
      <p:pic>
        <p:nvPicPr>
          <p:cNvPr id="3" name="Picture 2" descr="fig1_mean_timeser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97280"/>
            <a:ext cx="8229600" cy="3017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62179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>
                <a:solidFill>
                  <a:srgbClr val="CCCCCC"/>
                </a:solidFill>
                <a:latin typeface="Calibri"/>
              </a:defRPr>
            </a:pP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Blue = Air Dried, Orange = Oven Dried (historical), Green = Modern (2012–2024)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4FC3F7"/>
                </a:solidFill>
                <a:latin typeface="Calibri"/>
              </a:defRPr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Transition Zone: 1950–2024</a:t>
            </a:r>
          </a:p>
        </p:txBody>
      </p:sp>
      <p:pic>
        <p:nvPicPr>
          <p:cNvPr id="3" name="Picture 2" descr="fig4_overlap_zo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97280"/>
            <a:ext cx="8229600" cy="32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62179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0">
                <a:solidFill>
                  <a:srgbClr val="CCCCCC"/>
                </a:solidFill>
                <a:latin typeface="Calibri"/>
              </a:defRPr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CCCC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oven-dried historical series connects naturally with the modern Hay Cut data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C9A1F4-EB0F-5493-2A73-D5B6250E4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685800"/>
            <a:ext cx="8229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66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CEB81-CB15-0451-084E-19074E6D5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A1665B1-9D53-D16F-C28A-E94FDA83E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Ai narrative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ABFADB-C475-CEDF-CA96-905FC3CE9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7463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4FC3F7"/>
                </a:solidFill>
                <a:latin typeface="Calibri"/>
              </a:defRPr>
            </a:pP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Verification Strategy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by AI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4FC3F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7772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Used 2013 &amp; 2014 as ground truth — already manually entered in the target sheet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Script extracted the same values independently from the source, then compared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→ All 28 values matched perfectly (within floating-point precision)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After writing the output, re-read it and verified every cell against the source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 Cross-checked 2012 by computing sub-plot means manually vs script output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Visual inspection: time series plots show no anomalies or discontinuities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All code is saved alongside the data — fully reproducible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7F9F9E-01ED-396E-D81B-3136BA5889DE}"/>
              </a:ext>
            </a:extLst>
          </p:cNvPr>
          <p:cNvSpPr txBox="1"/>
          <p:nvPr/>
        </p:nvSpPr>
        <p:spPr>
          <a:xfrm>
            <a:off x="647564" y="3501008"/>
            <a:ext cx="8229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4FC3F7"/>
                </a:solidFill>
                <a:latin typeface="Calibri"/>
              </a:defRPr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Final v</a:t>
            </a:r>
            <a:r>
              <a:rPr kumimoji="0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erification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Strategy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by human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4FC3F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4FC3F7"/>
                </a:solidFill>
                <a:latin typeface="Calibri"/>
              </a:defRPr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Pros of Using Claude Code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7772400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Speed: parsed 207 source columns + 13 annual sheets in seconds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Accuracy: exact floating-point match with manually entered values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Transparency: every step logged, all code saved, fully auditable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Exploratory analysis: generated 6 publication-quality figures on demand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Flexibility: easy to re-run with different parameters or add new years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Documentation: the code IS the documentation of what was done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made this PowerPoint too</a:t>
            </a:r>
            <a:r>
              <a:rPr kumimoji="0" lang="en-GB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(and added a joke, as requested)</a:t>
            </a: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4FC3F7"/>
                </a:solidFill>
                <a:latin typeface="Calibri"/>
              </a:defRPr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 / Caveats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097280"/>
            <a:ext cx="77724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Domain knowledge: Claude didn't know which drying method to prefer — it presented options and we chose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Ambiguity: some columns labelled "POSSIBLY OVEN DRY MATTER" — Claude flagged these but a human must decide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Trust but verify: AI can make confident-sounding mistakes; verification steps are essential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Requires oversight: works best as a tool guided by someone who understands the data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Setup: requires Python environment with openpyxl, matplotlib, etc.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1500">
                <a:solidFill>
                  <a:srgbClr val="FFFFFF"/>
                </a:solidFill>
                <a:latin typeface="Calibri"/>
              </a:defRPr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a replacement for understanding the science behind the measurements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7D9D9-8A33-1196-3448-1D2A209A2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FC91B5-127D-C035-64A1-7C61BDF42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2" y="4406900"/>
            <a:ext cx="8170167" cy="1362075"/>
          </a:xfrm>
        </p:spPr>
        <p:txBody>
          <a:bodyPr/>
          <a:lstStyle/>
          <a:p>
            <a:pPr>
              <a:defRPr/>
            </a:pPr>
            <a:r>
              <a:rPr lang="en-GB" dirty="0"/>
              <a:t>Cautions and conclusions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37ADB-B310-458D-4C66-0BD26BC97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9337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5201D-59FE-4FCF-20C3-A75E95193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Outline of talk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296EF-E9CD-2D44-F0C4-56B841FBD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2400" dirty="0"/>
              <a:t>Introducing the hay yield data</a:t>
            </a:r>
          </a:p>
          <a:p>
            <a:pPr>
              <a:defRPr/>
            </a:pPr>
            <a:r>
              <a:rPr lang="en-GB" sz="2400" dirty="0"/>
              <a:t>Explosion of possibilities and opportunities with Artificial Intelligence (AI) </a:t>
            </a:r>
          </a:p>
          <a:p>
            <a:pPr>
              <a:defRPr/>
            </a:pPr>
            <a:r>
              <a:rPr lang="en-GB" sz="2400" dirty="0"/>
              <a:t>Revisiting the hay yield data analysis</a:t>
            </a:r>
          </a:p>
          <a:p>
            <a:pPr>
              <a:defRPr/>
            </a:pPr>
            <a:r>
              <a:rPr lang="en-GB" sz="2400" dirty="0"/>
              <a:t>Cautions and Conclusions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FDD42-D486-C34B-6628-369084486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Observations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4AAC2-1727-720C-6DBA-D2E5C0CCB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The data is still hard to handle.</a:t>
            </a:r>
          </a:p>
          <a:p>
            <a:pPr>
              <a:defRPr/>
            </a:pPr>
            <a:r>
              <a:rPr lang="en-GB" dirty="0"/>
              <a:t>Missing data, duplicate measurements, different units.</a:t>
            </a:r>
          </a:p>
          <a:p>
            <a:pPr>
              <a:defRPr/>
            </a:pPr>
            <a:r>
              <a:rPr lang="en-GB" dirty="0"/>
              <a:t>Which version to use?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GB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62C39-9832-AA5E-742F-9F670D31E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013" y="274638"/>
            <a:ext cx="7570787" cy="1143000"/>
          </a:xfrm>
        </p:spPr>
        <p:txBody>
          <a:bodyPr/>
          <a:lstStyle/>
          <a:p>
            <a:pPr>
              <a:defRPr/>
            </a:pPr>
            <a:r>
              <a:rPr lang="en-GB" dirty="0"/>
              <a:t>Top down rather than bottom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09AA4-5928-36E8-C182-413CB762D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AI leads to a top-down approach rather than bottom up.</a:t>
            </a:r>
          </a:p>
          <a:p>
            <a:pPr>
              <a:defRPr/>
            </a:pPr>
            <a:r>
              <a:rPr lang="en-GB" dirty="0"/>
              <a:t>Tempting to take the data at face value rather than look beneath it.</a:t>
            </a:r>
          </a:p>
          <a:p>
            <a:pPr>
              <a:defRPr/>
            </a:pPr>
            <a:r>
              <a:rPr lang="en-GB" dirty="0"/>
              <a:t>Allows casual analysis without checking on minor details.</a:t>
            </a:r>
          </a:p>
          <a:p>
            <a:pPr>
              <a:defRPr/>
            </a:pPr>
            <a:r>
              <a:rPr lang="en-GB" dirty="0"/>
              <a:t>Still need attention to aim of research and value of outcomes.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GB" dirty="0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58CAA020-4EDD-66B9-D276-09EF5246FA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Aft>
                <a:spcPct val="7000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GB" alt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A05C1-AD5E-82B0-FA16-CBC6846D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58AE0-4F67-EFC0-8032-6291279DF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clean set of annual hay yields for each plot is now available for further extensive analysis:</a:t>
            </a:r>
          </a:p>
          <a:p>
            <a:pPr lvl="1"/>
            <a:r>
              <a:rPr lang="en-GB" dirty="0"/>
              <a:t>Effects of N, P and K</a:t>
            </a:r>
          </a:p>
          <a:p>
            <a:pPr lvl="1"/>
            <a:r>
              <a:rPr lang="en-GB" dirty="0"/>
              <a:t>Effects of weather year on year</a:t>
            </a:r>
          </a:p>
          <a:p>
            <a:pPr lvl="1"/>
            <a:r>
              <a:rPr lang="en-GB" dirty="0"/>
              <a:t>Longer term trends reflecting changes in overall conditions including climate change</a:t>
            </a:r>
          </a:p>
          <a:p>
            <a:r>
              <a:rPr lang="en-GB" dirty="0"/>
              <a:t>A new open data resource for use by the global research community.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F60056-0F6F-D297-4824-9AF376AF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60091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1828800"/>
            <a:ext cx="768096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rgbClr val="FFFFFF"/>
                </a:solidFill>
                <a:latin typeface="Calibri"/>
              </a:defRPr>
            </a:pPr>
            <a:endParaRPr kumimoji="0" sz="3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7680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>
                <a:solidFill>
                  <a:srgbClr val="4FC3F7"/>
                </a:solidFill>
                <a:latin typeface="Calibri"/>
              </a:defRPr>
            </a:pP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finally...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(the AI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jok</a:t>
            </a:r>
            <a:r>
              <a:rPr lang="en-GB" sz="2800" b="1" dirty="0">
                <a:solidFill>
                  <a:srgbClr val="4FC3F7"/>
                </a:solidFill>
                <a:latin typeface="Calibri"/>
                <a:cs typeface="+mn-cs"/>
              </a:rPr>
              <a:t>e)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4FC3F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1520" y="2560320"/>
            <a:ext cx="768096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>
                <a:solidFill>
                  <a:srgbClr val="FFFFFF"/>
                </a:solidFill>
                <a:latin typeface="Calibri"/>
              </a:defRPr>
            </a:pPr>
            <a:r>
              <a:rPr kumimoji="0" sz="2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Why did the hay yield data go to therapy?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657600"/>
            <a:ext cx="768096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FF9800"/>
                </a:solidFill>
                <a:latin typeface="Calibri"/>
              </a:defRPr>
            </a:pP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98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had been through too many drying experiences</a:t>
            </a:r>
            <a:b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98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98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couldn't tell if it was air-ing its feelings</a:t>
            </a:r>
            <a:b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98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sz="2000" b="0" i="0" u="none" strike="noStrike" kern="1200" cap="none" spc="0" normalizeH="0" baseline="0" noProof="0">
                <a:ln>
                  <a:noFill/>
                </a:ln>
                <a:solidFill>
                  <a:srgbClr val="FF98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 oven-thinking things.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669280"/>
            <a:ext cx="7680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rgbClr val="4FC3F7"/>
                </a:solidFill>
                <a:latin typeface="Calibri"/>
              </a:defRPr>
            </a:pPr>
            <a:r>
              <a:rPr kumimoji="0" sz="2400" b="1" i="0" u="none" strike="noStrike" kern="1200" cap="none" spc="0" normalizeH="0" baseline="0" noProof="0">
                <a:ln>
                  <a:noFill/>
                </a:ln>
                <a:solidFill>
                  <a:srgbClr val="4FC3F7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Thank you!  🌾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 descr="Harvesting Park Grass in 1941">
            <a:extLst>
              <a:ext uri="{FF2B5EF4-FFF2-40B4-BE49-F238E27FC236}">
                <a16:creationId xmlns:a16="http://schemas.microsoft.com/office/drawing/2014/main" id="{1989B467-436F-3F73-2565-F95B248CC9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Aft>
                <a:spcPct val="7000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US" altLang="en-US" sz="1800"/>
          </a:p>
        </p:txBody>
      </p:sp>
      <p:pic>
        <p:nvPicPr>
          <p:cNvPr id="39939" name="Picture 3" descr="parkgrassharvest">
            <a:extLst>
              <a:ext uri="{FF2B5EF4-FFF2-40B4-BE49-F238E27FC236}">
                <a16:creationId xmlns:a16="http://schemas.microsoft.com/office/drawing/2014/main" id="{0DEF7AFF-3793-D99D-119D-5FF8A6BAB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58813"/>
            <a:ext cx="7010400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ACB0D68D-4C8B-4ECB-22B5-12FB1C6F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Aft>
                <a:spcPct val="7000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GB" altLang="en-US" sz="1400" dirty="0"/>
          </a:p>
        </p:txBody>
      </p:sp>
      <p:sp>
        <p:nvSpPr>
          <p:cNvPr id="39941" name="TextBox 4">
            <a:extLst>
              <a:ext uri="{FF2B5EF4-FFF2-40B4-BE49-F238E27FC236}">
                <a16:creationId xmlns:a16="http://schemas.microsoft.com/office/drawing/2014/main" id="{36FB918B-C3C9-31F5-2E9A-C840950C1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225425"/>
            <a:ext cx="39610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Aft>
                <a:spcPct val="7000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Aft>
                <a:spcPct val="50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1800" b="1" dirty="0"/>
              <a:t>Each data point is hard won.</a:t>
            </a:r>
          </a:p>
          <a:p>
            <a:pPr>
              <a:spcAft>
                <a:spcPct val="0"/>
              </a:spcAft>
              <a:buClrTx/>
              <a:buSzTx/>
              <a:buFontTx/>
              <a:buNone/>
            </a:pPr>
            <a:endParaRPr lang="en-GB" alt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B82122-3FED-FD4E-2257-F1E8CD03E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Hay yield data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91D25-A260-72E2-5EBA-BC055F0378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Introducing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E468A-1977-EF04-E35B-92F4839E9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Hay yields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B6FE0-77A6-078D-7815-035469B9D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1238250"/>
            <a:ext cx="5112568" cy="4381500"/>
          </a:xfrm>
        </p:spPr>
        <p:txBody>
          <a:bodyPr/>
          <a:lstStyle/>
          <a:p>
            <a:pPr>
              <a:defRPr/>
            </a:pPr>
            <a:r>
              <a:rPr lang="en-GB" sz="2000" dirty="0"/>
              <a:t>Experiments to assess the effects of fertilisers and fertiliser regimes were started in Rothamsted Research Lab in 1856 and Cockle Park farm in 1897.</a:t>
            </a:r>
          </a:p>
          <a:p>
            <a:pPr>
              <a:defRPr/>
            </a:pPr>
            <a:r>
              <a:rPr lang="en-GB" sz="2000" dirty="0"/>
              <a:t>Cockle Park farm is owned by Newcastle University.</a:t>
            </a:r>
          </a:p>
          <a:p>
            <a:pPr>
              <a:defRPr/>
            </a:pPr>
            <a:r>
              <a:rPr lang="en-GB" sz="2000" dirty="0"/>
              <a:t>The same 14 strips of Palace Leas field have been fertilised in an augmented 2</a:t>
            </a:r>
            <a:r>
              <a:rPr lang="en-GB" sz="2000" baseline="30000" dirty="0"/>
              <a:t>3</a:t>
            </a:r>
            <a:r>
              <a:rPr lang="en-GB" sz="2000" dirty="0"/>
              <a:t> factorial experiment meticulously and continuously every year since 1897. </a:t>
            </a:r>
          </a:p>
          <a:p>
            <a:pPr>
              <a:defRPr/>
            </a:pPr>
            <a:r>
              <a:rPr lang="en-GB" sz="2000" dirty="0"/>
              <a:t>A meteorological weather station is cited in the adjacent field and gives co-located readings of wind, rain, temperature, sunlight etc </a:t>
            </a:r>
          </a:p>
          <a:p>
            <a:pPr>
              <a:defRPr/>
            </a:pPr>
            <a:endParaRPr lang="en-GB" sz="2400" dirty="0"/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B6E7F9-D01A-8F03-C8B4-2DF8A67F9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74373" y="2273449"/>
            <a:ext cx="4005064" cy="30037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B116E-7E71-CDD0-82BD-A89CAEF8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Hay yield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18F0F-3DD3-E786-94F8-7BD447296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410317"/>
            <a:ext cx="3432785" cy="4381500"/>
          </a:xfrm>
        </p:spPr>
        <p:txBody>
          <a:bodyPr/>
          <a:lstStyle/>
          <a:p>
            <a:pPr>
              <a:defRPr/>
            </a:pPr>
            <a:r>
              <a:rPr lang="en-GB" sz="2000" dirty="0"/>
              <a:t>Hay yields from 1897 were analysed in 1952 by </a:t>
            </a:r>
            <a:r>
              <a:rPr lang="en-GB" sz="2000" dirty="0" err="1"/>
              <a:t>D.G.Bushnell</a:t>
            </a:r>
            <a:r>
              <a:rPr lang="en-GB" sz="2000" dirty="0"/>
              <a:t>,</a:t>
            </a:r>
          </a:p>
          <a:p>
            <a:pPr>
              <a:defRPr/>
            </a:pPr>
            <a:r>
              <a:rPr lang="en-GB" sz="2000" dirty="0"/>
              <a:t>In 1960 by </a:t>
            </a:r>
            <a:r>
              <a:rPr lang="en-GB" sz="2000" dirty="0" err="1"/>
              <a:t>H.C.Pawson</a:t>
            </a:r>
            <a:r>
              <a:rPr lang="en-GB" sz="2000" dirty="0"/>
              <a:t>, </a:t>
            </a:r>
          </a:p>
          <a:p>
            <a:pPr>
              <a:defRPr/>
            </a:pPr>
            <a:r>
              <a:rPr lang="en-GB" sz="2000" dirty="0"/>
              <a:t>then in 1980 by Coleman et al who also looked at the effects of weather,</a:t>
            </a:r>
          </a:p>
          <a:p>
            <a:pPr>
              <a:defRPr/>
            </a:pPr>
            <a:r>
              <a:rPr lang="en-GB" sz="2000" dirty="0"/>
              <a:t>Grass and Forage Science (1987) 42, 353-358.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GB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A8999E-B5E2-5297-E998-938086FE36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708" t="24496" r="40549" b="19129"/>
          <a:stretch>
            <a:fillRect/>
          </a:stretch>
        </p:blipFill>
        <p:spPr>
          <a:xfrm>
            <a:off x="4187331" y="1340768"/>
            <a:ext cx="4500500" cy="54103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2138498-7338-B729-504F-FD7B8873A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E5CB4-3EF0-E6F7-7AAB-35846608E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Hay yield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302310-7A80-397F-FB07-DF1CD34BE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950" y="5085614"/>
            <a:ext cx="7740860" cy="1512168"/>
          </a:xfrm>
        </p:spPr>
        <p:txBody>
          <a:bodyPr/>
          <a:lstStyle/>
          <a:p>
            <a:pPr>
              <a:defRPr/>
            </a:pPr>
            <a:r>
              <a:rPr lang="en-GB" sz="2000" dirty="0"/>
              <a:t>Uncertainty about the location and nature of recent hay yield measurements inhibited further analysis. </a:t>
            </a:r>
          </a:p>
          <a:p>
            <a:pPr>
              <a:defRPr/>
            </a:pPr>
            <a:r>
              <a:rPr lang="en-GB" sz="2000" dirty="0"/>
              <a:t>Timely to update the data set, and reanalyse.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GB" sz="2400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A01C1359-E984-EA4C-E27A-EEA959C801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1" t="20724" r="30505" b="19751"/>
          <a:stretch>
            <a:fillRect/>
          </a:stretch>
        </p:blipFill>
        <p:spPr bwMode="auto">
          <a:xfrm>
            <a:off x="1835696" y="1417638"/>
            <a:ext cx="5779368" cy="333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595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5CA2-0314-37EC-B28F-75532E14B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274638"/>
            <a:ext cx="7858125" cy="1143000"/>
          </a:xfrm>
        </p:spPr>
        <p:txBody>
          <a:bodyPr/>
          <a:lstStyle/>
          <a:p>
            <a:pPr>
              <a:defRPr/>
            </a:pPr>
            <a:r>
              <a:rPr lang="en-GB" dirty="0"/>
              <a:t>Artificial Intelligence to the rescue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051B-C6B8-3D9A-061B-E7F6412DA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2400" dirty="0"/>
              <a:t>Initially AI was used to convert hand-written figures to spreadsheet, then when other historic spreadsheets were located, AI amalgamated these into a combined updated spreadsheet.</a:t>
            </a:r>
          </a:p>
          <a:p>
            <a:pPr>
              <a:defRPr/>
            </a:pPr>
            <a:r>
              <a:rPr lang="en-GB" sz="2400" dirty="0"/>
              <a:t>Similarly, AI attached the experimental design for each year, some meteorological data, and site notes from the researchers.</a:t>
            </a:r>
          </a:p>
          <a:p>
            <a:pPr>
              <a:defRPr/>
            </a:pPr>
            <a:r>
              <a:rPr lang="en-GB" sz="2400" dirty="0"/>
              <a:t>So, AI produced data of different levels, types and granulations.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1D25D-A974-9C58-8074-4AB4049DB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Explosion of possibilities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84908-58B1-56F7-B57E-9661D1843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 sz="2400" dirty="0"/>
              <a:t>AI allows easy transfer of information from any source format into analysable data.</a:t>
            </a:r>
          </a:p>
          <a:p>
            <a:pPr>
              <a:defRPr/>
            </a:pPr>
            <a:r>
              <a:rPr lang="en-GB" sz="2400" dirty="0"/>
              <a:t>Allowing AI to look at a photo of data and convert it to spreadsheet is amazing.   </a:t>
            </a:r>
          </a:p>
          <a:p>
            <a:pPr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Initial analysis can be carried out with a simple request to an AI tool.</a:t>
            </a:r>
          </a:p>
          <a:p>
            <a:pPr>
              <a:defRPr/>
            </a:pP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the upside of AI.</a:t>
            </a:r>
          </a:p>
          <a:p>
            <a:pPr>
              <a:defRPr/>
            </a:pPr>
            <a:endParaRPr lang="en-GB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B8880-1F5C-EE5F-B50D-064B220DE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Project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9A69E-2501-E0AD-E58B-D4FF5E59D6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5" y="1417638"/>
            <a:ext cx="7858125" cy="4381500"/>
          </a:xfrm>
        </p:spPr>
        <p:txBody>
          <a:bodyPr/>
          <a:lstStyle/>
          <a:p>
            <a:r>
              <a:rPr lang="en-GB" dirty="0"/>
              <a:t>Goal: consolidate hay yield data from multiple historical sources into one clean spreadsheet</a:t>
            </a:r>
          </a:p>
          <a:p>
            <a:r>
              <a:rPr lang="en-GB" dirty="0"/>
              <a:t>Sources: Hay Yields.xlsx (207 historical columns, multiple authors) + Hay Cut 2012–2024.xlsx (13 annual sheets)</a:t>
            </a:r>
          </a:p>
          <a:p>
            <a:r>
              <a:rPr lang="en-GB" dirty="0"/>
              <a:t>Tool: Claude Code (AI coding assistant) — used to parse, verify, consolidate and analyse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DE7BDF-FE6E-C4A5-EB80-DB86FCFA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56370982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ISRU Template 2007</Template>
  <TotalTime>40183</TotalTime>
  <Words>1116</Words>
  <Application>Microsoft Office PowerPoint</Application>
  <PresentationFormat>On-screen Show (4:3)</PresentationFormat>
  <Paragraphs>123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Wingdings</vt:lpstr>
      <vt:lpstr>1_Default Design</vt:lpstr>
      <vt:lpstr>3_Default Design</vt:lpstr>
      <vt:lpstr>2_Default Design</vt:lpstr>
      <vt:lpstr>Office Theme</vt:lpstr>
      <vt:lpstr>Ups and Downs with AI and Old Data</vt:lpstr>
      <vt:lpstr>Outline of talk</vt:lpstr>
      <vt:lpstr>Hay yield data</vt:lpstr>
      <vt:lpstr>Hay yields</vt:lpstr>
      <vt:lpstr>Hay yield analysis</vt:lpstr>
      <vt:lpstr>Hay yield analysis</vt:lpstr>
      <vt:lpstr>Artificial Intelligence to the rescue</vt:lpstr>
      <vt:lpstr>Explosion of possibilities</vt:lpstr>
      <vt:lpstr>Project overview</vt:lpstr>
      <vt:lpstr>Hay yield data</vt:lpstr>
      <vt:lpstr>AI vocabulary (attempting to act like a human)</vt:lpstr>
      <vt:lpstr>PowerPoint Presentation</vt:lpstr>
      <vt:lpstr>PowerPoint Presentation</vt:lpstr>
      <vt:lpstr>PowerPoint Presentation</vt:lpstr>
      <vt:lpstr>Ai narrative</vt:lpstr>
      <vt:lpstr>PowerPoint Presentation</vt:lpstr>
      <vt:lpstr>PowerPoint Presentation</vt:lpstr>
      <vt:lpstr>PowerPoint Presentation</vt:lpstr>
      <vt:lpstr>Cautions and conclusions</vt:lpstr>
      <vt:lpstr>Observations </vt:lpstr>
      <vt:lpstr>Top down rather than bottom up</vt:lpstr>
      <vt:lpstr>Conclusions</vt:lpstr>
      <vt:lpstr>PowerPoint Presentation</vt:lpstr>
      <vt:lpstr>PowerPoint Presentation</vt:lpstr>
    </vt:vector>
  </TitlesOfParts>
  <Company>University of Newcastle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ncevl</dc:creator>
  <cp:lastModifiedBy>Shirley Coleman</cp:lastModifiedBy>
  <cp:revision>700</cp:revision>
  <dcterms:created xsi:type="dcterms:W3CDTF">2005-10-19T12:23:48Z</dcterms:created>
  <dcterms:modified xsi:type="dcterms:W3CDTF">2026-09-02T20:08:50Z</dcterms:modified>
</cp:coreProperties>
</file>