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0" r:id="rId1"/>
  </p:sldMasterIdLst>
  <p:notesMasterIdLst>
    <p:notesMasterId r:id="rId15"/>
  </p:notesMasterIdLst>
  <p:handoutMasterIdLst>
    <p:handoutMasterId r:id="rId16"/>
  </p:handoutMasterIdLst>
  <p:sldIdLst>
    <p:sldId id="258" r:id="rId2"/>
    <p:sldId id="355" r:id="rId3"/>
    <p:sldId id="543" r:id="rId4"/>
    <p:sldId id="565" r:id="rId5"/>
    <p:sldId id="554" r:id="rId6"/>
    <p:sldId id="552" r:id="rId7"/>
    <p:sldId id="563" r:id="rId8"/>
    <p:sldId id="549" r:id="rId9"/>
    <p:sldId id="566" r:id="rId10"/>
    <p:sldId id="531" r:id="rId11"/>
    <p:sldId id="558" r:id="rId12"/>
    <p:sldId id="568" r:id="rId13"/>
    <p:sldId id="272" r:id="rId14"/>
  </p:sldIdLst>
  <p:sldSz cx="12192000" cy="6858000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8001B4B-D80B-4179-85EE-82686988F09C}">
          <p14:sldIdLst>
            <p14:sldId id="258"/>
            <p14:sldId id="355"/>
            <p14:sldId id="543"/>
            <p14:sldId id="565"/>
            <p14:sldId id="554"/>
            <p14:sldId id="552"/>
            <p14:sldId id="563"/>
            <p14:sldId id="549"/>
            <p14:sldId id="566"/>
            <p14:sldId id="531"/>
            <p14:sldId id="558"/>
            <p14:sldId id="568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FFFF00"/>
    <a:srgbClr val="E4CC78"/>
    <a:srgbClr val="009900"/>
    <a:srgbClr val="00FFFF"/>
    <a:srgbClr val="DA1F28"/>
    <a:srgbClr val="39639D"/>
    <a:srgbClr val="8DD440"/>
    <a:srgbClr val="4C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C41FCC-3E92-4F46-90FF-4E7BD3376BAB}" v="15" dt="2026-09-01T06:20:52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5706" autoAdjust="0"/>
  </p:normalViewPr>
  <p:slideViewPr>
    <p:cSldViewPr snapToGrid="0">
      <p:cViewPr varScale="1">
        <p:scale>
          <a:sx n="106" d="100"/>
          <a:sy n="106" d="100"/>
        </p:scale>
        <p:origin x="6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205"/>
    </p:cViewPr>
  </p:sorterViewPr>
  <p:notesViewPr>
    <p:cSldViewPr snapToGrid="0">
      <p:cViewPr varScale="1">
        <p:scale>
          <a:sx n="71" d="100"/>
          <a:sy n="71" d="100"/>
        </p:scale>
        <p:origin x="2850" y="36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9011B4-877B-104C-85D7-CCA963EAFE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4" cy="497020"/>
          </a:xfrm>
          <a:prstGeom prst="rect">
            <a:avLst/>
          </a:prstGeom>
        </p:spPr>
        <p:txBody>
          <a:bodyPr vert="horz" lIns="95428" tIns="47714" rIns="95428" bIns="47714" rtlCol="0"/>
          <a:lstStyle>
            <a:lvl1pPr algn="l">
              <a:defRPr sz="13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BFE8F7-79EE-FE4D-8721-0FD700B9EA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4" y="1"/>
            <a:ext cx="2944284" cy="497020"/>
          </a:xfrm>
          <a:prstGeom prst="rect">
            <a:avLst/>
          </a:prstGeom>
        </p:spPr>
        <p:txBody>
          <a:bodyPr vert="horz" lIns="95428" tIns="47714" rIns="95428" bIns="47714" rtlCol="0"/>
          <a:lstStyle>
            <a:lvl1pPr algn="r">
              <a:defRPr sz="1300"/>
            </a:lvl1pPr>
          </a:lstStyle>
          <a:p>
            <a:fld id="{0F460EBA-171F-CF45-B879-5D86974AC6D1}" type="datetimeFigureOut">
              <a:rPr lang="en-IT" smtClean="0"/>
              <a:t>09/01/2026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71B9CC-8A74-734C-B2B9-5483A53827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2"/>
            <a:ext cx="2944284" cy="497019"/>
          </a:xfrm>
          <a:prstGeom prst="rect">
            <a:avLst/>
          </a:prstGeom>
        </p:spPr>
        <p:txBody>
          <a:bodyPr vert="horz" lIns="95428" tIns="47714" rIns="95428" bIns="47714" rtlCol="0" anchor="b"/>
          <a:lstStyle>
            <a:lvl1pPr algn="l">
              <a:defRPr sz="13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50E75-03D2-104A-83DB-C46E0CA5BF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4" y="9408982"/>
            <a:ext cx="2944284" cy="497019"/>
          </a:xfrm>
          <a:prstGeom prst="rect">
            <a:avLst/>
          </a:prstGeom>
        </p:spPr>
        <p:txBody>
          <a:bodyPr vert="horz" lIns="95428" tIns="47714" rIns="95428" bIns="47714" rtlCol="0" anchor="b"/>
          <a:lstStyle>
            <a:lvl1pPr algn="r">
              <a:defRPr sz="1300"/>
            </a:lvl1pPr>
          </a:lstStyle>
          <a:p>
            <a:fld id="{41643228-5BC4-B14A-B1A4-39F594525D23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08538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4" cy="497020"/>
          </a:xfrm>
          <a:prstGeom prst="rect">
            <a:avLst/>
          </a:prstGeom>
        </p:spPr>
        <p:txBody>
          <a:bodyPr vert="horz" lIns="95428" tIns="47714" rIns="95428" bIns="47714" rtlCol="0"/>
          <a:lstStyle>
            <a:lvl1pPr algn="l">
              <a:defRPr sz="13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1"/>
            <a:ext cx="2944284" cy="497020"/>
          </a:xfrm>
          <a:prstGeom prst="rect">
            <a:avLst/>
          </a:prstGeom>
        </p:spPr>
        <p:txBody>
          <a:bodyPr vert="horz" lIns="95428" tIns="47714" rIns="95428" bIns="47714" rtlCol="0"/>
          <a:lstStyle>
            <a:lvl1pPr algn="r">
              <a:defRPr sz="1300"/>
            </a:lvl1pPr>
          </a:lstStyle>
          <a:p>
            <a:fld id="{F5B82F27-EF76-CE4D-A0E2-C6CEB20EA1A4}" type="datetimeFigureOut">
              <a:rPr lang="en-IT" smtClean="0"/>
              <a:t>09/01/2026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28" tIns="47714" rIns="95428" bIns="47714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5428" tIns="47714" rIns="95428" bIns="47714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4" cy="497019"/>
          </a:xfrm>
          <a:prstGeom prst="rect">
            <a:avLst/>
          </a:prstGeom>
        </p:spPr>
        <p:txBody>
          <a:bodyPr vert="horz" lIns="95428" tIns="47714" rIns="95428" bIns="47714" rtlCol="0" anchor="b"/>
          <a:lstStyle>
            <a:lvl1pPr algn="l">
              <a:defRPr sz="13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2"/>
            <a:ext cx="2944284" cy="497019"/>
          </a:xfrm>
          <a:prstGeom prst="rect">
            <a:avLst/>
          </a:prstGeom>
        </p:spPr>
        <p:txBody>
          <a:bodyPr vert="horz" lIns="95428" tIns="47714" rIns="95428" bIns="47714" rtlCol="0" anchor="b"/>
          <a:lstStyle>
            <a:lvl1pPr algn="r">
              <a:defRPr sz="1300"/>
            </a:lvl1pPr>
          </a:lstStyle>
          <a:p>
            <a:fld id="{0D1976A6-6C21-2646-BAFF-8E273B50BD0C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52465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5450" y="1238250"/>
            <a:ext cx="5943600" cy="3343275"/>
          </a:xfrm>
        </p:spPr>
        <p:txBody>
          <a:bodyPr/>
          <a:lstStyle/>
          <a:p>
            <a:endParaRPr lang="en-I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976A6-6C21-2646-BAFF-8E273B50BD0C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31294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976A6-6C21-2646-BAFF-8E273B50BD0C}" type="slidenum">
              <a:rPr lang="en-IT" smtClean="0"/>
              <a:t>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7979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976A6-6C21-2646-BAFF-8E273B50BD0C}" type="slidenum">
              <a:rPr lang="en-IT" smtClean="0"/>
              <a:t>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1830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976A6-6C21-2646-BAFF-8E273B50BD0C}" type="slidenum">
              <a:rPr lang="en-IT" smtClean="0"/>
              <a:t>10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7203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15">
            <a:extLst>
              <a:ext uri="{FF2B5EF4-FFF2-40B4-BE49-F238E27FC236}">
                <a16:creationId xmlns:a16="http://schemas.microsoft.com/office/drawing/2014/main" id="{D3C414C2-5DC0-40C2-9F06-7D24AE925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" y="11219"/>
            <a:ext cx="1098505" cy="1082692"/>
          </a:xfrm>
          <a:prstGeom prst="rect">
            <a:avLst/>
          </a:prstGeom>
        </p:spPr>
      </p:pic>
      <p:sp>
        <p:nvSpPr>
          <p:cNvPr id="11" name="Segnaposto numero diapositiva 17">
            <a:extLst>
              <a:ext uri="{FF2B5EF4-FFF2-40B4-BE49-F238E27FC236}">
                <a16:creationId xmlns:a16="http://schemas.microsoft.com/office/drawing/2014/main" id="{A552AFD9-8706-4892-8CD2-0ACA607A6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8001" y="6315437"/>
            <a:ext cx="487680" cy="365125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000" b="0">
                <a:solidFill>
                  <a:srgbClr val="0070C0"/>
                </a:solidFill>
              </a:defRPr>
            </a:lvl1pPr>
            <a:extLst/>
          </a:lstStyle>
          <a:p>
            <a:fld id="{70967D55-8ED7-4CBF-9DE4-4AFB9CE5BF1A}" type="slidenum">
              <a:rPr lang="it-IT" smtClean="0"/>
              <a:pPr/>
              <a:t>‹#›</a:t>
            </a:fld>
            <a:endParaRPr lang="it-IT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22AA5-D00E-4D1C-B51F-6F7027A82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14FB0A-1B5B-C44A-5CD0-20E923BB8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77541-2CC2-9533-A151-945F235EF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1759A-A538-4AE0-A836-532B0C747961}" type="datetimeFigureOut">
              <a:rPr lang="en-IE" smtClean="0"/>
              <a:t>01/09/2026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2FD57-4DB2-6469-8C45-A279012F0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B80A8-23B2-6A7D-B29B-1886D282E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321" y="6315437"/>
            <a:ext cx="542059" cy="365125"/>
          </a:xfrm>
          <a:prstGeom prst="rect">
            <a:avLst/>
          </a:prstGeom>
        </p:spPr>
        <p:txBody>
          <a:bodyPr/>
          <a:lstStyle/>
          <a:p>
            <a:fld id="{0675EF1B-7E8F-4166-852B-BCD892820D0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7183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rettangolo 9">
            <a:extLst>
              <a:ext uri="{FF2B5EF4-FFF2-40B4-BE49-F238E27FC236}">
                <a16:creationId xmlns:a16="http://schemas.microsoft.com/office/drawing/2014/main" id="{7494C50D-AABD-4B11-BC9B-16161D8A31DA}"/>
              </a:ext>
            </a:extLst>
          </p:cNvPr>
          <p:cNvSpPr/>
          <p:nvPr userDrawn="1"/>
        </p:nvSpPr>
        <p:spPr>
          <a:xfrm>
            <a:off x="-2" y="1214349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pic>
        <p:nvPicPr>
          <p:cNvPr id="8" name="Immagine 15">
            <a:extLst>
              <a:ext uri="{FF2B5EF4-FFF2-40B4-BE49-F238E27FC236}">
                <a16:creationId xmlns:a16="http://schemas.microsoft.com/office/drawing/2014/main" id="{E505BCF1-3E89-4482-B742-8BA650AA64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" y="11219"/>
            <a:ext cx="1098505" cy="108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0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453007" y="1787237"/>
            <a:ext cx="10831522" cy="2827096"/>
          </a:xfrm>
        </p:spPr>
        <p:txBody>
          <a:bodyPr>
            <a:noAutofit/>
          </a:bodyPr>
          <a:lstStyle/>
          <a:p>
            <a:pPr algn="ctr"/>
            <a:r>
              <a:rPr lang="en-IM" sz="4000" dirty="0"/>
              <a:t>“Predict complex system behaviour </a:t>
            </a:r>
            <a:br>
              <a:rPr lang="en-IM" sz="4000" dirty="0"/>
            </a:br>
            <a:r>
              <a:rPr lang="en-IM" sz="4000" dirty="0"/>
              <a:t>within uncertain scenario”</a:t>
            </a:r>
            <a:br>
              <a:rPr lang="en-IM" sz="3600" dirty="0"/>
            </a:br>
            <a:br>
              <a:rPr lang="en-IM" sz="2400" dirty="0">
                <a:latin typeface="+mn-lt"/>
              </a:rPr>
            </a:br>
            <a:r>
              <a:rPr lang="en-IM" sz="2400" i="1" dirty="0">
                <a:latin typeface="+mn-lt"/>
              </a:rPr>
              <a:t>alias</a:t>
            </a:r>
            <a:br>
              <a:rPr lang="en-IM" sz="2400" i="1" dirty="0">
                <a:latin typeface="+mn-lt"/>
              </a:rPr>
            </a:br>
            <a:br>
              <a:rPr lang="en-IM" sz="2400" i="1" dirty="0">
                <a:latin typeface="+mn-lt"/>
              </a:rPr>
            </a:br>
            <a:r>
              <a:rPr lang="en-IM" sz="2400" i="1" dirty="0">
                <a:latin typeface="+mn-lt"/>
              </a:rPr>
              <a:t>How to estimate during systems life-cycle, a critical system performance</a:t>
            </a:r>
            <a:endParaRPr lang="it-IT" sz="2400" i="1" dirty="0">
              <a:latin typeface="+mn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781269" y="5181154"/>
            <a:ext cx="9123218" cy="105467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2000" dirty="0"/>
              <a:t>Presented by:</a:t>
            </a:r>
          </a:p>
          <a:p>
            <a:r>
              <a:rPr lang="en-GB" sz="2000" dirty="0"/>
              <a:t>Carlo Leardi: </a:t>
            </a:r>
            <a:r>
              <a:rPr lang="en-IM" sz="2000" dirty="0"/>
              <a:t>ESEP, </a:t>
            </a:r>
            <a:r>
              <a:rPr lang="en-GB" sz="2000" dirty="0"/>
              <a:t>AISE founder, training and certification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F8BA9-053D-4606-B7FC-26C433378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967D55-8ED7-4CBF-9DE4-4AFB9CE5BF1A}" type="slidenum">
              <a:rPr lang="it-IT" smtClean="0"/>
              <a:pPr/>
              <a:t>1</a:t>
            </a:fld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4;p32">
            <a:extLst>
              <a:ext uri="{FF2B5EF4-FFF2-40B4-BE49-F238E27FC236}">
                <a16:creationId xmlns:a16="http://schemas.microsoft.com/office/drawing/2014/main" id="{D30F6E13-32D9-45CB-94DD-E2430BB318D2}"/>
              </a:ext>
            </a:extLst>
          </p:cNvPr>
          <p:cNvSpPr txBox="1">
            <a:spLocks noGrp="1"/>
          </p:cNvSpPr>
          <p:nvPr/>
        </p:nvSpPr>
        <p:spPr>
          <a:xfrm>
            <a:off x="1429305" y="233585"/>
            <a:ext cx="9419208" cy="813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-IM" sz="3200" dirty="0"/>
              <a:t>Characterize behaviour based on legacy tests</a:t>
            </a:r>
            <a:endParaRPr lang="en-IE" sz="1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B54F07-22B5-9DBD-F63F-3A9352884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410400"/>
              </p:ext>
            </p:extLst>
          </p:nvPr>
        </p:nvGraphicFramePr>
        <p:xfrm>
          <a:off x="5570289" y="3686331"/>
          <a:ext cx="6238543" cy="2537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1925">
                  <a:extLst>
                    <a:ext uri="{9D8B030D-6E8A-4147-A177-3AD203B41FA5}">
                      <a16:colId xmlns:a16="http://schemas.microsoft.com/office/drawing/2014/main" val="2533051413"/>
                    </a:ext>
                  </a:extLst>
                </a:gridCol>
                <a:gridCol w="1757831">
                  <a:extLst>
                    <a:ext uri="{9D8B030D-6E8A-4147-A177-3AD203B41FA5}">
                      <a16:colId xmlns:a16="http://schemas.microsoft.com/office/drawing/2014/main" val="1153089473"/>
                    </a:ext>
                  </a:extLst>
                </a:gridCol>
                <a:gridCol w="488379">
                  <a:extLst>
                    <a:ext uri="{9D8B030D-6E8A-4147-A177-3AD203B41FA5}">
                      <a16:colId xmlns:a16="http://schemas.microsoft.com/office/drawing/2014/main" val="1587596109"/>
                    </a:ext>
                  </a:extLst>
                </a:gridCol>
                <a:gridCol w="1490408">
                  <a:extLst>
                    <a:ext uri="{9D8B030D-6E8A-4147-A177-3AD203B41FA5}">
                      <a16:colId xmlns:a16="http://schemas.microsoft.com/office/drawing/2014/main" val="1466059611"/>
                    </a:ext>
                  </a:extLst>
                </a:gridCol>
              </a:tblGrid>
              <a:tr h="2535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  <a:latin typeface="+mn-lt"/>
                        </a:rPr>
                        <a:t>Description</a:t>
                      </a:r>
                      <a:endParaRPr lang="it-I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>
                          <a:effectLst/>
                          <a:latin typeface="+mn-lt"/>
                        </a:rPr>
                        <a:t>Typology</a:t>
                      </a:r>
                      <a:endParaRPr lang="it-IT" sz="16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u="none" strike="noStrike" dirty="0">
                          <a:effectLst/>
                          <a:latin typeface="+mn-lt"/>
                        </a:rPr>
                        <a:t>Type</a:t>
                      </a:r>
                      <a:endParaRPr lang="it-I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1" i="0" u="none" strike="noStrike" dirty="0">
                          <a:effectLst/>
                          <a:latin typeface="+mn-lt"/>
                        </a:rPr>
                        <a:t>Variation</a:t>
                      </a:r>
                      <a:endParaRPr lang="it-IT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82353189"/>
                  </a:ext>
                </a:extLst>
              </a:tr>
              <a:tr h="507053"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baseline="0" dirty="0">
                          <a:effectLst/>
                          <a:latin typeface="+mn-lt"/>
                        </a:rPr>
                        <a:t>Input materials variability</a:t>
                      </a:r>
                      <a:endParaRPr lang="it-IT" sz="1600" b="0" i="0" u="none" strike="noStrike" baseline="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baseline="0" dirty="0">
                          <a:effectLst/>
                          <a:latin typeface="+mn-lt"/>
                        </a:rPr>
                        <a:t>Accidental &amp; systematic</a:t>
                      </a:r>
                      <a:endParaRPr lang="it-IT" sz="1600" b="0" i="0" u="none" strike="noStrike" baseline="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baseline="0" dirty="0">
                          <a:effectLst/>
                          <a:latin typeface="+mn-lt"/>
                        </a:rPr>
                        <a:t>B</a:t>
                      </a:r>
                      <a:endParaRPr lang="it-IT" sz="1600" b="0" i="0" u="none" strike="noStrike" baseline="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baseline="0" dirty="0">
                          <a:effectLst/>
                          <a:latin typeface="+mn-lt"/>
                        </a:rPr>
                        <a:t>Stdev/quantiles</a:t>
                      </a:r>
                      <a:endParaRPr lang="it-IT" sz="1600" b="0" i="0" u="none" strike="noStrike" baseline="0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07367274"/>
                  </a:ext>
                </a:extLst>
              </a:tr>
              <a:tr h="438385"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Measure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+mn-lt"/>
                        </a:rPr>
                        <a:t>Accidental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A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StDev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200439"/>
                  </a:ext>
                </a:extLst>
              </a:tr>
              <a:tr h="407056"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u="none" strike="noStrike" dirty="0">
                          <a:effectLst/>
                          <a:latin typeface="+mn-lt"/>
                        </a:rPr>
                        <a:t>Actuation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+mn-lt"/>
                        </a:rPr>
                        <a:t>Accidental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A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StDev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89271278"/>
                  </a:ext>
                </a:extLst>
              </a:tr>
              <a:tr h="678428"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Other mechanical settings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Systematic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A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Range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61345519"/>
                  </a:ext>
                </a:extLst>
              </a:tr>
              <a:tr h="253526"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0" i="0" u="none" strike="noStrike" dirty="0">
                          <a:effectLst/>
                          <a:latin typeface="+mn-lt"/>
                        </a:rPr>
                        <a:t>M</a:t>
                      </a:r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echanical settings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+mn-lt"/>
                        </a:rPr>
                        <a:t>Systematic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  <a:latin typeface="+mn-lt"/>
                        </a:rPr>
                        <a:t>B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M" sz="1600" b="0" i="0" u="none" strike="noStrike" dirty="0">
                          <a:effectLst/>
                          <a:latin typeface="+mn-lt"/>
                        </a:rPr>
                        <a:t>Range</a:t>
                      </a:r>
                      <a:endParaRPr lang="it-I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9052277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087F918-F51A-2B27-8B2B-5B3B0B97FB57}"/>
              </a:ext>
            </a:extLst>
          </p:cNvPr>
          <p:cNvSpPr txBox="1"/>
          <p:nvPr/>
        </p:nvSpPr>
        <p:spPr>
          <a:xfrm>
            <a:off x="748711" y="1164208"/>
            <a:ext cx="599169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M" sz="1600" dirty="0"/>
              <a:t>Task: </a:t>
            </a:r>
            <a:r>
              <a:rPr lang="en-IM" sz="1600" u="sng" dirty="0"/>
              <a:t>Characterize behaviour based on several l</a:t>
            </a:r>
            <a:r>
              <a:rPr lang="en-IE" sz="1600" u="sng" dirty="0"/>
              <a:t>e</a:t>
            </a:r>
            <a:r>
              <a:rPr lang="en-IM" sz="1600" u="sng" dirty="0"/>
              <a:t>gacy test evidences</a:t>
            </a:r>
          </a:p>
          <a:p>
            <a:r>
              <a:rPr lang="en-IM" sz="1600" dirty="0"/>
              <a:t>Test were performed in the past with implicit different reasons.</a:t>
            </a:r>
          </a:p>
          <a:p>
            <a:r>
              <a:rPr lang="en-IM" sz="1600" dirty="0"/>
              <a:t>Control factors not fully registered or given for granted as settled</a:t>
            </a:r>
          </a:p>
          <a:p>
            <a:r>
              <a:rPr lang="en-IM" sz="1600" dirty="0"/>
              <a:t>Single components intrinsically confused</a:t>
            </a:r>
          </a:p>
          <a:p>
            <a:r>
              <a:rPr lang="en-IM" sz="1600" dirty="0"/>
              <a:t>Statistical relevance </a:t>
            </a:r>
            <a:r>
              <a:rPr lang="en-IM" sz="1600" dirty="0">
                <a:cs typeface="Arial" panose="020B0604020202020204" pitchFamily="34" charset="0"/>
                <a:sym typeface="Symbol" panose="05050102010706020507" pitchFamily="18" charset="2"/>
              </a:rPr>
              <a:t>√ </a:t>
            </a:r>
          </a:p>
          <a:p>
            <a:r>
              <a:rPr lang="en-IE" sz="1600" dirty="0">
                <a:sym typeface="Symbol" panose="05050102010706020507" pitchFamily="18" charset="2"/>
              </a:rPr>
              <a:t>B</a:t>
            </a:r>
            <a:r>
              <a:rPr lang="en-IM" sz="1600" dirty="0">
                <a:sym typeface="Symbol" panose="05050102010706020507" pitchFamily="18" charset="2"/>
              </a:rPr>
              <a:t>ut... representativeness?</a:t>
            </a:r>
          </a:p>
          <a:p>
            <a:r>
              <a:rPr lang="en-IM" sz="1600" dirty="0">
                <a:sym typeface="Symbol" panose="05050102010706020507" pitchFamily="18" charset="2"/>
              </a:rPr>
              <a:t>How to mix apples and oranges?</a:t>
            </a:r>
          </a:p>
          <a:p>
            <a:endParaRPr lang="en-IM" sz="1600" dirty="0">
              <a:sym typeface="Symbol" panose="05050102010706020507" pitchFamily="18" charset="2"/>
            </a:endParaRPr>
          </a:p>
          <a:p>
            <a:r>
              <a:rPr lang="en-IM" sz="1600" u="sng" dirty="0">
                <a:solidFill>
                  <a:srgbClr val="000000"/>
                </a:solidFill>
                <a:ea typeface="Times New Roman" panose="02020603050405020304" pitchFamily="18" charset="0"/>
              </a:rPr>
              <a:t>Variability</a:t>
            </a:r>
            <a:r>
              <a:rPr lang="en-IM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: Input b</a:t>
            </a:r>
            <a:r>
              <a:rPr lang="en-IE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ou</a:t>
            </a:r>
            <a:r>
              <a:rPr lang="en-IM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ndaries definition</a:t>
            </a:r>
          </a:p>
          <a:p>
            <a:r>
              <a:rPr lang="en-IM" sz="1600" u="sng" dirty="0">
                <a:solidFill>
                  <a:srgbClr val="000000"/>
                </a:solidFill>
              </a:rPr>
              <a:t>Uncertainty</a:t>
            </a:r>
            <a:r>
              <a:rPr lang="en-IM" sz="1600" dirty="0">
                <a:solidFill>
                  <a:srgbClr val="000000"/>
                </a:solidFill>
              </a:rPr>
              <a:t>: Measurement system accurac</a:t>
            </a:r>
            <a:r>
              <a:rPr lang="en-IE" sz="1600" dirty="0">
                <a:solidFill>
                  <a:srgbClr val="000000"/>
                </a:solidFill>
              </a:rPr>
              <a:t>y</a:t>
            </a:r>
            <a:r>
              <a:rPr lang="en-IM" sz="1600" dirty="0">
                <a:solidFill>
                  <a:srgbClr val="000000"/>
                </a:solidFill>
              </a:rPr>
              <a:t> and settings</a:t>
            </a:r>
          </a:p>
          <a:p>
            <a:r>
              <a:rPr lang="en-IM" sz="1600" u="sng" dirty="0"/>
              <a:t>Ontological</a:t>
            </a:r>
            <a:r>
              <a:rPr lang="en-IM" sz="1600" dirty="0"/>
              <a:t>: Test objectives</a:t>
            </a:r>
          </a:p>
          <a:p>
            <a:r>
              <a:rPr lang="en-IM" sz="1600" u="sng" dirty="0"/>
              <a:t>Semantic</a:t>
            </a:r>
            <a:r>
              <a:rPr lang="en-IM" sz="1600" dirty="0"/>
              <a:t>: Different naming</a:t>
            </a:r>
            <a:endParaRPr lang="en-IE" sz="1600" dirty="0"/>
          </a:p>
        </p:txBody>
      </p:sp>
      <p:pic>
        <p:nvPicPr>
          <p:cNvPr id="9" name="Picture 8" descr="A graph showing a diagram of blue spheres&#10;&#10;AI-generated content may be incorrect.">
            <a:extLst>
              <a:ext uri="{FF2B5EF4-FFF2-40B4-BE49-F238E27FC236}">
                <a16:creationId xmlns:a16="http://schemas.microsoft.com/office/drawing/2014/main" id="{B27BBD4E-6210-A167-DD58-4F0937E49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10" y="4260074"/>
            <a:ext cx="3128971" cy="23643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D53BFA-6943-CD43-B3AC-4482B976D63C}"/>
              </a:ext>
            </a:extLst>
          </p:cNvPr>
          <p:cNvSpPr txBox="1"/>
          <p:nvPr/>
        </p:nvSpPr>
        <p:spPr>
          <a:xfrm>
            <a:off x="5570289" y="6224305"/>
            <a:ext cx="41071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M" sz="1000" dirty="0"/>
              <a:t>A: hypothesized</a:t>
            </a:r>
          </a:p>
          <a:p>
            <a:r>
              <a:rPr lang="en-IM" sz="1000" dirty="0"/>
              <a:t>B: estimated from experiments or data-sheets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301720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EDA67-42D4-6A78-DD89-DD3C98CF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1A0FC-91D8-4E86-7F3D-837A24728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62" y="217714"/>
            <a:ext cx="10141130" cy="984069"/>
          </a:xfrm>
        </p:spPr>
        <p:txBody>
          <a:bodyPr/>
          <a:lstStyle/>
          <a:p>
            <a:pPr algn="l"/>
            <a:r>
              <a:rPr lang="en-IM" sz="3600" dirty="0"/>
              <a:t>Simulation evolution, strengths and limits</a:t>
            </a:r>
            <a:endParaRPr lang="en-I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37AA6-78BA-BDBB-3FE7-6C8114DC3218}"/>
              </a:ext>
            </a:extLst>
          </p:cNvPr>
          <p:cNvSpPr txBox="1"/>
          <p:nvPr/>
        </p:nvSpPr>
        <p:spPr>
          <a:xfrm>
            <a:off x="705393" y="1411507"/>
            <a:ext cx="109727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400" u="sng" dirty="0"/>
              <a:t>FTA inputs evolution</a:t>
            </a:r>
            <a:r>
              <a:rPr lang="en-IM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dirty="0"/>
              <a:t>FMEA quality and experimental estimates evolution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E</a:t>
            </a:r>
            <a:r>
              <a:rPr lang="en-IM" dirty="0"/>
              <a:t>mpirical evidences from physical robustness testing and Root Analyses outputs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dirty="0"/>
              <a:t>Huge availability of ancillary data from sensors, cameras, AI driven control from prototype(s)</a:t>
            </a:r>
          </a:p>
          <a:p>
            <a:endParaRPr lang="en-IM" u="sng" dirty="0"/>
          </a:p>
          <a:p>
            <a:r>
              <a:rPr lang="en-IM" sz="2400" u="sng" dirty="0"/>
              <a:t>Strengths</a:t>
            </a:r>
            <a:r>
              <a:rPr lang="en-IM" sz="2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It is possible to update the estimate according to the original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First experimental evidence confirms the estimation</a:t>
            </a:r>
          </a:p>
          <a:p>
            <a:endParaRPr lang="en-IM" u="sng" dirty="0"/>
          </a:p>
          <a:p>
            <a:r>
              <a:rPr lang="en-IM" sz="2400" u="sng" dirty="0"/>
              <a:t>Limits</a:t>
            </a:r>
            <a:r>
              <a:rPr lang="en-IM" sz="2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FTA estimate decreases by adding basic events, increases by single evidences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Dependencies, apart duplications, pass through logic operators, no events phasing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>
                <a:solidFill>
                  <a:srgbClr val="000000"/>
                </a:solidFill>
              </a:rPr>
              <a:t>Dependency from the operational scenario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Model complexity un-manageable </a:t>
            </a:r>
            <a:r>
              <a:rPr lang="en-IM" dirty="0">
                <a:sym typeface="Wingdings" panose="05000000000000000000" pitchFamily="2" charset="2"/>
              </a:rPr>
              <a:t> </a:t>
            </a:r>
            <a:r>
              <a:rPr lang="en-IM" dirty="0"/>
              <a:t>reduce: # of levels, # of basic events, and statistical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Difficulty of communication/review linked to 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M" dirty="0"/>
              <a:t>Lack of flexibility to support/describe root cause analysis</a:t>
            </a:r>
          </a:p>
        </p:txBody>
      </p:sp>
    </p:spTree>
    <p:extLst>
      <p:ext uri="{BB962C8B-B14F-4D97-AF65-F5344CB8AC3E}">
        <p14:creationId xmlns:p14="http://schemas.microsoft.com/office/powerpoint/2010/main" val="3441751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1175D-A742-F2F1-B2CC-D7DA3FE8C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6787-57C0-701C-A9CE-E160A746A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744" y="-206654"/>
            <a:ext cx="10141130" cy="984069"/>
          </a:xfrm>
        </p:spPr>
        <p:txBody>
          <a:bodyPr/>
          <a:lstStyle/>
          <a:p>
            <a:pPr algn="l"/>
            <a:r>
              <a:rPr lang="en-IM" sz="3600" dirty="0"/>
              <a:t>Opportunities for improvement and scope extension</a:t>
            </a:r>
            <a:endParaRPr lang="en-I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8A5EDC-9984-19D5-EBF8-2D258AC231BD}"/>
              </a:ext>
            </a:extLst>
          </p:cNvPr>
          <p:cNvSpPr txBox="1"/>
          <p:nvPr/>
        </p:nvSpPr>
        <p:spPr>
          <a:xfrm>
            <a:off x="523350" y="1609965"/>
            <a:ext cx="1133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800" u="sng" dirty="0"/>
              <a:t>Same approach to simulation</a:t>
            </a:r>
            <a:r>
              <a:rPr lang="en-IM" sz="28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M" sz="2800" dirty="0"/>
              <a:t>Maintain, simplify and update initial simulation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M" sz="2800" dirty="0"/>
              <a:t>Reduce complexity without loosing relevance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M" sz="2800" dirty="0"/>
              <a:t>Generalize the approach for another type of performance and metrics </a:t>
            </a:r>
          </a:p>
          <a:p>
            <a:endParaRPr lang="en-IM" sz="2800" dirty="0"/>
          </a:p>
          <a:p>
            <a:r>
              <a:rPr lang="en-IM" sz="2800" u="sng" dirty="0"/>
              <a:t>Simu</a:t>
            </a:r>
            <a:r>
              <a:rPr lang="en-IE" sz="2800" u="sng" dirty="0"/>
              <a:t>la</a:t>
            </a:r>
            <a:r>
              <a:rPr lang="en-IM" sz="2800" u="sng" dirty="0"/>
              <a:t>tion alternatives to address bi-directional change propagation</a:t>
            </a:r>
            <a:r>
              <a:rPr lang="en-IM" sz="28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800" dirty="0"/>
              <a:t>Neural networks plus </a:t>
            </a:r>
            <a:r>
              <a:rPr lang="en-IE" sz="2800" dirty="0"/>
              <a:t>B</a:t>
            </a:r>
            <a:r>
              <a:rPr lang="en-IM" sz="2800" dirty="0"/>
              <a:t>ayesian desirability objective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800" dirty="0"/>
              <a:t>Design Structure Matrices plus </a:t>
            </a:r>
            <a:r>
              <a:rPr lang="en-IE" sz="2800" dirty="0"/>
              <a:t>B</a:t>
            </a:r>
            <a:r>
              <a:rPr lang="en-IM" sz="2800" dirty="0"/>
              <a:t>ayesian propagation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800" dirty="0"/>
              <a:t>Bayesian networks: R-prototype</a:t>
            </a:r>
            <a:endParaRPr lang="en-IM" sz="28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800" dirty="0">
                <a:cs typeface="Arial" panose="020B0604020202020204" pitchFamily="34" charset="0"/>
              </a:rPr>
              <a:t>MCMC expert systems</a:t>
            </a:r>
          </a:p>
        </p:txBody>
      </p:sp>
    </p:spTree>
    <p:extLst>
      <p:ext uri="{BB962C8B-B14F-4D97-AF65-F5344CB8AC3E}">
        <p14:creationId xmlns:p14="http://schemas.microsoft.com/office/powerpoint/2010/main" val="3411046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e the source image">
            <a:extLst>
              <a:ext uri="{FF2B5EF4-FFF2-40B4-BE49-F238E27FC236}">
                <a16:creationId xmlns:a16="http://schemas.microsoft.com/office/drawing/2014/main" id="{A02A7CA2-E13A-252B-4D9B-3D332376B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16" y="3313285"/>
            <a:ext cx="5646934" cy="315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84;p32">
            <a:extLst>
              <a:ext uri="{FF2B5EF4-FFF2-40B4-BE49-F238E27FC236}">
                <a16:creationId xmlns:a16="http://schemas.microsoft.com/office/drawing/2014/main" id="{459A06DC-42CE-40B2-90C7-057196547008}"/>
              </a:ext>
            </a:extLst>
          </p:cNvPr>
          <p:cNvSpPr txBox="1">
            <a:spLocks noGrp="1"/>
          </p:cNvSpPr>
          <p:nvPr/>
        </p:nvSpPr>
        <p:spPr>
          <a:xfrm>
            <a:off x="2939447" y="387422"/>
            <a:ext cx="6137139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-IM" sz="3600" dirty="0"/>
              <a:t>References, </a:t>
            </a:r>
            <a:r>
              <a:rPr lang="en" sz="3600" dirty="0"/>
              <a:t>How to Contact us</a:t>
            </a:r>
            <a:endParaRPr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108FF7-6BB8-4C2A-9554-96F18EB7E791}"/>
              </a:ext>
            </a:extLst>
          </p:cNvPr>
          <p:cNvSpPr txBox="1"/>
          <p:nvPr/>
        </p:nvSpPr>
        <p:spPr>
          <a:xfrm>
            <a:off x="122177" y="5192997"/>
            <a:ext cx="6137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GB" sz="2000" dirty="0"/>
              <a:t>Carlo Leardi, </a:t>
            </a:r>
            <a:r>
              <a:rPr lang="en-GB" sz="2000" b="0" i="0" u="sng" dirty="0">
                <a:solidFill>
                  <a:srgbClr val="036564"/>
                </a:solidFill>
                <a:effectLst/>
                <a:latin typeface="Helvetica Neue"/>
              </a:rPr>
              <a:t>carlo.leardi@incose.net</a:t>
            </a:r>
            <a:r>
              <a:rPr lang="en-GB" sz="2000" b="0" i="0" u="none" strike="noStrike" dirty="0">
                <a:solidFill>
                  <a:srgbClr val="036564"/>
                </a:solidFill>
                <a:effectLst/>
                <a:latin typeface="Helvetica Neue"/>
              </a:rPr>
              <a:t> </a:t>
            </a:r>
            <a:endParaRPr lang="en-GB" sz="2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5BA196-D918-4B30-A0B0-FAE43C9DA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967D55-8ED7-4CBF-9DE4-4AFB9CE5BF1A}" type="slidenum">
              <a:rPr lang="it-IT" smtClean="0"/>
              <a:pPr/>
              <a:t>13</a:t>
            </a:fld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10" name="Picture 9" descr="C:\Users\ITLEARDIC\Documents\WIP\OfMine\Lavoro\CarloLeardi.jpg">
            <a:extLst>
              <a:ext uri="{FF2B5EF4-FFF2-40B4-BE49-F238E27FC236}">
                <a16:creationId xmlns:a16="http://schemas.microsoft.com/office/drawing/2014/main" id="{064BDE0B-3297-4771-811E-A1431B24120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403467">
            <a:off x="4770257" y="3401460"/>
            <a:ext cx="1685456" cy="205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C9D626-7230-5493-8EC3-F92E890E226B}"/>
              </a:ext>
            </a:extLst>
          </p:cNvPr>
          <p:cNvSpPr txBox="1"/>
          <p:nvPr/>
        </p:nvSpPr>
        <p:spPr>
          <a:xfrm>
            <a:off x="122176" y="1302297"/>
            <a:ext cx="117840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1" dirty="0"/>
              <a:t>ISO/IEC/IEEE 15288:2023 </a:t>
            </a:r>
            <a:r>
              <a:rPr lang="en-IE" sz="1600" dirty="0"/>
              <a:t>Systems and software engineering — System life cycle processes</a:t>
            </a:r>
          </a:p>
          <a:p>
            <a:pPr algn="l"/>
            <a:r>
              <a:rPr lang="en-US" sz="1600" b="1" dirty="0"/>
              <a:t>Incose Handbook 5.0:  </a:t>
            </a:r>
            <a:r>
              <a:rPr lang="en-US" sz="1600" dirty="0"/>
              <a:t>Systems Engineering Handbook – A guide for system life cycle processes and activities</a:t>
            </a:r>
          </a:p>
          <a:p>
            <a:r>
              <a:rPr lang="en-US" sz="1600" b="1" dirty="0"/>
              <a:t>Incose SeBok 2.</a:t>
            </a:r>
            <a:r>
              <a:rPr lang="en-IM" sz="1600" b="1" dirty="0"/>
              <a:t>13 </a:t>
            </a:r>
            <a:r>
              <a:rPr lang="en-IM" sz="1600" dirty="0"/>
              <a:t>Bo</a:t>
            </a:r>
            <a:r>
              <a:rPr lang="en-IE" sz="1600" dirty="0"/>
              <a:t>dy of Knowledge and Curriculum to Advance Systems Engineering</a:t>
            </a:r>
          </a:p>
          <a:p>
            <a:r>
              <a:rPr lang="en-US" sz="1600" b="1" dirty="0"/>
              <a:t>Decision Making in Systems Engineering and Management </a:t>
            </a:r>
            <a:r>
              <a:rPr lang="en-US" sz="1600" dirty="0"/>
              <a:t>Gregory S. Parnell, PHd, Patrick J. Driscoll, Dale L. Henderson, Wiley 2008</a:t>
            </a:r>
          </a:p>
          <a:p>
            <a:r>
              <a:rPr lang="en-US" sz="1600" b="1" dirty="0"/>
              <a:t>Handbook od Decision Analysis</a:t>
            </a:r>
            <a:r>
              <a:rPr lang="en-US" sz="1600" dirty="0"/>
              <a:t>, Gregory S. Parnell, PhD, Wiley 2013</a:t>
            </a:r>
            <a:endParaRPr lang="en-IM" sz="1600" dirty="0"/>
          </a:p>
          <a:p>
            <a:r>
              <a:rPr lang="en-IM" sz="1600" b="1" dirty="0"/>
              <a:t>Prospect Theory</a:t>
            </a:r>
            <a:r>
              <a:rPr lang="en-IM" sz="1600" dirty="0"/>
              <a:t>: An ana</a:t>
            </a:r>
            <a:r>
              <a:rPr lang="en-IE" sz="1600" dirty="0"/>
              <a:t>ly</a:t>
            </a:r>
            <a:r>
              <a:rPr lang="en-IM" sz="1600" dirty="0"/>
              <a:t>sis of dec</a:t>
            </a:r>
            <a:r>
              <a:rPr lang="en-IE" sz="1600" dirty="0"/>
              <a:t>i</a:t>
            </a:r>
            <a:r>
              <a:rPr lang="en-IM" sz="1600" dirty="0" err="1"/>
              <a:t>sion</a:t>
            </a:r>
            <a:r>
              <a:rPr lang="en-IM" sz="1600" dirty="0"/>
              <a:t> under risk  by Daniel Kahneman and Amos Tversky, </a:t>
            </a:r>
            <a:r>
              <a:rPr lang="en-IM" sz="1600" dirty="0" err="1"/>
              <a:t>Econometrica</a:t>
            </a:r>
            <a:r>
              <a:rPr lang="en-IM" sz="1600" dirty="0"/>
              <a:t> Vol.47, March 1979 N.2</a:t>
            </a:r>
          </a:p>
          <a:p>
            <a:r>
              <a:rPr lang="en-US" sz="1600" b="1" dirty="0"/>
              <a:t>Managing Variations in Meaning: Guidance for Using “Complexity” and Related Terms</a:t>
            </a:r>
            <a:r>
              <a:rPr lang="en-US" sz="1600" dirty="0"/>
              <a:t>, J. Sutherland, D. Beale, F. Dazzi... Insight 08/2025</a:t>
            </a:r>
          </a:p>
        </p:txBody>
      </p:sp>
    </p:spTree>
    <p:extLst>
      <p:ext uri="{BB962C8B-B14F-4D97-AF65-F5344CB8AC3E}">
        <p14:creationId xmlns:p14="http://schemas.microsoft.com/office/powerpoint/2010/main" val="40396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on a beach&#10;&#10;Description automatically generated with medium confidence">
            <a:extLst>
              <a:ext uri="{FF2B5EF4-FFF2-40B4-BE49-F238E27FC236}">
                <a16:creationId xmlns:a16="http://schemas.microsoft.com/office/drawing/2014/main" id="{99ED71AE-DD64-2317-D1D5-6A7F0AFF3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24" y="3166017"/>
            <a:ext cx="2157314" cy="2588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661CD3-25ED-D840-9CC1-71D21E86E3B7}"/>
              </a:ext>
            </a:extLst>
          </p:cNvPr>
          <p:cNvSpPr txBox="1"/>
          <p:nvPr/>
        </p:nvSpPr>
        <p:spPr>
          <a:xfrm>
            <a:off x="2862838" y="2279622"/>
            <a:ext cx="8723954" cy="395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Carlo Leardi, 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graduated in electronic engineering in Genova Italy. 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His professional background starts with quality assurance responsibility</a:t>
            </a:r>
            <a:r>
              <a:rPr lang="en-IM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 and evolved 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to full verification,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validation and testing commitment within complex systems development deployment projects in the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following areas: automotive, freight railways and packaging industry. As a passion before and today as a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full job, he is dealing with Quantitative Systems Engineering on a day-to-day application and </a:t>
            </a:r>
            <a:r>
              <a:rPr lang="en-GB" sz="14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coaching of a</a:t>
            </a:r>
            <a:endParaRPr lang="en-IE" sz="1400" b="1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full range of statistical and simulation methodologies supporting the decisional process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. He published several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articles in Engineering and Systems Engineering journals. </a:t>
            </a:r>
            <a:endParaRPr lang="en-IM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IM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SEP, TLI member, one of the founders and past President of the INCOSE Italian Chapter</a:t>
            </a:r>
            <a:r>
              <a:rPr lang="en-IM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M" sz="1400" dirty="0">
                <a:ea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ounder of AISE, the Italian association of Systems Engineering.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He taught at the Systems Engineering Master</a:t>
            </a:r>
            <a:r>
              <a:rPr lang="en-GB" sz="1400" dirty="0">
                <a:ea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 ForteMare </a:t>
            </a:r>
            <a:r>
              <a:rPr lang="en-GB" sz="1400" dirty="0">
                <a:ea typeface="Arial" panose="020B0604020202020204" pitchFamily="34" charset="0"/>
                <a:cs typeface="Arial" panose="020B0604020202020204" pitchFamily="34" charset="0"/>
              </a:rPr>
              <a:t>and Strategos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He is serving the Incose Italian Chapter </a:t>
            </a:r>
            <a:r>
              <a:rPr lang="en-IM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14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training and certification.</a:t>
            </a:r>
            <a:endParaRPr lang="en-IE" sz="1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BA8AAD-43F1-3572-D5A4-57C0546E8B9B}"/>
              </a:ext>
            </a:extLst>
          </p:cNvPr>
          <p:cNvSpPr txBox="1"/>
          <p:nvPr/>
        </p:nvSpPr>
        <p:spPr>
          <a:xfrm>
            <a:off x="2862838" y="155964"/>
            <a:ext cx="60943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9600" i="1" dirty="0">
                <a:latin typeface="+mj-lt"/>
              </a:rPr>
              <a:t>Leardi Carlo</a:t>
            </a:r>
          </a:p>
          <a:p>
            <a:pPr algn="ctr"/>
            <a:r>
              <a:rPr lang="en-IE" sz="1800" i="1" dirty="0">
                <a:latin typeface="+mj-lt"/>
              </a:rPr>
              <a:t>AISE, INCOSE Italian Chapter</a:t>
            </a:r>
            <a:endParaRPr lang="en-IE" i="1" dirty="0">
              <a:latin typeface="+mj-lt"/>
            </a:endParaRPr>
          </a:p>
          <a:p>
            <a:pPr algn="ctr"/>
            <a:r>
              <a:rPr lang="en-IE" i="1" dirty="0">
                <a:latin typeface="+mj-lt"/>
              </a:rPr>
              <a:t>carlo.leardi@incose.net</a:t>
            </a:r>
            <a:endParaRPr lang="en-IE" sz="1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135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CFB9-4401-01A2-ABDD-E6EF86169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62" y="217714"/>
            <a:ext cx="9117875" cy="984069"/>
          </a:xfrm>
        </p:spPr>
        <p:txBody>
          <a:bodyPr/>
          <a:lstStyle/>
          <a:p>
            <a:pPr algn="l"/>
            <a:r>
              <a:rPr lang="en-IM" dirty="0"/>
              <a:t>Agenda</a:t>
            </a:r>
            <a:endParaRPr lang="en-I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D44-5ACD-F908-7514-EC01076E0CDF}"/>
              </a:ext>
            </a:extLst>
          </p:cNvPr>
          <p:cNvSpPr txBox="1"/>
          <p:nvPr/>
        </p:nvSpPr>
        <p:spPr>
          <a:xfrm>
            <a:off x="730560" y="1997839"/>
            <a:ext cx="109727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800" dirty="0"/>
              <a:t>Context</a:t>
            </a:r>
          </a:p>
          <a:p>
            <a:r>
              <a:rPr lang="en-IM" sz="2800" dirty="0"/>
              <a:t>The case and the challenge</a:t>
            </a:r>
          </a:p>
          <a:p>
            <a:r>
              <a:rPr lang="en-IM" sz="2800" dirty="0"/>
              <a:t>System complexity aspects</a:t>
            </a:r>
          </a:p>
          <a:p>
            <a:r>
              <a:rPr lang="en-IM" sz="2800" dirty="0"/>
              <a:t>Simulation purpose</a:t>
            </a:r>
          </a:p>
          <a:p>
            <a:r>
              <a:rPr lang="en-IM" sz="2800" dirty="0"/>
              <a:t>Rationales for the initial modelling choice</a:t>
            </a:r>
          </a:p>
          <a:p>
            <a:r>
              <a:rPr lang="en-IM" sz="2800" dirty="0"/>
              <a:t>Initial modelling choice</a:t>
            </a:r>
          </a:p>
          <a:p>
            <a:r>
              <a:rPr lang="en-IM" sz="2800" dirty="0"/>
              <a:t>Characterize behaviour based on legacy test evidences</a:t>
            </a:r>
          </a:p>
          <a:p>
            <a:r>
              <a:rPr lang="en-IM" sz="2800" dirty="0"/>
              <a:t>Simulation evolution, strengths and limits</a:t>
            </a:r>
          </a:p>
          <a:p>
            <a:r>
              <a:rPr lang="en-IM" sz="2800" dirty="0"/>
              <a:t>Opportunities for improvement and scope extension</a:t>
            </a:r>
          </a:p>
        </p:txBody>
      </p:sp>
    </p:spTree>
    <p:extLst>
      <p:ext uri="{BB962C8B-B14F-4D97-AF65-F5344CB8AC3E}">
        <p14:creationId xmlns:p14="http://schemas.microsoft.com/office/powerpoint/2010/main" val="259041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36817-FE23-7E24-AE9E-2F2EC6E90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61CC-6F4B-FF38-9EE8-91D0BEBCD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7309" y="479430"/>
            <a:ext cx="10262053" cy="843697"/>
          </a:xfrm>
        </p:spPr>
        <p:txBody>
          <a:bodyPr/>
          <a:lstStyle/>
          <a:p>
            <a:pPr algn="l"/>
            <a:r>
              <a:rPr lang="en-IM" sz="4000" dirty="0"/>
              <a:t>Context: </a:t>
            </a:r>
            <a:r>
              <a:rPr lang="en-IM" sz="3000" b="1" u="sng" dirty="0"/>
              <a:t>Complex system </a:t>
            </a:r>
            <a:r>
              <a:rPr lang="en-IM" sz="3000" dirty="0"/>
              <a:t>in the </a:t>
            </a:r>
            <a:r>
              <a:rPr lang="en-IM" sz="3000" b="1" u="sng" dirty="0"/>
              <a:t>liquid food packaging industry</a:t>
            </a:r>
            <a:endParaRPr lang="en-IE" sz="3000" b="1" u="sng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680401-7C50-5F7E-42DA-AEAEDF1C1C39}"/>
              </a:ext>
            </a:extLst>
          </p:cNvPr>
          <p:cNvGrpSpPr/>
          <p:nvPr/>
        </p:nvGrpSpPr>
        <p:grpSpPr>
          <a:xfrm>
            <a:off x="640869" y="1323127"/>
            <a:ext cx="10910261" cy="5392884"/>
            <a:chOff x="572191" y="885730"/>
            <a:chExt cx="10355413" cy="5392884"/>
          </a:xfrm>
        </p:grpSpPr>
        <p:pic>
          <p:nvPicPr>
            <p:cNvPr id="1026" name="Picture 2" descr="UHT - Latte Maremma">
              <a:extLst>
                <a:ext uri="{FF2B5EF4-FFF2-40B4-BE49-F238E27FC236}">
                  <a16:creationId xmlns:a16="http://schemas.microsoft.com/office/drawing/2014/main" id="{9B053A09-0547-F15C-C08D-A9BB9CB7D0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738" y="2317710"/>
              <a:ext cx="1426423" cy="1426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AC21C4C-358A-B16C-5301-18EC009A9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54021" y="3104154"/>
              <a:ext cx="1694723" cy="84369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0BE6B86-6A24-FC52-0E75-49AAE0F8A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6802" y="3545782"/>
              <a:ext cx="1381855" cy="449769"/>
            </a:xfrm>
            <a:prstGeom prst="rect">
              <a:avLst/>
            </a:prstGeom>
          </p:spPr>
        </p:pic>
        <p:pic>
          <p:nvPicPr>
            <p:cNvPr id="1032" name="Picture 8" descr="Tetra Pak® Factory OS™ | Tetra Pak Poland">
              <a:extLst>
                <a:ext uri="{FF2B5EF4-FFF2-40B4-BE49-F238E27FC236}">
                  <a16:creationId xmlns:a16="http://schemas.microsoft.com/office/drawing/2014/main" id="{A73A1E10-4D3A-BE19-5B4D-FEC2CBD126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192" y="1946385"/>
              <a:ext cx="1615743" cy="910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299A7A2D-2B25-6445-A0AC-B768D0267B73}"/>
                </a:ext>
              </a:extLst>
            </p:cNvPr>
            <p:cNvSpPr/>
            <p:nvPr/>
          </p:nvSpPr>
          <p:spPr>
            <a:xfrm>
              <a:off x="572192" y="2992618"/>
              <a:ext cx="1615742" cy="487227"/>
            </a:xfrm>
            <a:prstGeom prst="chevron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M" dirty="0">
                  <a:solidFill>
                    <a:srgbClr val="0033CC"/>
                  </a:solidFill>
                </a:rPr>
                <a:t>Processed milk</a:t>
              </a:r>
              <a:endParaRPr lang="en-IE" dirty="0">
                <a:solidFill>
                  <a:srgbClr val="0033CC"/>
                </a:solidFill>
              </a:endParaRPr>
            </a:p>
          </p:txBody>
        </p:sp>
        <p:pic>
          <p:nvPicPr>
            <p:cNvPr id="1036" name="Picture 12" descr="Verified Supplier Tetra Pak In Roll ...">
              <a:extLst>
                <a:ext uri="{FF2B5EF4-FFF2-40B4-BE49-F238E27FC236}">
                  <a16:creationId xmlns:a16="http://schemas.microsoft.com/office/drawing/2014/main" id="{4C63F440-D24A-E545-1F4A-6746A350E2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191" y="3770667"/>
              <a:ext cx="1615742" cy="1210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2F9D1336-9F6F-7A45-4072-AB2BEBEBDC8B}"/>
                </a:ext>
              </a:extLst>
            </p:cNvPr>
            <p:cNvSpPr/>
            <p:nvPr/>
          </p:nvSpPr>
          <p:spPr>
            <a:xfrm>
              <a:off x="572191" y="5230514"/>
              <a:ext cx="1615742" cy="474000"/>
            </a:xfrm>
            <a:prstGeom prst="chevron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M" dirty="0">
                  <a:solidFill>
                    <a:srgbClr val="0033CC"/>
                  </a:solidFill>
                </a:rPr>
                <a:t>Packaging material</a:t>
              </a:r>
              <a:endParaRPr lang="en-IE" dirty="0">
                <a:solidFill>
                  <a:srgbClr val="0033CC"/>
                </a:solidFill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1604A2FB-12C3-5EEA-5F10-5C058E84C7C1}"/>
                </a:ext>
              </a:extLst>
            </p:cNvPr>
            <p:cNvSpPr/>
            <p:nvPr/>
          </p:nvSpPr>
          <p:spPr>
            <a:xfrm>
              <a:off x="9154021" y="4093158"/>
              <a:ext cx="1773583" cy="461665"/>
            </a:xfrm>
            <a:prstGeom prst="chevron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M" dirty="0">
                  <a:solidFill>
                    <a:srgbClr val="0033CC"/>
                  </a:solidFill>
                </a:rPr>
                <a:t>Handling use and recycling</a:t>
              </a:r>
              <a:endParaRPr lang="en-IE" dirty="0">
                <a:solidFill>
                  <a:srgbClr val="0033CC"/>
                </a:solidFill>
              </a:endParaRPr>
            </a:p>
          </p:txBody>
        </p:sp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5EE1DB89-934D-4DE9-BAC3-7271A7011F54}"/>
                </a:ext>
              </a:extLst>
            </p:cNvPr>
            <p:cNvSpPr/>
            <p:nvPr/>
          </p:nvSpPr>
          <p:spPr>
            <a:xfrm>
              <a:off x="7746613" y="4101147"/>
              <a:ext cx="1407408" cy="461665"/>
            </a:xfrm>
            <a:prstGeom prst="chevron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M" dirty="0">
                  <a:solidFill>
                    <a:srgbClr val="0033CC"/>
                  </a:solidFill>
                </a:rPr>
                <a:t>Package</a:t>
              </a:r>
              <a:endParaRPr lang="en-IE" dirty="0">
                <a:solidFill>
                  <a:srgbClr val="0033CC"/>
                </a:solidFill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753145-5EF8-4833-4BF0-7BBD4EE34870}"/>
                </a:ext>
              </a:extLst>
            </p:cNvPr>
            <p:cNvGrpSpPr/>
            <p:nvPr/>
          </p:nvGrpSpPr>
          <p:grpSpPr>
            <a:xfrm>
              <a:off x="2409211" y="885730"/>
              <a:ext cx="5200619" cy="5392884"/>
              <a:chOff x="2398975" y="885730"/>
              <a:chExt cx="4829995" cy="5392888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F0BE47C-162F-3D8C-7318-153F09BAA5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7564" y="4799601"/>
                <a:ext cx="4594123" cy="1122003"/>
              </a:xfrm>
              <a:prstGeom prst="rect">
                <a:avLst/>
              </a:prstGeom>
            </p:spPr>
          </p:pic>
          <p:sp>
            <p:nvSpPr>
              <p:cNvPr id="27" name="Arrow: Chevron 26">
                <a:extLst>
                  <a:ext uri="{FF2B5EF4-FFF2-40B4-BE49-F238E27FC236}">
                    <a16:creationId xmlns:a16="http://schemas.microsoft.com/office/drawing/2014/main" id="{A60EF4C4-D7B9-FCC1-C963-2BCF4752896B}"/>
                  </a:ext>
                </a:extLst>
              </p:cNvPr>
              <p:cNvSpPr/>
              <p:nvPr/>
            </p:nvSpPr>
            <p:spPr>
              <a:xfrm>
                <a:off x="2398975" y="5816953"/>
                <a:ext cx="4829995" cy="461665"/>
              </a:xfrm>
              <a:prstGeom prst="chevron">
                <a:avLst/>
              </a:prstGeom>
              <a:solidFill>
                <a:schemeClr val="bg1"/>
              </a:solidFill>
              <a:ln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M" dirty="0">
                    <a:solidFill>
                      <a:srgbClr val="0033CC"/>
                    </a:solidFill>
                  </a:rPr>
                  <a:t>Packaging  Line</a:t>
                </a:r>
                <a:endParaRPr lang="en-IE" dirty="0">
                  <a:solidFill>
                    <a:srgbClr val="0033CC"/>
                  </a:solidFill>
                </a:endParaRPr>
              </a:p>
            </p:txBody>
          </p:sp>
          <p:sp>
            <p:nvSpPr>
              <p:cNvPr id="28" name="Arrow: Chevron 27">
                <a:extLst>
                  <a:ext uri="{FF2B5EF4-FFF2-40B4-BE49-F238E27FC236}">
                    <a16:creationId xmlns:a16="http://schemas.microsoft.com/office/drawing/2014/main" id="{BA70FDE8-E2C2-A4E7-3918-51E4D7BFF6EB}"/>
                  </a:ext>
                </a:extLst>
              </p:cNvPr>
              <p:cNvSpPr/>
              <p:nvPr/>
            </p:nvSpPr>
            <p:spPr>
              <a:xfrm>
                <a:off x="3706475" y="1999355"/>
                <a:ext cx="1964042" cy="461665"/>
              </a:xfrm>
              <a:prstGeom prst="chevron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M" dirty="0">
                    <a:solidFill>
                      <a:srgbClr val="0033CC"/>
                    </a:solidFill>
                  </a:rPr>
                  <a:t>Human being</a:t>
                </a:r>
                <a:endParaRPr lang="en-IE" dirty="0">
                  <a:solidFill>
                    <a:srgbClr val="0033CC"/>
                  </a:solidFill>
                </a:endParaRPr>
              </a:p>
            </p:txBody>
          </p:sp>
          <p:pic>
            <p:nvPicPr>
              <p:cNvPr id="1040" name="Picture 16" descr="Tetra Pak processing and packaging solutions for food and beverages | Tetra  Pak Ukraine">
                <a:extLst>
                  <a:ext uri="{FF2B5EF4-FFF2-40B4-BE49-F238E27FC236}">
                    <a16:creationId xmlns:a16="http://schemas.microsoft.com/office/drawing/2014/main" id="{F7C03591-F3C6-41AA-3CFC-60DABE8808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6475" y="885730"/>
                <a:ext cx="1889752" cy="10688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" name="Picture 2" descr="Latte Parzialmente Scremato Uht A Lunga Conservazione 1 L - Easycoop.com">
              <a:extLst>
                <a:ext uri="{FF2B5EF4-FFF2-40B4-BE49-F238E27FC236}">
                  <a16:creationId xmlns:a16="http://schemas.microsoft.com/office/drawing/2014/main" id="{66CC21FC-65DA-19FF-E727-E222C56C73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5599" y="2392030"/>
              <a:ext cx="1149757" cy="1149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4 Game-Changing Uses for AI in Beverage Packaging">
            <a:extLst>
              <a:ext uri="{FF2B5EF4-FFF2-40B4-BE49-F238E27FC236}">
                <a16:creationId xmlns:a16="http://schemas.microsoft.com/office/drawing/2014/main" id="{229406EB-CBB2-834D-A228-08BBE6088A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9916" y="2965544"/>
            <a:ext cx="4471608" cy="23289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B866E28-FC5D-7A97-C671-444C10DB9930}"/>
              </a:ext>
            </a:extLst>
          </p:cNvPr>
          <p:cNvSpPr/>
          <p:nvPr/>
        </p:nvSpPr>
        <p:spPr>
          <a:xfrm>
            <a:off x="4402227" y="4084100"/>
            <a:ext cx="459086" cy="698451"/>
          </a:xfrm>
          <a:prstGeom prst="ellipse">
            <a:avLst/>
          </a:prstGeom>
          <a:solidFill>
            <a:srgbClr val="FFC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FDA6CE-FBC5-8C54-4774-9BDF243975D7}"/>
              </a:ext>
            </a:extLst>
          </p:cNvPr>
          <p:cNvSpPr/>
          <p:nvPr/>
        </p:nvSpPr>
        <p:spPr>
          <a:xfrm>
            <a:off x="4540401" y="3324402"/>
            <a:ext cx="536896" cy="698451"/>
          </a:xfrm>
          <a:prstGeom prst="ellipse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AF3A0C-DCBE-EBE9-1434-42760076993E}"/>
              </a:ext>
            </a:extLst>
          </p:cNvPr>
          <p:cNvSpPr/>
          <p:nvPr/>
        </p:nvSpPr>
        <p:spPr>
          <a:xfrm>
            <a:off x="5132328" y="3308884"/>
            <a:ext cx="536896" cy="1571097"/>
          </a:xfrm>
          <a:prstGeom prst="ellipse">
            <a:avLst/>
          </a:prstGeom>
          <a:solidFill>
            <a:srgbClr val="FFC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59EB0C-D119-64EB-53AD-01FA1AF2CEC3}"/>
              </a:ext>
            </a:extLst>
          </p:cNvPr>
          <p:cNvSpPr/>
          <p:nvPr/>
        </p:nvSpPr>
        <p:spPr>
          <a:xfrm>
            <a:off x="5624538" y="4106437"/>
            <a:ext cx="536896" cy="773544"/>
          </a:xfrm>
          <a:prstGeom prst="ellipse">
            <a:avLst/>
          </a:prstGeom>
          <a:solidFill>
            <a:srgbClr val="FFC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58B56B-E027-D3F0-F14F-F02964DB0661}"/>
              </a:ext>
            </a:extLst>
          </p:cNvPr>
          <p:cNvSpPr/>
          <p:nvPr/>
        </p:nvSpPr>
        <p:spPr>
          <a:xfrm>
            <a:off x="5645580" y="3541551"/>
            <a:ext cx="557782" cy="564886"/>
          </a:xfrm>
          <a:prstGeom prst="ellipse">
            <a:avLst/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0A5E6CC-D67D-61DA-DFF6-B7B012D63D39}"/>
              </a:ext>
            </a:extLst>
          </p:cNvPr>
          <p:cNvSpPr/>
          <p:nvPr/>
        </p:nvSpPr>
        <p:spPr>
          <a:xfrm>
            <a:off x="7823968" y="5056420"/>
            <a:ext cx="1571120" cy="706363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100000">
                <a:srgbClr val="FFC000"/>
              </a:gs>
              <a:gs pos="37000">
                <a:srgbClr val="FFC000"/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chemeClr val="tx1"/>
                </a:solidFill>
              </a:rPr>
              <a:t>AI density</a:t>
            </a: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6A070F8-2D0A-EBFC-3C3C-F3479830DF5B}"/>
              </a:ext>
            </a:extLst>
          </p:cNvPr>
          <p:cNvSpPr/>
          <p:nvPr/>
        </p:nvSpPr>
        <p:spPr>
          <a:xfrm>
            <a:off x="4850903" y="4087604"/>
            <a:ext cx="372732" cy="756194"/>
          </a:xfrm>
          <a:prstGeom prst="ellipse">
            <a:avLst/>
          </a:prstGeom>
          <a:solidFill>
            <a:srgbClr val="FFC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95643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D604-B42E-A676-2EC0-F1CF4BA83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12AE0-CEDE-8C61-D317-D66102635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62" y="217714"/>
            <a:ext cx="9117875" cy="984069"/>
          </a:xfrm>
        </p:spPr>
        <p:txBody>
          <a:bodyPr/>
          <a:lstStyle/>
          <a:p>
            <a:pPr algn="l"/>
            <a:r>
              <a:rPr lang="en-IM" dirty="0"/>
              <a:t>The case and the challenge</a:t>
            </a:r>
            <a:endParaRPr lang="en-I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CFDD5-C513-18C5-657C-09224D5EB59F}"/>
              </a:ext>
            </a:extLst>
          </p:cNvPr>
          <p:cNvSpPr txBox="1"/>
          <p:nvPr/>
        </p:nvSpPr>
        <p:spPr>
          <a:xfrm>
            <a:off x="609599" y="1343498"/>
            <a:ext cx="1097279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200" dirty="0"/>
              <a:t>A </a:t>
            </a:r>
            <a:r>
              <a:rPr lang="en-IM" sz="2200" b="1" dirty="0"/>
              <a:t>new family of products </a:t>
            </a:r>
            <a:r>
              <a:rPr lang="en-IM" sz="2200" dirty="0"/>
              <a:t>is under development in the </a:t>
            </a:r>
            <a:r>
              <a:rPr lang="en-IM" sz="2200" b="1" dirty="0"/>
              <a:t>liquid</a:t>
            </a:r>
            <a:r>
              <a:rPr lang="en-IM" sz="2200" dirty="0"/>
              <a:t> </a:t>
            </a:r>
            <a:r>
              <a:rPr lang="en-IM" sz="2200" b="1" dirty="0"/>
              <a:t>food packaging industry.</a:t>
            </a:r>
          </a:p>
          <a:p>
            <a:endParaRPr lang="en-IM" sz="2200" dirty="0"/>
          </a:p>
          <a:p>
            <a:r>
              <a:rPr lang="en-IM" sz="2200" dirty="0"/>
              <a:t>The integration of advanced technologies with well established ones, in the context of a new architecture, severely reduce the </a:t>
            </a:r>
            <a:r>
              <a:rPr lang="en-IM" sz="2200" b="1" dirty="0"/>
              <a:t>prediction capability of the specialists</a:t>
            </a:r>
            <a:r>
              <a:rPr lang="en-IM" sz="2200" dirty="0"/>
              <a:t>.</a:t>
            </a:r>
          </a:p>
          <a:p>
            <a:endParaRPr lang="en-IM" sz="2200" dirty="0"/>
          </a:p>
          <a:p>
            <a:r>
              <a:rPr lang="en-IM" sz="2200" b="1" dirty="0"/>
              <a:t>Product protection is requested to more than double from an excellent consolidated baseline</a:t>
            </a:r>
          </a:p>
          <a:p>
            <a:endParaRPr lang="en-IM" sz="2200" dirty="0"/>
          </a:p>
          <a:p>
            <a:r>
              <a:rPr lang="en-IM" sz="2200" b="1" dirty="0"/>
              <a:t>No models or specif</a:t>
            </a:r>
            <a:r>
              <a:rPr lang="en-IE" sz="2200" b="1" dirty="0"/>
              <a:t>i</a:t>
            </a:r>
            <a:r>
              <a:rPr lang="en-IM" sz="2200" b="1" dirty="0"/>
              <a:t>c rigs available </a:t>
            </a:r>
            <a:r>
              <a:rPr lang="en-IM" sz="2200" dirty="0"/>
              <a:t>or sustainable to test the product protection.</a:t>
            </a:r>
          </a:p>
          <a:p>
            <a:endParaRPr lang="en-IM" sz="2200" dirty="0"/>
          </a:p>
          <a:p>
            <a:r>
              <a:rPr lang="en-IM" sz="2200" dirty="0">
                <a:sym typeface="Wingdings" panose="05000000000000000000" pitchFamily="2" charset="2"/>
              </a:rPr>
              <a:t></a:t>
            </a:r>
            <a:endParaRPr lang="en-IM" sz="2400" dirty="0">
              <a:sym typeface="Wingdings" panose="05000000000000000000" pitchFamily="2" charset="2"/>
            </a:endParaRPr>
          </a:p>
          <a:p>
            <a:pPr algn="ctr"/>
            <a:r>
              <a:rPr lang="en-IM" sz="4000" dirty="0">
                <a:sym typeface="Wingdings" panose="05000000000000000000" pitchFamily="2" charset="2"/>
              </a:rPr>
              <a:t>Simulation approach supporting system life-cycle</a:t>
            </a:r>
            <a:endParaRPr lang="en-IM" sz="4000" dirty="0"/>
          </a:p>
        </p:txBody>
      </p:sp>
    </p:spTree>
    <p:extLst>
      <p:ext uri="{BB962C8B-B14F-4D97-AF65-F5344CB8AC3E}">
        <p14:creationId xmlns:p14="http://schemas.microsoft.com/office/powerpoint/2010/main" val="1124082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0C1C3-CCF5-722F-220F-F226BE875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255C4-5610-63AB-0123-6C1341337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62" y="217714"/>
            <a:ext cx="9117875" cy="984069"/>
          </a:xfrm>
        </p:spPr>
        <p:txBody>
          <a:bodyPr/>
          <a:lstStyle/>
          <a:p>
            <a:pPr algn="l"/>
            <a:r>
              <a:rPr lang="en-IM" dirty="0"/>
              <a:t>System’s complexity aspects </a:t>
            </a:r>
            <a:endParaRPr lang="en-I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F325D-77E8-3B08-C178-0725C6BC35CE}"/>
              </a:ext>
            </a:extLst>
          </p:cNvPr>
          <p:cNvSpPr txBox="1"/>
          <p:nvPr/>
        </p:nvSpPr>
        <p:spPr>
          <a:xfrm>
            <a:off x="609599" y="1343498"/>
            <a:ext cx="10972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400" b="1" dirty="0"/>
              <a:t>Complicated</a:t>
            </a:r>
            <a:r>
              <a:rPr lang="en-IM" sz="2400" dirty="0"/>
              <a:t>: scaled-up, dynamic interdepende</a:t>
            </a:r>
            <a:r>
              <a:rPr lang="en-IE" sz="2400" dirty="0"/>
              <a:t>n</a:t>
            </a:r>
            <a:r>
              <a:rPr lang="en-IM" sz="2400" dirty="0"/>
              <a:t>cies</a:t>
            </a:r>
          </a:p>
          <a:p>
            <a:r>
              <a:rPr lang="en-IM" sz="2400" b="1" dirty="0"/>
              <a:t>Emergent</a:t>
            </a:r>
            <a:r>
              <a:rPr lang="en-IM" sz="2400" dirty="0"/>
              <a:t>: un-expected behaviours linked to enhanced automation and AI </a:t>
            </a:r>
          </a:p>
          <a:p>
            <a:r>
              <a:rPr lang="en-IM" sz="2400" b="1" dirty="0"/>
              <a:t>Difficult</a:t>
            </a:r>
            <a:r>
              <a:rPr lang="en-IM" sz="2400" dirty="0"/>
              <a:t>: modeling sub-systems relationships, step increase of a key performance</a:t>
            </a:r>
          </a:p>
          <a:p>
            <a:r>
              <a:rPr lang="en-IM" sz="2400" b="1" dirty="0"/>
              <a:t>Uncertain</a:t>
            </a:r>
            <a:r>
              <a:rPr lang="en-IM" sz="2400" dirty="0"/>
              <a:t>: eff</a:t>
            </a:r>
            <a:r>
              <a:rPr lang="en-IE" sz="2400" dirty="0"/>
              <a:t>i</a:t>
            </a:r>
            <a:r>
              <a:rPr lang="en-IM" sz="2400" dirty="0"/>
              <a:t>cient integration of different technologies in the system’s architecture</a:t>
            </a:r>
          </a:p>
          <a:p>
            <a:endParaRPr lang="en-IM" sz="2400" dirty="0"/>
          </a:p>
          <a:p>
            <a:r>
              <a:rPr lang="en-IM" sz="2400" b="1" dirty="0">
                <a:sym typeface="Wingdings" panose="05000000000000000000" pitchFamily="2" charset="2"/>
              </a:rPr>
              <a:t>The simulation approach must take into account: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>
                <a:sym typeface="Wingdings" panose="05000000000000000000" pitchFamily="2" charset="2"/>
              </a:rPr>
              <a:t>Focus on one critical performance: Product Protection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>
                <a:sym typeface="Wingdings" panose="05000000000000000000" pitchFamily="2" charset="2"/>
              </a:rPr>
              <a:t>A common system archite</a:t>
            </a:r>
            <a:r>
              <a:rPr lang="en-IE" sz="2400" dirty="0">
                <a:sym typeface="Wingdings" panose="05000000000000000000" pitchFamily="2" charset="2"/>
              </a:rPr>
              <a:t>ct</a:t>
            </a:r>
            <a:r>
              <a:rPr lang="en-IM" sz="2400" dirty="0">
                <a:sym typeface="Wingdings" panose="05000000000000000000" pitchFamily="2" charset="2"/>
              </a:rPr>
              <a:t>ure which will be deployed into several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>
                <a:sym typeface="Wingdings" panose="05000000000000000000" pitchFamily="2" charset="2"/>
              </a:rPr>
              <a:t>Non linear, non adjacent effects propagation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/>
              <a:t>Non hom</a:t>
            </a:r>
            <a:r>
              <a:rPr lang="en-IE" sz="2400" dirty="0"/>
              <a:t>o</a:t>
            </a:r>
            <a:r>
              <a:rPr lang="en-IM" sz="2400" dirty="0"/>
              <a:t>geneous inputs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/>
              <a:t>Continuous system evolution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400" dirty="0"/>
              <a:t>Different “questions” to be answered during sy</a:t>
            </a:r>
            <a:r>
              <a:rPr lang="en-IE" sz="2400" dirty="0"/>
              <a:t>s</a:t>
            </a:r>
            <a:r>
              <a:rPr lang="en-IM" sz="2400" dirty="0"/>
              <a:t>tem’s life-cycle</a:t>
            </a:r>
          </a:p>
        </p:txBody>
      </p:sp>
    </p:spTree>
    <p:extLst>
      <p:ext uri="{BB962C8B-B14F-4D97-AF65-F5344CB8AC3E}">
        <p14:creationId xmlns:p14="http://schemas.microsoft.com/office/powerpoint/2010/main" val="369912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72C7A-A1F2-5FD5-BF0E-D8BBD5D8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verything you need to know about the systems engineering V-Model -  Engineering Cheat Sheet">
            <a:extLst>
              <a:ext uri="{FF2B5EF4-FFF2-40B4-BE49-F238E27FC236}">
                <a16:creationId xmlns:a16="http://schemas.microsoft.com/office/drawing/2014/main" id="{7595ABCE-1E94-FDAC-C584-F0F0E9A2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269" y="2319351"/>
            <a:ext cx="8343900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9A3E8E3D-8716-993F-0E75-EC265F406CAD}"/>
              </a:ext>
            </a:extLst>
          </p:cNvPr>
          <p:cNvSpPr/>
          <p:nvPr/>
        </p:nvSpPr>
        <p:spPr>
          <a:xfrm>
            <a:off x="4280259" y="1573888"/>
            <a:ext cx="3070371" cy="851373"/>
          </a:xfrm>
          <a:prstGeom prst="wedgeRectCallout">
            <a:avLst>
              <a:gd name="adj1" fmla="val -43085"/>
              <a:gd name="adj2" fmla="val 89111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rgbClr val="0033CC"/>
                </a:solidFill>
              </a:rPr>
              <a:t>first configuration opportunity</a:t>
            </a:r>
          </a:p>
          <a:p>
            <a:pPr algn="ctr"/>
            <a:r>
              <a:rPr lang="en-IM" dirty="0">
                <a:solidFill>
                  <a:srgbClr val="0033CC"/>
                </a:solidFill>
              </a:rPr>
              <a:t>vs.</a:t>
            </a:r>
          </a:p>
          <a:p>
            <a:pPr algn="ctr"/>
            <a:r>
              <a:rPr lang="en-IM" dirty="0">
                <a:solidFill>
                  <a:srgbClr val="0033CC"/>
                </a:solidFill>
              </a:rPr>
              <a:t>potential family scope 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0EF8A49B-7E6D-05FC-43AE-0B406C0AC6AF}"/>
              </a:ext>
            </a:extLst>
          </p:cNvPr>
          <p:cNvSpPr/>
          <p:nvPr/>
        </p:nvSpPr>
        <p:spPr>
          <a:xfrm>
            <a:off x="1664294" y="4538676"/>
            <a:ext cx="2280406" cy="612648"/>
          </a:xfrm>
          <a:prstGeom prst="wedgeRectCallout">
            <a:avLst>
              <a:gd name="adj1" fmla="val 50377"/>
              <a:gd name="adj2" fmla="val -208621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u="sng" dirty="0">
                <a:solidFill>
                  <a:srgbClr val="0033CC"/>
                </a:solidFill>
              </a:rPr>
              <a:t>First customer operations?</a:t>
            </a:r>
            <a:endParaRPr lang="en-IE" u="sng" dirty="0">
              <a:solidFill>
                <a:srgbClr val="0033CC"/>
              </a:solidFill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B9DFD62C-C9F3-3736-C3B1-F6EE997DFB66}"/>
              </a:ext>
            </a:extLst>
          </p:cNvPr>
          <p:cNvSpPr/>
          <p:nvPr/>
        </p:nvSpPr>
        <p:spPr>
          <a:xfrm>
            <a:off x="1537062" y="5696375"/>
            <a:ext cx="3070370" cy="712813"/>
          </a:xfrm>
          <a:prstGeom prst="wedgeRectCallout">
            <a:avLst>
              <a:gd name="adj1" fmla="val 45997"/>
              <a:gd name="adj2" fmla="val -163411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rgbClr val="0033CC"/>
                </a:solidFill>
              </a:rPr>
              <a:t>Integration of well established and new technologies?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D7B02B29-C694-7CE6-5C71-8F6D74D6BC5A}"/>
              </a:ext>
            </a:extLst>
          </p:cNvPr>
          <p:cNvSpPr/>
          <p:nvPr/>
        </p:nvSpPr>
        <p:spPr>
          <a:xfrm>
            <a:off x="7450218" y="5913262"/>
            <a:ext cx="2490487" cy="495926"/>
          </a:xfrm>
          <a:prstGeom prst="wedgeRectCallout">
            <a:avLst>
              <a:gd name="adj1" fmla="val -75739"/>
              <a:gd name="adj2" fmla="val -52277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rgbClr val="0033CC"/>
                </a:solidFill>
              </a:rPr>
              <a:t>AI (and ML?) evolution</a:t>
            </a:r>
            <a:endParaRPr lang="en-IE" dirty="0">
              <a:solidFill>
                <a:srgbClr val="0033CC"/>
              </a:solidFill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F8881970-08D6-ABAE-F938-1788C55C8F71}"/>
              </a:ext>
            </a:extLst>
          </p:cNvPr>
          <p:cNvSpPr/>
          <p:nvPr/>
        </p:nvSpPr>
        <p:spPr>
          <a:xfrm>
            <a:off x="8105094" y="4538676"/>
            <a:ext cx="2381075" cy="612648"/>
          </a:xfrm>
          <a:prstGeom prst="wedgeRectCallout">
            <a:avLst>
              <a:gd name="adj1" fmla="val -61328"/>
              <a:gd name="adj2" fmla="val -186712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rgbClr val="0033CC"/>
                </a:solidFill>
              </a:rPr>
              <a:t>Experimental evidence</a:t>
            </a:r>
            <a:endParaRPr lang="en-IE" dirty="0">
              <a:solidFill>
                <a:srgbClr val="0033CC"/>
              </a:solidFill>
            </a:endParaRP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45ED0F31-52FE-E34B-C848-324C844128DC}"/>
              </a:ext>
            </a:extLst>
          </p:cNvPr>
          <p:cNvSpPr/>
          <p:nvPr/>
        </p:nvSpPr>
        <p:spPr>
          <a:xfrm>
            <a:off x="8541167" y="3368341"/>
            <a:ext cx="2232390" cy="615457"/>
          </a:xfrm>
          <a:prstGeom prst="wedgeRectCallout">
            <a:avLst>
              <a:gd name="adj1" fmla="val -64702"/>
              <a:gd name="adj2" fmla="val -103953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dirty="0">
                <a:solidFill>
                  <a:srgbClr val="0033CC"/>
                </a:solidFill>
              </a:rPr>
              <a:t>Environmental noises</a:t>
            </a:r>
            <a:endParaRPr lang="en-IE" dirty="0">
              <a:solidFill>
                <a:srgbClr val="0033CC"/>
              </a:solidFill>
            </a:endParaRP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5C263E7D-865C-E745-5879-05738FDF691D}"/>
              </a:ext>
            </a:extLst>
          </p:cNvPr>
          <p:cNvSpPr/>
          <p:nvPr/>
        </p:nvSpPr>
        <p:spPr>
          <a:xfrm>
            <a:off x="7953912" y="1810489"/>
            <a:ext cx="3069413" cy="378167"/>
          </a:xfrm>
          <a:prstGeom prst="wedgeRectCallout">
            <a:avLst>
              <a:gd name="adj1" fmla="val -18823"/>
              <a:gd name="adj2" fmla="val 103445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>
                <a:solidFill>
                  <a:srgbClr val="0033CC"/>
                </a:solidFill>
              </a:rPr>
              <a:t>V</a:t>
            </a:r>
            <a:r>
              <a:rPr lang="en-IM" dirty="0">
                <a:solidFill>
                  <a:srgbClr val="0033CC"/>
                </a:solidFill>
              </a:rPr>
              <a:t>alidation inputs obsolescence</a:t>
            </a:r>
            <a:endParaRPr lang="en-IE" dirty="0">
              <a:solidFill>
                <a:srgbClr val="0033CC"/>
              </a:solidFill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6DD40FB2-21D2-77B5-E287-0A39FB814261}"/>
              </a:ext>
            </a:extLst>
          </p:cNvPr>
          <p:cNvSpPr/>
          <p:nvPr/>
        </p:nvSpPr>
        <p:spPr>
          <a:xfrm>
            <a:off x="4280258" y="1573887"/>
            <a:ext cx="3070371" cy="851373"/>
          </a:xfrm>
          <a:prstGeom prst="wedgeRectCallout">
            <a:avLst>
              <a:gd name="adj1" fmla="val 49265"/>
              <a:gd name="adj2" fmla="val 86155"/>
            </a:avLst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M" u="sng" dirty="0">
                <a:solidFill>
                  <a:srgbClr val="0033CC"/>
                </a:solidFill>
              </a:rPr>
              <a:t>first configuration opportunity</a:t>
            </a:r>
          </a:p>
          <a:p>
            <a:pPr algn="ctr"/>
            <a:r>
              <a:rPr lang="en-IM" u="sng" dirty="0">
                <a:solidFill>
                  <a:srgbClr val="0033CC"/>
                </a:solidFill>
              </a:rPr>
              <a:t>vs.</a:t>
            </a:r>
          </a:p>
          <a:p>
            <a:pPr algn="ctr"/>
            <a:r>
              <a:rPr lang="en-IM" u="sng" dirty="0">
                <a:solidFill>
                  <a:srgbClr val="0033CC"/>
                </a:solidFill>
              </a:rPr>
              <a:t>potential family scope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D592221-3BE0-B6E0-26AE-5E2FB145E82E}"/>
              </a:ext>
            </a:extLst>
          </p:cNvPr>
          <p:cNvSpPr txBox="1">
            <a:spLocks/>
          </p:cNvSpPr>
          <p:nvPr/>
        </p:nvSpPr>
        <p:spPr>
          <a:xfrm>
            <a:off x="1550125" y="492012"/>
            <a:ext cx="9117875" cy="984069"/>
          </a:xfr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M" dirty="0"/>
              <a:t>Simulation purpose:</a:t>
            </a:r>
          </a:p>
          <a:p>
            <a:pPr algn="l"/>
            <a:r>
              <a:rPr lang="en-IM" sz="3200" dirty="0"/>
              <a:t>probability of success </a:t>
            </a:r>
            <a:r>
              <a:rPr lang="en-IM" sz="3200" strike="sngStrike" dirty="0"/>
              <a:t>failure</a:t>
            </a:r>
            <a:r>
              <a:rPr lang="en-IM" sz="3200" dirty="0"/>
              <a:t> </a:t>
            </a:r>
            <a:r>
              <a:rPr lang="en-IM" sz="3200" u="sng" dirty="0"/>
              <a:t>during system’s life-cycle</a:t>
            </a:r>
            <a:r>
              <a:rPr lang="en-IM" sz="3200" dirty="0"/>
              <a:t>:  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88443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186F5-EAAC-3A13-C7C3-5FE07EE1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54119-556C-17A7-50F6-0B65C721C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7062" y="217714"/>
            <a:ext cx="10141130" cy="984069"/>
          </a:xfrm>
        </p:spPr>
        <p:txBody>
          <a:bodyPr/>
          <a:lstStyle/>
          <a:p>
            <a:pPr algn="l"/>
            <a:r>
              <a:rPr lang="en-IM" sz="4000" dirty="0"/>
              <a:t>Rationales for the initial modelling choice</a:t>
            </a:r>
            <a:endParaRPr lang="en-IE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6F36D2-4384-C7AF-8AA2-4E215E2D9AE1}"/>
              </a:ext>
            </a:extLst>
          </p:cNvPr>
          <p:cNvSpPr txBox="1"/>
          <p:nvPr/>
        </p:nvSpPr>
        <p:spPr>
          <a:xfrm>
            <a:off x="705393" y="1182231"/>
            <a:ext cx="10972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000" u="sng" dirty="0"/>
              <a:t>Fault Tree Analysis simulation: </a:t>
            </a:r>
          </a:p>
          <a:p>
            <a:r>
              <a:rPr lang="en-IM" sz="2000" dirty="0"/>
              <a:t>The great majority of the non-homogeneous inputs of the FTA basic events derive from: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000" dirty="0"/>
              <a:t>FMEA items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000" dirty="0"/>
              <a:t>Legacy values and Experts opinions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E</a:t>
            </a:r>
            <a:r>
              <a:rPr lang="en-IM" sz="2000" dirty="0"/>
              <a:t>mpirical evidences from preliminary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M" sz="2000" dirty="0"/>
              <a:t>Experimental evidence from the field test installation</a:t>
            </a:r>
          </a:p>
          <a:p>
            <a:r>
              <a:rPr lang="en-IM" sz="2000" dirty="0"/>
              <a:t>The architecture and the process flow drives the FTA tree structure</a:t>
            </a:r>
          </a:p>
          <a:p>
            <a:r>
              <a:rPr lang="en-IM" sz="2000" dirty="0"/>
              <a:t>Available SW licenses and expertise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8EDCF06-7CEB-7C8C-7E70-E9E43ECC8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507633"/>
              </p:ext>
            </p:extLst>
          </p:nvPr>
        </p:nvGraphicFramePr>
        <p:xfrm>
          <a:off x="674653" y="3736776"/>
          <a:ext cx="10842693" cy="2621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766">
                  <a:extLst>
                    <a:ext uri="{9D8B030D-6E8A-4147-A177-3AD203B41FA5}">
                      <a16:colId xmlns:a16="http://schemas.microsoft.com/office/drawing/2014/main" val="961631668"/>
                    </a:ext>
                  </a:extLst>
                </a:gridCol>
                <a:gridCol w="3638157">
                  <a:extLst>
                    <a:ext uri="{9D8B030D-6E8A-4147-A177-3AD203B41FA5}">
                      <a16:colId xmlns:a16="http://schemas.microsoft.com/office/drawing/2014/main" val="440481443"/>
                    </a:ext>
                  </a:extLst>
                </a:gridCol>
                <a:gridCol w="5831770">
                  <a:extLst>
                    <a:ext uri="{9D8B030D-6E8A-4147-A177-3AD203B41FA5}">
                      <a16:colId xmlns:a16="http://schemas.microsoft.com/office/drawing/2014/main" val="2436017648"/>
                    </a:ext>
                  </a:extLst>
                </a:gridCol>
              </a:tblGrid>
              <a:tr h="459309">
                <a:tc>
                  <a:txBody>
                    <a:bodyPr/>
                    <a:lstStyle/>
                    <a:p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M" sz="1400" dirty="0"/>
                        <a:t>FMEA </a:t>
                      </a:r>
                    </a:p>
                    <a:p>
                      <a:pPr algn="ctr"/>
                      <a:r>
                        <a:rPr lang="en-IM" sz="1400" dirty="0"/>
                        <a:t>Failure modes and Effects Analysis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M" sz="1400" dirty="0"/>
                        <a:t>FTA </a:t>
                      </a:r>
                    </a:p>
                    <a:p>
                      <a:pPr algn="ctr"/>
                      <a:r>
                        <a:rPr lang="en-IM" sz="1400" dirty="0"/>
                        <a:t>Fault Tree Analysis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818786"/>
                  </a:ext>
                </a:extLst>
              </a:tr>
              <a:tr h="459309">
                <a:tc>
                  <a:txBody>
                    <a:bodyPr/>
                    <a:lstStyle/>
                    <a:p>
                      <a:r>
                        <a:rPr lang="en-IM" sz="1400" dirty="0"/>
                        <a:t>Results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Heterogeneous impacts given defined causes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Unique top event as an effect of internal and external events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103365"/>
                  </a:ext>
                </a:extLst>
              </a:tr>
              <a:tr h="328721">
                <a:tc>
                  <a:txBody>
                    <a:bodyPr/>
                    <a:lstStyle/>
                    <a:p>
                      <a:r>
                        <a:rPr lang="en-IM" sz="1400" dirty="0"/>
                        <a:t>Unit of measure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RPN = SeverityxOccurrencexDetection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Equalized frequence </a:t>
                      </a:r>
                      <a:r>
                        <a:rPr lang="en-IM" sz="1400" dirty="0">
                          <a:sym typeface="Wingdings" panose="05000000000000000000" pitchFamily="2" charset="2"/>
                        </a:rPr>
                        <a:t> 1 out &lt;...&gt; pkgs at 90% </a:t>
                      </a:r>
                      <a:r>
                        <a:rPr lang="en-IM" sz="1400" dirty="0" err="1">
                          <a:sym typeface="Wingdings" panose="05000000000000000000" pitchFamily="2" charset="2"/>
                        </a:rPr>
                        <a:t>c.l.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013957"/>
                  </a:ext>
                </a:extLst>
              </a:tr>
              <a:tr h="328721">
                <a:tc>
                  <a:txBody>
                    <a:bodyPr/>
                    <a:lstStyle/>
                    <a:p>
                      <a:r>
                        <a:rPr lang="en-IM" sz="1400" dirty="0"/>
                        <a:t>Objective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Prioritize risk management effort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Identify main offenders, est</a:t>
                      </a:r>
                      <a:r>
                        <a:rPr lang="en-IE" sz="1400" dirty="0"/>
                        <a:t>i</a:t>
                      </a:r>
                      <a:r>
                        <a:rPr lang="en-IM" sz="1400" dirty="0"/>
                        <a:t>mate top event failure frequency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772588"/>
                  </a:ext>
                </a:extLst>
              </a:tr>
              <a:tr h="328721">
                <a:tc>
                  <a:txBody>
                    <a:bodyPr/>
                    <a:lstStyle/>
                    <a:p>
                      <a:r>
                        <a:rPr lang="en-IM" sz="1400" dirty="0"/>
                        <a:t>Objective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Overall life-cycle, at all syst</a:t>
                      </a:r>
                      <a:r>
                        <a:rPr lang="en-IE" sz="1400" dirty="0"/>
                        <a:t>em</a:t>
                      </a:r>
                      <a:r>
                        <a:rPr lang="en-IM" sz="1400" dirty="0"/>
                        <a:t>’s levels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400" dirty="0"/>
                        <a:t>P</a:t>
                      </a:r>
                      <a:r>
                        <a:rPr lang="en-IM" sz="1400" dirty="0"/>
                        <a:t>reventive estimates, est</a:t>
                      </a:r>
                      <a:r>
                        <a:rPr lang="en-IE" sz="1400" dirty="0"/>
                        <a:t>i</a:t>
                      </a:r>
                      <a:r>
                        <a:rPr lang="en-IM" sz="1400" dirty="0"/>
                        <a:t>mating alternatives, sustaining root cause analysis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483147"/>
                  </a:ext>
                </a:extLst>
              </a:tr>
              <a:tr h="328721">
                <a:tc>
                  <a:txBody>
                    <a:bodyPr/>
                    <a:lstStyle/>
                    <a:p>
                      <a:r>
                        <a:rPr lang="en-IM" sz="1400" dirty="0"/>
                        <a:t>Approach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Bottom-up, inductive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Top down, deductive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859729"/>
                  </a:ext>
                </a:extLst>
              </a:tr>
              <a:tr h="328721">
                <a:tc>
                  <a:txBody>
                    <a:bodyPr/>
                    <a:lstStyle/>
                    <a:p>
                      <a:r>
                        <a:rPr lang="en-IM" sz="1400" dirty="0"/>
                        <a:t>Structure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Table, independent rows</a:t>
                      </a:r>
                      <a:endParaRPr lang="en-I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M" sz="1400" dirty="0"/>
                        <a:t>Logic Diagram, tree suitable for simulations</a:t>
                      </a:r>
                      <a:endParaRPr lang="en-I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765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235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210FF-1A6B-5BCC-F49D-BB37E14D1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466329-40EB-D13C-F7C5-9A9543DB2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20" y="1901592"/>
            <a:ext cx="11382552" cy="19103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63559C-E681-6AC8-1127-4ED12DEB1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896" y="335094"/>
            <a:ext cx="10141130" cy="648110"/>
          </a:xfrm>
        </p:spPr>
        <p:txBody>
          <a:bodyPr/>
          <a:lstStyle/>
          <a:p>
            <a:pPr algn="l"/>
            <a:r>
              <a:rPr lang="en-IM" sz="4000" dirty="0"/>
              <a:t>Initial modelling choice</a:t>
            </a:r>
            <a:endParaRPr lang="en-IE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9B7E5-4284-A798-0F5A-2B9DAA4A4728}"/>
              </a:ext>
            </a:extLst>
          </p:cNvPr>
          <p:cNvSpPr txBox="1"/>
          <p:nvPr/>
        </p:nvSpPr>
        <p:spPr>
          <a:xfrm>
            <a:off x="590697" y="1087740"/>
            <a:ext cx="10972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M" sz="2000" dirty="0"/>
              <a:t>Fault Tree Analysis</a:t>
            </a:r>
          </a:p>
          <a:p>
            <a:r>
              <a:rPr lang="en-IM" sz="2000" dirty="0"/>
              <a:t>Full model: </a:t>
            </a:r>
            <a:r>
              <a:rPr lang="en-IM" dirty="0"/>
              <a:t>&gt;300 basic events, &gt;50 logic gates, 7 levels: operational althou</a:t>
            </a:r>
            <a:r>
              <a:rPr lang="en-IE" dirty="0"/>
              <a:t>gh</a:t>
            </a:r>
            <a:r>
              <a:rPr lang="en-IM" dirty="0"/>
              <a:t> too complex and difficult to maintain </a:t>
            </a:r>
          </a:p>
          <a:p>
            <a:r>
              <a:rPr lang="en-IM" sz="2000" u="sng" dirty="0"/>
              <a:t>Two-levels manageable model:</a:t>
            </a:r>
          </a:p>
          <a:p>
            <a:endParaRPr lang="en-IM" sz="2000" u="sng" dirty="0"/>
          </a:p>
          <a:p>
            <a:endParaRPr lang="en-IM" sz="2000" u="sng" dirty="0"/>
          </a:p>
          <a:p>
            <a:endParaRPr lang="en-IM" sz="2000" u="sng" dirty="0"/>
          </a:p>
          <a:p>
            <a:endParaRPr lang="en-IM" sz="2000" u="sng" dirty="0"/>
          </a:p>
          <a:p>
            <a:endParaRPr lang="en-IM" sz="2000" u="sng" dirty="0"/>
          </a:p>
          <a:p>
            <a:r>
              <a:rPr lang="en-IM" sz="2000" dirty="0"/>
              <a:t>Over-</a:t>
            </a:r>
            <a:r>
              <a:rPr lang="en-IM" sz="2000" dirty="0" err="1"/>
              <a:t>simpl</a:t>
            </a:r>
            <a:r>
              <a:rPr lang="en-IE" sz="2000" dirty="0"/>
              <a:t>i</a:t>
            </a:r>
            <a:r>
              <a:rPr lang="en-IM" sz="2000" dirty="0"/>
              <a:t>fied model for communication: 5 events, one gate, one level.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1967719-2881-FAEF-CD5D-D0770474DD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154891"/>
              </p:ext>
            </p:extLst>
          </p:nvPr>
        </p:nvGraphicFramePr>
        <p:xfrm>
          <a:off x="590697" y="3950061"/>
          <a:ext cx="8068424" cy="2677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7187">
                  <a:extLst>
                    <a:ext uri="{9D8B030D-6E8A-4147-A177-3AD203B41FA5}">
                      <a16:colId xmlns:a16="http://schemas.microsoft.com/office/drawing/2014/main" val="3072701111"/>
                    </a:ext>
                  </a:extLst>
                </a:gridCol>
                <a:gridCol w="1492272">
                  <a:extLst>
                    <a:ext uri="{9D8B030D-6E8A-4147-A177-3AD203B41FA5}">
                      <a16:colId xmlns:a16="http://schemas.microsoft.com/office/drawing/2014/main" val="238674425"/>
                    </a:ext>
                  </a:extLst>
                </a:gridCol>
                <a:gridCol w="810387">
                  <a:extLst>
                    <a:ext uri="{9D8B030D-6E8A-4147-A177-3AD203B41FA5}">
                      <a16:colId xmlns:a16="http://schemas.microsoft.com/office/drawing/2014/main" val="1746789054"/>
                    </a:ext>
                  </a:extLst>
                </a:gridCol>
                <a:gridCol w="621120">
                  <a:extLst>
                    <a:ext uri="{9D8B030D-6E8A-4147-A177-3AD203B41FA5}">
                      <a16:colId xmlns:a16="http://schemas.microsoft.com/office/drawing/2014/main" val="1793541871"/>
                    </a:ext>
                  </a:extLst>
                </a:gridCol>
                <a:gridCol w="547011">
                  <a:extLst>
                    <a:ext uri="{9D8B030D-6E8A-4147-A177-3AD203B41FA5}">
                      <a16:colId xmlns:a16="http://schemas.microsoft.com/office/drawing/2014/main" val="3134166778"/>
                    </a:ext>
                  </a:extLst>
                </a:gridCol>
                <a:gridCol w="708628">
                  <a:extLst>
                    <a:ext uri="{9D8B030D-6E8A-4147-A177-3AD203B41FA5}">
                      <a16:colId xmlns:a16="http://schemas.microsoft.com/office/drawing/2014/main" val="932485219"/>
                    </a:ext>
                  </a:extLst>
                </a:gridCol>
                <a:gridCol w="1261856">
                  <a:extLst>
                    <a:ext uri="{9D8B030D-6E8A-4147-A177-3AD203B41FA5}">
                      <a16:colId xmlns:a16="http://schemas.microsoft.com/office/drawing/2014/main" val="2287795217"/>
                    </a:ext>
                  </a:extLst>
                </a:gridCol>
                <a:gridCol w="1379963">
                  <a:extLst>
                    <a:ext uri="{9D8B030D-6E8A-4147-A177-3AD203B41FA5}">
                      <a16:colId xmlns:a16="http://schemas.microsoft.com/office/drawing/2014/main" val="4027973778"/>
                    </a:ext>
                  </a:extLst>
                </a:gridCol>
              </a:tblGrid>
              <a:tr h="61001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Scope</a:t>
                      </a: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Scope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structure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levels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Gates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Events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Values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Visualization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647153"/>
                  </a:ext>
                </a:extLst>
              </a:tr>
              <a:tr h="53376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en-IM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nitial approach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effectLst/>
                          <a:latin typeface="+mn-lt"/>
                        </a:rPr>
                        <a:t>System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full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9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&gt;50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&gt;300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standardized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13 sub-pages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807262"/>
                  </a:ext>
                </a:extLst>
              </a:tr>
              <a:tr h="457509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Focused on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Generalized to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Estimations by</a:t>
                      </a:r>
                    </a:p>
                  </a:txBody>
                  <a:tcPr marL="68580" marR="68580" marT="0" marB="0">
                    <a:solidFill>
                      <a:srgbClr val="66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M" sz="1200" dirty="0">
                          <a:effectLst/>
                          <a:latin typeface="+mn-lt"/>
                        </a:rPr>
                        <a:t>External demonstration 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full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5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29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90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standardized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One page &lt;10%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3563229"/>
                  </a:ext>
                </a:extLst>
              </a:tr>
              <a:tr h="457509">
                <a:tc vMerge="1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 </a:t>
                      </a:r>
                      <a:r>
                        <a:rPr lang="en-IM" sz="1200" dirty="0">
                          <a:effectLst/>
                          <a:latin typeface="+mn-lt"/>
                        </a:rPr>
                        <a:t>High level system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reduced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2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7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25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Not standardized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One page 27% 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778355"/>
                  </a:ext>
                </a:extLst>
              </a:tr>
              <a:tr h="618447">
                <a:tc vMerge="1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IE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66FF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E</a:t>
                      </a:r>
                      <a:r>
                        <a:rPr lang="en-IM" sz="1200" dirty="0">
                          <a:effectLst/>
                          <a:latin typeface="+mn-lt"/>
                        </a:rPr>
                        <a:t>ach of them</a:t>
                      </a:r>
                      <a:r>
                        <a:rPr lang="en-IE" sz="1200" dirty="0">
                          <a:effectLst/>
                          <a:latin typeface="+mn-lt"/>
                        </a:rPr>
                        <a:t> 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resume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1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1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5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Not standardized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200" dirty="0">
                          <a:effectLst/>
                          <a:latin typeface="+mn-lt"/>
                        </a:rPr>
                        <a:t>One page 100%</a:t>
                      </a:r>
                      <a:endParaRPr lang="en-IE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458278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D0723AA4-A4F7-9325-0C73-C744B94E2B3D}"/>
              </a:ext>
            </a:extLst>
          </p:cNvPr>
          <p:cNvGrpSpPr/>
          <p:nvPr/>
        </p:nvGrpSpPr>
        <p:grpSpPr>
          <a:xfrm>
            <a:off x="8659121" y="3811950"/>
            <a:ext cx="2904375" cy="2278077"/>
            <a:chOff x="7157632" y="3688388"/>
            <a:chExt cx="4332908" cy="31180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23B1434-647D-97A2-01A7-AA0397636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57632" y="3688388"/>
              <a:ext cx="4332908" cy="311802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36E1C13-D1C4-FE21-DFD8-2038A6DE4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37711" y="4009571"/>
              <a:ext cx="1188823" cy="30482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2E655A9-DCDA-0909-3EE1-CFA1153FF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4955" y="4202761"/>
              <a:ext cx="1188823" cy="30482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46E5C22-64DB-6276-727F-83687166C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89367" y="4519391"/>
              <a:ext cx="837166" cy="214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741357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5b55a0c-bcf3-45fe-8d6b-e30a646beadd}" enabled="1" method="Privileged" siteId="{d2d2794a-61cc-4823-9690-8e288fd554c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4280</TotalTime>
  <Words>1285</Words>
  <Application>Microsoft Office PowerPoint</Application>
  <PresentationFormat>Widescreen</PresentationFormat>
  <Paragraphs>235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Symbol</vt:lpstr>
      <vt:lpstr>Times New Roman</vt:lpstr>
      <vt:lpstr>Wingdings</vt:lpstr>
      <vt:lpstr>Custom Design</vt:lpstr>
      <vt:lpstr>“Predict complex system behaviour  within uncertain scenario”  alias  How to estimate during systems life-cycle, a critical system performance</vt:lpstr>
      <vt:lpstr>PowerPoint Presentation</vt:lpstr>
      <vt:lpstr>Agenda</vt:lpstr>
      <vt:lpstr>Context: Complex system in the liquid food packaging industry</vt:lpstr>
      <vt:lpstr>The case and the challenge</vt:lpstr>
      <vt:lpstr>System’s complexity aspects </vt:lpstr>
      <vt:lpstr>PowerPoint Presentation</vt:lpstr>
      <vt:lpstr>Rationales for the initial modelling choice</vt:lpstr>
      <vt:lpstr>Initial modelling choice</vt:lpstr>
      <vt:lpstr>PowerPoint Presentation</vt:lpstr>
      <vt:lpstr>Simulation evolution, strengths and limits</vt:lpstr>
      <vt:lpstr>Opportunities for improvement and scope extension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Thinking, Risk Management and Decision Making  Seminar via web 1500-1800, 12th  January 2021</dc:title>
  <dc:creator>Leardi Carlo</dc:creator>
  <cp:lastModifiedBy>Carlo Leardi</cp:lastModifiedBy>
  <cp:revision>192</cp:revision>
  <cp:lastPrinted>2025-05-21T13:35:41Z</cp:lastPrinted>
  <dcterms:created xsi:type="dcterms:W3CDTF">2021-01-08T16:52:25Z</dcterms:created>
  <dcterms:modified xsi:type="dcterms:W3CDTF">2026-09-01T06:29:44Z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b55a0c-bcf3-45fe-8d6b-e30a646beadd_Enabled">
    <vt:lpwstr>true</vt:lpwstr>
  </property>
  <property fmtid="{D5CDD505-2E9C-101B-9397-08002B2CF9AE}" pid="3" name="MSIP_Label_25b55a0c-bcf3-45fe-8d6b-e30a646beadd_SetDate">
    <vt:lpwstr>2025-05-06T16:35:11Z</vt:lpwstr>
  </property>
  <property fmtid="{D5CDD505-2E9C-101B-9397-08002B2CF9AE}" pid="4" name="MSIP_Label_25b55a0c-bcf3-45fe-8d6b-e30a646beadd_Method">
    <vt:lpwstr>Privileged</vt:lpwstr>
  </property>
  <property fmtid="{D5CDD505-2E9C-101B-9397-08002B2CF9AE}" pid="5" name="MSIP_Label_25b55a0c-bcf3-45fe-8d6b-e30a646beadd_Name">
    <vt:lpwstr>Internal</vt:lpwstr>
  </property>
  <property fmtid="{D5CDD505-2E9C-101B-9397-08002B2CF9AE}" pid="6" name="MSIP_Label_25b55a0c-bcf3-45fe-8d6b-e30a646beadd_SiteId">
    <vt:lpwstr>d2d2794a-61cc-4823-9690-8e288fd554cc</vt:lpwstr>
  </property>
  <property fmtid="{D5CDD505-2E9C-101B-9397-08002B2CF9AE}" pid="7" name="MSIP_Label_25b55a0c-bcf3-45fe-8d6b-e30a646beadd_ActionId">
    <vt:lpwstr>2ac851db-98e5-4be0-a1b3-0459049c5c36</vt:lpwstr>
  </property>
  <property fmtid="{D5CDD505-2E9C-101B-9397-08002B2CF9AE}" pid="8" name="MSIP_Label_25b55a0c-bcf3-45fe-8d6b-e30a646beadd_ContentBits">
    <vt:lpwstr>2</vt:lpwstr>
  </property>
  <property fmtid="{D5CDD505-2E9C-101B-9397-08002B2CF9AE}" pid="9" name="MSIP_Label_25b55a0c-bcf3-45fe-8d6b-e30a646beadd_Tag">
    <vt:lpwstr>10, 0, 1, 1</vt:lpwstr>
  </property>
  <property fmtid="{D5CDD505-2E9C-101B-9397-08002B2CF9AE}" pid="10" name="ClassificationContentMarkingFooterLocations">
    <vt:lpwstr>Custom Design:3</vt:lpwstr>
  </property>
  <property fmtid="{D5CDD505-2E9C-101B-9397-08002B2CF9AE}" pid="11" name="ClassificationContentMarkingFooterText">
    <vt:lpwstr>General</vt:lpwstr>
  </property>
</Properties>
</file>