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315" r:id="rId2"/>
    <p:sldId id="332" r:id="rId3"/>
    <p:sldId id="324" r:id="rId4"/>
    <p:sldId id="325" r:id="rId5"/>
    <p:sldId id="329" r:id="rId6"/>
    <p:sldId id="328" r:id="rId7"/>
    <p:sldId id="330" r:id="rId8"/>
    <p:sldId id="320" r:id="rId9"/>
    <p:sldId id="321" r:id="rId10"/>
    <p:sldId id="323" r:id="rId11"/>
    <p:sldId id="326" r:id="rId12"/>
    <p:sldId id="327" r:id="rId13"/>
    <p:sldId id="319" r:id="rId14"/>
    <p:sldId id="333" r:id="rId15"/>
    <p:sldId id="331" r:id="rId16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lot Valérie" initials="MV" lastIdx="15" clrIdx="0">
    <p:extLst>
      <p:ext uri="{19B8F6BF-5375-455C-9EA6-DF929625EA0E}">
        <p15:presenceInfo xmlns:p15="http://schemas.microsoft.com/office/powerpoint/2012/main" userId="S-1-5-21-1645522239-790525478-682003330-26146" providerId="AD"/>
      </p:ext>
    </p:extLst>
  </p:cmAuthor>
  <p:cmAuthor id="2" name="Fischer Nicolas" initials="FN" lastIdx="16" clrIdx="1">
    <p:extLst>
      <p:ext uri="{19B8F6BF-5375-455C-9EA6-DF929625EA0E}">
        <p15:presenceInfo xmlns:p15="http://schemas.microsoft.com/office/powerpoint/2012/main" userId="S-1-5-21-1645522239-790525478-682003330-167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91F"/>
    <a:srgbClr val="D1E9FF"/>
    <a:srgbClr val="FF66FF"/>
    <a:srgbClr val="006600"/>
    <a:srgbClr val="A5FDBC"/>
    <a:srgbClr val="29C6D7"/>
    <a:srgbClr val="D0FCFE"/>
    <a:srgbClr val="FE8AA3"/>
    <a:srgbClr val="E2FD8D"/>
    <a:srgbClr val="FCE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D803FE-9338-4D5C-8FEF-6B4099330A41}" v="2" dt="2022-11-23T16:07:12.9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Style moyen 4 - Accentuation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03" autoAdjust="0"/>
    <p:restoredTop sz="93868" autoAdjust="0"/>
  </p:normalViewPr>
  <p:slideViewPr>
    <p:cSldViewPr snapToGrid="0">
      <p:cViewPr varScale="1">
        <p:scale>
          <a:sx n="108" d="100"/>
          <a:sy n="108" d="100"/>
        </p:scale>
        <p:origin x="472" y="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58EB268-8569-4418-AF77-E61BE9915155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203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0407" y="4925408"/>
            <a:ext cx="568325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8"/>
            <a:ext cx="3078427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2A4826D-9A3E-48DB-9357-AE7DCA50934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2023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11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que 15">
            <a:extLst>
              <a:ext uri="{FF2B5EF4-FFF2-40B4-BE49-F238E27FC236}">
                <a16:creationId xmlns:a16="http://schemas.microsoft.com/office/drawing/2014/main" id="{DC5534F1-3534-DBB4-1929-72010F5450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75010" y="272406"/>
            <a:ext cx="5360352" cy="1584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0D0B368B-F50C-4F3C-9DF6-4D03B021FF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5754" y="3889094"/>
            <a:ext cx="7021327" cy="1435206"/>
          </a:xfrm>
          <a:noFill/>
        </p:spPr>
        <p:txBody>
          <a:bodyPr anchor="b">
            <a:normAutofit/>
          </a:bodyPr>
          <a:lstStyle>
            <a:lvl1pPr algn="l">
              <a:defRPr sz="3600" cap="all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402BC51-148C-497E-8D75-378216B85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82356" y="5369745"/>
            <a:ext cx="7008122" cy="108619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2"/>
                </a:solidFill>
              </a:defRPr>
            </a:lvl1pPr>
            <a:lvl2pPr marL="0" indent="0" algn="l">
              <a:buNone/>
              <a:defRPr sz="1600" i="1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  <a:p>
            <a:pPr lvl="1"/>
            <a:r>
              <a:rPr lang="fr-FR" dirty="0"/>
              <a:t>Date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5470929-86E2-B767-60ED-A33BFECC5E7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36" y="355082"/>
            <a:ext cx="1676788" cy="1513040"/>
          </a:xfrm>
          <a:prstGeom prst="rect">
            <a:avLst/>
          </a:prstGeom>
        </p:spPr>
      </p:pic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66410A38-7AF8-A0A9-6FE0-252A7CFEB9F4}"/>
              </a:ext>
            </a:extLst>
          </p:cNvPr>
          <p:cNvSpPr/>
          <p:nvPr/>
        </p:nvSpPr>
        <p:spPr>
          <a:xfrm>
            <a:off x="0" y="0"/>
            <a:ext cx="4918462" cy="6858000"/>
          </a:xfrm>
          <a:custGeom>
            <a:avLst/>
            <a:gdLst>
              <a:gd name="connsiteX0" fmla="*/ 1015131 w 4918462"/>
              <a:gd name="connsiteY0" fmla="*/ 6409715 h 6858000"/>
              <a:gd name="connsiteX1" fmla="*/ 1781379 w 4918462"/>
              <a:gd name="connsiteY1" fmla="*/ 6764225 h 6858000"/>
              <a:gd name="connsiteX2" fmla="*/ 1924885 w 4918462"/>
              <a:gd name="connsiteY2" fmla="*/ 6858000 h 6858000"/>
              <a:gd name="connsiteX3" fmla="*/ 1802812 w 4918462"/>
              <a:gd name="connsiteY3" fmla="*/ 6858000 h 6858000"/>
              <a:gd name="connsiteX4" fmla="*/ 1741749 w 4918462"/>
              <a:gd name="connsiteY4" fmla="*/ 6818144 h 6858000"/>
              <a:gd name="connsiteX5" fmla="*/ 965685 w 4918462"/>
              <a:gd name="connsiteY5" fmla="*/ 6466577 h 6858000"/>
              <a:gd name="connsiteX6" fmla="*/ 1015131 w 4918462"/>
              <a:gd name="connsiteY6" fmla="*/ 6409715 h 6858000"/>
              <a:gd name="connsiteX7" fmla="*/ 3906734 w 4918462"/>
              <a:gd name="connsiteY7" fmla="*/ 2801535 h 6858000"/>
              <a:gd name="connsiteX8" fmla="*/ 3689935 w 4918462"/>
              <a:gd name="connsiteY8" fmla="*/ 2928381 h 6858000"/>
              <a:gd name="connsiteX9" fmla="*/ 3632502 w 4918462"/>
              <a:gd name="connsiteY9" fmla="*/ 2963183 h 6858000"/>
              <a:gd name="connsiteX10" fmla="*/ 3922709 w 4918462"/>
              <a:gd name="connsiteY10" fmla="*/ 3001789 h 6858000"/>
              <a:gd name="connsiteX11" fmla="*/ 3906734 w 4918462"/>
              <a:gd name="connsiteY11" fmla="*/ 2801535 h 6858000"/>
              <a:gd name="connsiteX12" fmla="*/ 3831045 w 4918462"/>
              <a:gd name="connsiteY12" fmla="*/ 1526035 h 6858000"/>
              <a:gd name="connsiteX13" fmla="*/ 2616780 w 4918462"/>
              <a:gd name="connsiteY13" fmla="*/ 2495164 h 6858000"/>
              <a:gd name="connsiteX14" fmla="*/ 2368793 w 4918462"/>
              <a:gd name="connsiteY14" fmla="*/ 3571361 h 6858000"/>
              <a:gd name="connsiteX15" fmla="*/ 3259950 w 4918462"/>
              <a:gd name="connsiteY15" fmla="*/ 2353864 h 6858000"/>
              <a:gd name="connsiteX16" fmla="*/ 3831235 w 4918462"/>
              <a:gd name="connsiteY16" fmla="*/ 1526035 h 6858000"/>
              <a:gd name="connsiteX17" fmla="*/ 4366426 w 4918462"/>
              <a:gd name="connsiteY17" fmla="*/ 0 h 6858000"/>
              <a:gd name="connsiteX18" fmla="*/ 4437899 w 4918462"/>
              <a:gd name="connsiteY18" fmla="*/ 0 h 6858000"/>
              <a:gd name="connsiteX19" fmla="*/ 4437862 w 4918462"/>
              <a:gd name="connsiteY19" fmla="*/ 170 h 6858000"/>
              <a:gd name="connsiteX20" fmla="*/ 4138176 w 4918462"/>
              <a:gd name="connsiteY20" fmla="*/ 283435 h 6858000"/>
              <a:gd name="connsiteX21" fmla="*/ 3896275 w 4918462"/>
              <a:gd name="connsiteY21" fmla="*/ 351517 h 6858000"/>
              <a:gd name="connsiteX22" fmla="*/ 4436560 w 4918462"/>
              <a:gd name="connsiteY22" fmla="*/ 1386637 h 6858000"/>
              <a:gd name="connsiteX23" fmla="*/ 4433708 w 4918462"/>
              <a:gd name="connsiteY23" fmla="*/ 1414403 h 6858000"/>
              <a:gd name="connsiteX24" fmla="*/ 4410697 w 4918462"/>
              <a:gd name="connsiteY24" fmla="*/ 1430187 h 6858000"/>
              <a:gd name="connsiteX25" fmla="*/ 4355356 w 4918462"/>
              <a:gd name="connsiteY25" fmla="*/ 1439506 h 6858000"/>
              <a:gd name="connsiteX26" fmla="*/ 4384072 w 4918462"/>
              <a:gd name="connsiteY26" fmla="*/ 2679633 h 6858000"/>
              <a:gd name="connsiteX27" fmla="*/ 4359729 w 4918462"/>
              <a:gd name="connsiteY27" fmla="*/ 2885402 h 6858000"/>
              <a:gd name="connsiteX28" fmla="*/ 4752059 w 4918462"/>
              <a:gd name="connsiteY28" fmla="*/ 3539222 h 6858000"/>
              <a:gd name="connsiteX29" fmla="*/ 4918462 w 4918462"/>
              <a:gd name="connsiteY29" fmla="*/ 3814024 h 6858000"/>
              <a:gd name="connsiteX30" fmla="*/ 4846386 w 4918462"/>
              <a:gd name="connsiteY30" fmla="*/ 3949999 h 6858000"/>
              <a:gd name="connsiteX31" fmla="*/ 4619128 w 4918462"/>
              <a:gd name="connsiteY31" fmla="*/ 4081219 h 6858000"/>
              <a:gd name="connsiteX32" fmla="*/ 4571394 w 4918462"/>
              <a:gd name="connsiteY32" fmla="*/ 4100046 h 6858000"/>
              <a:gd name="connsiteX33" fmla="*/ 4670285 w 4918462"/>
              <a:gd name="connsiteY33" fmla="*/ 4295546 h 6858000"/>
              <a:gd name="connsiteX34" fmla="*/ 4699381 w 4918462"/>
              <a:gd name="connsiteY34" fmla="*/ 4344230 h 6858000"/>
              <a:gd name="connsiteX35" fmla="*/ 4632059 w 4918462"/>
              <a:gd name="connsiteY35" fmla="*/ 4522614 h 6858000"/>
              <a:gd name="connsiteX36" fmla="*/ 4546481 w 4918462"/>
              <a:gd name="connsiteY36" fmla="*/ 4589746 h 6858000"/>
              <a:gd name="connsiteX37" fmla="*/ 4617035 w 4918462"/>
              <a:gd name="connsiteY37" fmla="*/ 4673803 h 6858000"/>
              <a:gd name="connsiteX38" fmla="*/ 4595165 w 4918462"/>
              <a:gd name="connsiteY38" fmla="*/ 4886798 h 6858000"/>
              <a:gd name="connsiteX39" fmla="*/ 4482392 w 4918462"/>
              <a:gd name="connsiteY39" fmla="*/ 5104738 h 6858000"/>
              <a:gd name="connsiteX40" fmla="*/ 4492852 w 4918462"/>
              <a:gd name="connsiteY40" fmla="*/ 5147527 h 6858000"/>
              <a:gd name="connsiteX41" fmla="*/ 4402329 w 4918462"/>
              <a:gd name="connsiteY41" fmla="*/ 5599382 h 6858000"/>
              <a:gd name="connsiteX42" fmla="*/ 3777035 w 4918462"/>
              <a:gd name="connsiteY42" fmla="*/ 5654152 h 6858000"/>
              <a:gd name="connsiteX43" fmla="*/ 3026797 w 4918462"/>
              <a:gd name="connsiteY43" fmla="*/ 5522932 h 6858000"/>
              <a:gd name="connsiteX44" fmla="*/ 2937534 w 4918462"/>
              <a:gd name="connsiteY44" fmla="*/ 6721816 h 6858000"/>
              <a:gd name="connsiteX45" fmla="*/ 2916017 w 4918462"/>
              <a:gd name="connsiteY45" fmla="*/ 6858000 h 6858000"/>
              <a:gd name="connsiteX46" fmla="*/ 2848511 w 4918462"/>
              <a:gd name="connsiteY46" fmla="*/ 6858000 h 6858000"/>
              <a:gd name="connsiteX47" fmla="*/ 2874728 w 4918462"/>
              <a:gd name="connsiteY47" fmla="*/ 6689248 h 6858000"/>
              <a:gd name="connsiteX48" fmla="*/ 2960045 w 4918462"/>
              <a:gd name="connsiteY48" fmla="*/ 5478811 h 6858000"/>
              <a:gd name="connsiteX49" fmla="*/ 2964990 w 4918462"/>
              <a:gd name="connsiteY49" fmla="*/ 5460174 h 6858000"/>
              <a:gd name="connsiteX50" fmla="*/ 3003976 w 4918462"/>
              <a:gd name="connsiteY50" fmla="*/ 5445911 h 6858000"/>
              <a:gd name="connsiteX51" fmla="*/ 4361631 w 4918462"/>
              <a:gd name="connsiteY51" fmla="*/ 5546513 h 6858000"/>
              <a:gd name="connsiteX52" fmla="*/ 4428003 w 4918462"/>
              <a:gd name="connsiteY52" fmla="*/ 5164263 h 6858000"/>
              <a:gd name="connsiteX53" fmla="*/ 4416782 w 4918462"/>
              <a:gd name="connsiteY53" fmla="*/ 5118050 h 6858000"/>
              <a:gd name="connsiteX54" fmla="*/ 4565879 w 4918462"/>
              <a:gd name="connsiteY54" fmla="*/ 4826893 h 6858000"/>
              <a:gd name="connsiteX55" fmla="*/ 4555609 w 4918462"/>
              <a:gd name="connsiteY55" fmla="*/ 4700998 h 6858000"/>
              <a:gd name="connsiteX56" fmla="*/ 4490380 w 4918462"/>
              <a:gd name="connsiteY56" fmla="*/ 4635007 h 6858000"/>
              <a:gd name="connsiteX57" fmla="*/ 4469841 w 4918462"/>
              <a:gd name="connsiteY57" fmla="*/ 4622076 h 6858000"/>
              <a:gd name="connsiteX58" fmla="*/ 4348509 w 4918462"/>
              <a:gd name="connsiteY58" fmla="*/ 4645847 h 6858000"/>
              <a:gd name="connsiteX59" fmla="*/ 4342614 w 4918462"/>
              <a:gd name="connsiteY59" fmla="*/ 4579476 h 6858000"/>
              <a:gd name="connsiteX60" fmla="*/ 4428953 w 4918462"/>
              <a:gd name="connsiteY60" fmla="*/ 4564453 h 6858000"/>
              <a:gd name="connsiteX61" fmla="*/ 4581093 w 4918462"/>
              <a:gd name="connsiteY61" fmla="*/ 4479634 h 6858000"/>
              <a:gd name="connsiteX62" fmla="*/ 4635863 w 4918462"/>
              <a:gd name="connsiteY62" fmla="*/ 4366481 h 6858000"/>
              <a:gd name="connsiteX63" fmla="*/ 4614183 w 4918462"/>
              <a:gd name="connsiteY63" fmla="*/ 4332820 h 6858000"/>
              <a:gd name="connsiteX64" fmla="*/ 4509207 w 4918462"/>
              <a:gd name="connsiteY64" fmla="*/ 4071711 h 6858000"/>
              <a:gd name="connsiteX65" fmla="*/ 4595736 w 4918462"/>
              <a:gd name="connsiteY65" fmla="*/ 4018842 h 6858000"/>
              <a:gd name="connsiteX66" fmla="*/ 4795419 w 4918462"/>
              <a:gd name="connsiteY66" fmla="*/ 3906639 h 6858000"/>
              <a:gd name="connsiteX67" fmla="*/ 4851331 w 4918462"/>
              <a:gd name="connsiteY67" fmla="*/ 3813263 h 6858000"/>
              <a:gd name="connsiteX68" fmla="*/ 4700332 w 4918462"/>
              <a:gd name="connsiteY68" fmla="*/ 3581631 h 6858000"/>
              <a:gd name="connsiteX69" fmla="*/ 4295831 w 4918462"/>
              <a:gd name="connsiteY69" fmla="*/ 2904039 h 6858000"/>
              <a:gd name="connsiteX70" fmla="*/ 4294880 w 4918462"/>
              <a:gd name="connsiteY70" fmla="*/ 2900616 h 6858000"/>
              <a:gd name="connsiteX71" fmla="*/ 4319412 w 4918462"/>
              <a:gd name="connsiteY71" fmla="*/ 2664419 h 6858000"/>
              <a:gd name="connsiteX72" fmla="*/ 4327210 w 4918462"/>
              <a:gd name="connsiteY72" fmla="*/ 2631709 h 6858000"/>
              <a:gd name="connsiteX73" fmla="*/ 3988889 w 4918462"/>
              <a:gd name="connsiteY73" fmla="*/ 2759697 h 6858000"/>
              <a:gd name="connsiteX74" fmla="*/ 4001251 w 4918462"/>
              <a:gd name="connsiteY74" fmla="*/ 2995513 h 6858000"/>
              <a:gd name="connsiteX75" fmla="*/ 3997827 w 4918462"/>
              <a:gd name="connsiteY75" fmla="*/ 3016432 h 6858000"/>
              <a:gd name="connsiteX76" fmla="*/ 4052598 w 4918462"/>
              <a:gd name="connsiteY76" fmla="*/ 3029554 h 6858000"/>
              <a:gd name="connsiteX77" fmla="*/ 4035482 w 4918462"/>
              <a:gd name="connsiteY77" fmla="*/ 3094023 h 6858000"/>
              <a:gd name="connsiteX78" fmla="*/ 3524864 w 4918462"/>
              <a:gd name="connsiteY78" fmla="*/ 3020236 h 6858000"/>
              <a:gd name="connsiteX79" fmla="*/ 3420077 w 4918462"/>
              <a:gd name="connsiteY79" fmla="*/ 3010917 h 6858000"/>
              <a:gd name="connsiteX80" fmla="*/ 3510981 w 4918462"/>
              <a:gd name="connsiteY80" fmla="*/ 2958049 h 6858000"/>
              <a:gd name="connsiteX81" fmla="*/ 3655514 w 4918462"/>
              <a:gd name="connsiteY81" fmla="*/ 2871519 h 6858000"/>
              <a:gd name="connsiteX82" fmla="*/ 4343184 w 4918462"/>
              <a:gd name="connsiteY82" fmla="*/ 2557922 h 6858000"/>
              <a:gd name="connsiteX83" fmla="*/ 4364294 w 4918462"/>
              <a:gd name="connsiteY83" fmla="*/ 2432596 h 6858000"/>
              <a:gd name="connsiteX84" fmla="*/ 3841694 w 4918462"/>
              <a:gd name="connsiteY84" fmla="*/ 2482042 h 6858000"/>
              <a:gd name="connsiteX85" fmla="*/ 3819824 w 4918462"/>
              <a:gd name="connsiteY85" fmla="*/ 2418904 h 6858000"/>
              <a:gd name="connsiteX86" fmla="*/ 4371901 w 4918462"/>
              <a:gd name="connsiteY86" fmla="*/ 2364894 h 6858000"/>
              <a:gd name="connsiteX87" fmla="*/ 4289556 w 4918462"/>
              <a:gd name="connsiteY87" fmla="*/ 1450345 h 6858000"/>
              <a:gd name="connsiteX88" fmla="*/ 4094816 w 4918462"/>
              <a:gd name="connsiteY88" fmla="*/ 1482485 h 6858000"/>
              <a:gd name="connsiteX89" fmla="*/ 3319665 w 4918462"/>
              <a:gd name="connsiteY89" fmla="*/ 2384102 h 6858000"/>
              <a:gd name="connsiteX90" fmla="*/ 2338365 w 4918462"/>
              <a:gd name="connsiteY90" fmla="*/ 3674056 h 6858000"/>
              <a:gd name="connsiteX91" fmla="*/ 1915797 w 4918462"/>
              <a:gd name="connsiteY91" fmla="*/ 4703470 h 6858000"/>
              <a:gd name="connsiteX92" fmla="*/ 905590 w 4918462"/>
              <a:gd name="connsiteY92" fmla="*/ 5839572 h 6858000"/>
              <a:gd name="connsiteX93" fmla="*/ 866605 w 4918462"/>
              <a:gd name="connsiteY93" fmla="*/ 5838811 h 6858000"/>
              <a:gd name="connsiteX94" fmla="*/ 854814 w 4918462"/>
              <a:gd name="connsiteY94" fmla="*/ 5801728 h 6858000"/>
              <a:gd name="connsiteX95" fmla="*/ 959219 w 4918462"/>
              <a:gd name="connsiteY95" fmla="*/ 5360332 h 6858000"/>
              <a:gd name="connsiteX96" fmla="*/ 655321 w 4918462"/>
              <a:gd name="connsiteY96" fmla="*/ 5749049 h 6858000"/>
              <a:gd name="connsiteX97" fmla="*/ 64449 w 4918462"/>
              <a:gd name="connsiteY97" fmla="*/ 6592853 h 6858000"/>
              <a:gd name="connsiteX98" fmla="*/ 34211 w 4918462"/>
              <a:gd name="connsiteY98" fmla="*/ 6612061 h 6858000"/>
              <a:gd name="connsiteX99" fmla="*/ 4163 w 4918462"/>
              <a:gd name="connsiteY99" fmla="*/ 6593043 h 6858000"/>
              <a:gd name="connsiteX100" fmla="*/ 0 w 4918462"/>
              <a:gd name="connsiteY100" fmla="*/ 6583286 h 6858000"/>
              <a:gd name="connsiteX101" fmla="*/ 0 w 4918462"/>
              <a:gd name="connsiteY101" fmla="*/ 6413461 h 6858000"/>
              <a:gd name="connsiteX102" fmla="*/ 35162 w 4918462"/>
              <a:gd name="connsiteY102" fmla="*/ 6500999 h 6858000"/>
              <a:gd name="connsiteX103" fmla="*/ 607016 w 4918462"/>
              <a:gd name="connsiteY103" fmla="*/ 5703217 h 6858000"/>
              <a:gd name="connsiteX104" fmla="*/ 990218 w 4918462"/>
              <a:gd name="connsiteY104" fmla="*/ 5104738 h 6858000"/>
              <a:gd name="connsiteX105" fmla="*/ 1001058 w 4918462"/>
              <a:gd name="connsiteY105" fmla="*/ 4417638 h 6858000"/>
              <a:gd name="connsiteX106" fmla="*/ 910915 w 4918462"/>
              <a:gd name="connsiteY106" fmla="*/ 3656179 h 6858000"/>
              <a:gd name="connsiteX107" fmla="*/ 60645 w 4918462"/>
              <a:gd name="connsiteY107" fmla="*/ 3626892 h 6858000"/>
              <a:gd name="connsiteX108" fmla="*/ 0 w 4918462"/>
              <a:gd name="connsiteY108" fmla="*/ 3609111 h 6858000"/>
              <a:gd name="connsiteX109" fmla="*/ 0 w 4918462"/>
              <a:gd name="connsiteY109" fmla="*/ 3539633 h 6858000"/>
              <a:gd name="connsiteX110" fmla="*/ 80233 w 4918462"/>
              <a:gd name="connsiteY110" fmla="*/ 3562804 h 6858000"/>
              <a:gd name="connsiteX111" fmla="*/ 926890 w 4918462"/>
              <a:gd name="connsiteY111" fmla="*/ 3582391 h 6858000"/>
              <a:gd name="connsiteX112" fmla="*/ 952373 w 4918462"/>
              <a:gd name="connsiteY112" fmla="*/ 3585434 h 6858000"/>
              <a:gd name="connsiteX113" fmla="*/ 968158 w 4918462"/>
              <a:gd name="connsiteY113" fmla="*/ 3605783 h 6858000"/>
              <a:gd name="connsiteX114" fmla="*/ 1067999 w 4918462"/>
              <a:gd name="connsiteY114" fmla="*/ 4414214 h 6858000"/>
              <a:gd name="connsiteX115" fmla="*/ 947239 w 4918462"/>
              <a:gd name="connsiteY115" fmla="*/ 5728130 h 6858000"/>
              <a:gd name="connsiteX116" fmla="*/ 1857033 w 4918462"/>
              <a:gd name="connsiteY116" fmla="*/ 4671711 h 6858000"/>
              <a:gd name="connsiteX117" fmla="*/ 2551170 w 4918462"/>
              <a:gd name="connsiteY117" fmla="*/ 2483563 h 6858000"/>
              <a:gd name="connsiteX118" fmla="*/ 2997700 w 4918462"/>
              <a:gd name="connsiteY118" fmla="*/ 1695670 h 6858000"/>
              <a:gd name="connsiteX119" fmla="*/ 4070855 w 4918462"/>
              <a:gd name="connsiteY119" fmla="*/ 1418777 h 6858000"/>
              <a:gd name="connsiteX120" fmla="*/ 4360681 w 4918462"/>
              <a:gd name="connsiteY120" fmla="*/ 1371043 h 6858000"/>
              <a:gd name="connsiteX121" fmla="*/ 3819254 w 4918462"/>
              <a:gd name="connsiteY121" fmla="*/ 365590 h 6858000"/>
              <a:gd name="connsiteX122" fmla="*/ 2929618 w 4918462"/>
              <a:gd name="connsiteY122" fmla="*/ 419600 h 6858000"/>
              <a:gd name="connsiteX123" fmla="*/ 2565400 w 4918462"/>
              <a:gd name="connsiteY123" fmla="*/ 438150 h 6858000"/>
              <a:gd name="connsiteX124" fmla="*/ 2146300 w 4918462"/>
              <a:gd name="connsiteY124" fmla="*/ 419100 h 6858000"/>
              <a:gd name="connsiteX125" fmla="*/ 2929427 w 4918462"/>
              <a:gd name="connsiteY125" fmla="*/ 352658 h 6858000"/>
              <a:gd name="connsiteX126" fmla="*/ 4359586 w 4918462"/>
              <a:gd name="connsiteY126" fmla="*/ 19370 h 6858000"/>
              <a:gd name="connsiteX127" fmla="*/ 135822 w 4918462"/>
              <a:gd name="connsiteY127" fmla="*/ 0 h 6858000"/>
              <a:gd name="connsiteX128" fmla="*/ 247389 w 4918462"/>
              <a:gd name="connsiteY128" fmla="*/ 0 h 6858000"/>
              <a:gd name="connsiteX129" fmla="*/ 158421 w 4918462"/>
              <a:gd name="connsiteY129" fmla="*/ 66240 h 6858000"/>
              <a:gd name="connsiteX130" fmla="*/ 3731 w 4918462"/>
              <a:gd name="connsiteY130" fmla="*/ 199692 h 6858000"/>
              <a:gd name="connsiteX131" fmla="*/ 0 w 4918462"/>
              <a:gd name="connsiteY131" fmla="*/ 203423 h 6858000"/>
              <a:gd name="connsiteX132" fmla="*/ 0 w 4918462"/>
              <a:gd name="connsiteY132" fmla="*/ 114850 h 6858000"/>
              <a:gd name="connsiteX133" fmla="*/ 114187 w 4918462"/>
              <a:gd name="connsiteY133" fmla="*/ 1614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</a:cxnLst>
            <a:rect l="l" t="t" r="r" b="b"/>
            <a:pathLst>
              <a:path w="4918462" h="6858000">
                <a:moveTo>
                  <a:pt x="1015131" y="6409715"/>
                </a:moveTo>
                <a:cubicBezTo>
                  <a:pt x="1300820" y="6481887"/>
                  <a:pt x="1547572" y="6616316"/>
                  <a:pt x="1781379" y="6764225"/>
                </a:cubicBezTo>
                <a:lnTo>
                  <a:pt x="1924885" y="6858000"/>
                </a:lnTo>
                <a:lnTo>
                  <a:pt x="1802812" y="6858000"/>
                </a:lnTo>
                <a:lnTo>
                  <a:pt x="1741749" y="6818144"/>
                </a:lnTo>
                <a:cubicBezTo>
                  <a:pt x="1505151" y="6668864"/>
                  <a:pt x="1255369" y="6534185"/>
                  <a:pt x="965685" y="6466577"/>
                </a:cubicBezTo>
                <a:cubicBezTo>
                  <a:pt x="981850" y="6447370"/>
                  <a:pt x="998396" y="6428352"/>
                  <a:pt x="1015131" y="6409715"/>
                </a:cubicBezTo>
                <a:close/>
                <a:moveTo>
                  <a:pt x="3906734" y="2801535"/>
                </a:moveTo>
                <a:cubicBezTo>
                  <a:pt x="3832946" y="2841472"/>
                  <a:pt x="3763152" y="2883881"/>
                  <a:pt x="3689935" y="2928381"/>
                </a:cubicBezTo>
                <a:lnTo>
                  <a:pt x="3632502" y="2963183"/>
                </a:lnTo>
                <a:cubicBezTo>
                  <a:pt x="3757827" y="2976115"/>
                  <a:pt x="3851964" y="2989428"/>
                  <a:pt x="3922709" y="3001789"/>
                </a:cubicBezTo>
                <a:cubicBezTo>
                  <a:pt x="3906354" y="2922106"/>
                  <a:pt x="3904832" y="2850410"/>
                  <a:pt x="3906734" y="2801535"/>
                </a:cubicBezTo>
                <a:close/>
                <a:moveTo>
                  <a:pt x="3831045" y="1526035"/>
                </a:moveTo>
                <a:cubicBezTo>
                  <a:pt x="3034784" y="1661819"/>
                  <a:pt x="2747050" y="1771550"/>
                  <a:pt x="2616780" y="2495164"/>
                </a:cubicBezTo>
                <a:cubicBezTo>
                  <a:pt x="2545465" y="2890537"/>
                  <a:pt x="2463310" y="3248255"/>
                  <a:pt x="2368793" y="3571361"/>
                </a:cubicBezTo>
                <a:cubicBezTo>
                  <a:pt x="2799348" y="3255101"/>
                  <a:pt x="3043342" y="2777953"/>
                  <a:pt x="3259950" y="2353864"/>
                </a:cubicBezTo>
                <a:cubicBezTo>
                  <a:pt x="3438524" y="2004324"/>
                  <a:pt x="3598842" y="1690916"/>
                  <a:pt x="3831235" y="1526035"/>
                </a:cubicBezTo>
                <a:close/>
                <a:moveTo>
                  <a:pt x="4366426" y="0"/>
                </a:moveTo>
                <a:lnTo>
                  <a:pt x="4437899" y="0"/>
                </a:lnTo>
                <a:lnTo>
                  <a:pt x="4437862" y="170"/>
                </a:lnTo>
                <a:cubicBezTo>
                  <a:pt x="4399155" y="127326"/>
                  <a:pt x="4301346" y="218966"/>
                  <a:pt x="4138176" y="283435"/>
                </a:cubicBezTo>
                <a:cubicBezTo>
                  <a:pt x="4070474" y="310249"/>
                  <a:pt x="3990220" y="332880"/>
                  <a:pt x="3896275" y="351517"/>
                </a:cubicBezTo>
                <a:cubicBezTo>
                  <a:pt x="4103184" y="593419"/>
                  <a:pt x="4337859" y="1092817"/>
                  <a:pt x="4436560" y="1386637"/>
                </a:cubicBezTo>
                <a:cubicBezTo>
                  <a:pt x="4439793" y="1395956"/>
                  <a:pt x="4438842" y="1406035"/>
                  <a:pt x="4433708" y="1414403"/>
                </a:cubicBezTo>
                <a:cubicBezTo>
                  <a:pt x="4428763" y="1422770"/>
                  <a:pt x="4420205" y="1428666"/>
                  <a:pt x="4410697" y="1430187"/>
                </a:cubicBezTo>
                <a:lnTo>
                  <a:pt x="4355356" y="1439506"/>
                </a:lnTo>
                <a:cubicBezTo>
                  <a:pt x="4510728" y="2144672"/>
                  <a:pt x="4431615" y="2478809"/>
                  <a:pt x="4384072" y="2679633"/>
                </a:cubicBezTo>
                <a:cubicBezTo>
                  <a:pt x="4363533" y="2765782"/>
                  <a:pt x="4348700" y="2828350"/>
                  <a:pt x="4359729" y="2885402"/>
                </a:cubicBezTo>
                <a:cubicBezTo>
                  <a:pt x="4448161" y="3163437"/>
                  <a:pt x="4623692" y="3380616"/>
                  <a:pt x="4752059" y="3539222"/>
                </a:cubicBezTo>
                <a:cubicBezTo>
                  <a:pt x="4848288" y="3658271"/>
                  <a:pt x="4917892" y="3744230"/>
                  <a:pt x="4918462" y="3814024"/>
                </a:cubicBezTo>
                <a:cubicBezTo>
                  <a:pt x="4918462" y="3850157"/>
                  <a:pt x="4876243" y="3915197"/>
                  <a:pt x="4846386" y="3949999"/>
                </a:cubicBezTo>
                <a:cubicBezTo>
                  <a:pt x="4786481" y="4019603"/>
                  <a:pt x="4685879" y="4056687"/>
                  <a:pt x="4619128" y="4081219"/>
                </a:cubicBezTo>
                <a:cubicBezTo>
                  <a:pt x="4602012" y="4087495"/>
                  <a:pt x="4581473" y="4095102"/>
                  <a:pt x="4571394" y="4100046"/>
                </a:cubicBezTo>
                <a:cubicBezTo>
                  <a:pt x="4570063" y="4128382"/>
                  <a:pt x="4603153" y="4193993"/>
                  <a:pt x="4670285" y="4295546"/>
                </a:cubicBezTo>
                <a:cubicBezTo>
                  <a:pt x="4689492" y="4324642"/>
                  <a:pt x="4696148" y="4335102"/>
                  <a:pt x="4699381" y="4344230"/>
                </a:cubicBezTo>
                <a:cubicBezTo>
                  <a:pt x="4713074" y="4383406"/>
                  <a:pt x="4682836" y="4463470"/>
                  <a:pt x="4632059" y="4522614"/>
                </a:cubicBezTo>
                <a:cubicBezTo>
                  <a:pt x="4605245" y="4553993"/>
                  <a:pt x="4571774" y="4575102"/>
                  <a:pt x="4546481" y="4589746"/>
                </a:cubicBezTo>
                <a:cubicBezTo>
                  <a:pt x="4569492" y="4604579"/>
                  <a:pt x="4597447" y="4629112"/>
                  <a:pt x="4617035" y="4673803"/>
                </a:cubicBezTo>
                <a:cubicBezTo>
                  <a:pt x="4646703" y="4740935"/>
                  <a:pt x="4665150" y="4853137"/>
                  <a:pt x="4595165" y="4886798"/>
                </a:cubicBezTo>
                <a:cubicBezTo>
                  <a:pt x="4580522" y="4893834"/>
                  <a:pt x="4453105" y="4959825"/>
                  <a:pt x="4482392" y="5104738"/>
                </a:cubicBezTo>
                <a:cubicBezTo>
                  <a:pt x="4484865" y="5116339"/>
                  <a:pt x="4488478" y="5130792"/>
                  <a:pt x="4492852" y="5147527"/>
                </a:cubicBezTo>
                <a:cubicBezTo>
                  <a:pt x="4521758" y="5259160"/>
                  <a:pt x="4575388" y="5467210"/>
                  <a:pt x="4402329" y="5599382"/>
                </a:cubicBezTo>
                <a:cubicBezTo>
                  <a:pt x="4293929" y="5682108"/>
                  <a:pt x="3963976" y="5669176"/>
                  <a:pt x="3777035" y="5654152"/>
                </a:cubicBezTo>
                <a:cubicBezTo>
                  <a:pt x="3507367" y="5632472"/>
                  <a:pt x="3225529" y="5582837"/>
                  <a:pt x="3026797" y="5522932"/>
                </a:cubicBezTo>
                <a:cubicBezTo>
                  <a:pt x="3024230" y="5992283"/>
                  <a:pt x="2983247" y="6404771"/>
                  <a:pt x="2937534" y="6721816"/>
                </a:cubicBezTo>
                <a:lnTo>
                  <a:pt x="2916017" y="6858000"/>
                </a:lnTo>
                <a:lnTo>
                  <a:pt x="2848511" y="6858000"/>
                </a:lnTo>
                <a:lnTo>
                  <a:pt x="2874728" y="6689248"/>
                </a:lnTo>
                <a:cubicBezTo>
                  <a:pt x="2920109" y="6368162"/>
                  <a:pt x="2959950" y="5951680"/>
                  <a:pt x="2960045" y="5478811"/>
                </a:cubicBezTo>
                <a:cubicBezTo>
                  <a:pt x="2960045" y="5472345"/>
                  <a:pt x="2961567" y="5465689"/>
                  <a:pt x="2964990" y="5460174"/>
                </a:cubicBezTo>
                <a:cubicBezTo>
                  <a:pt x="2973548" y="5446481"/>
                  <a:pt x="2989712" y="5441157"/>
                  <a:pt x="3003976" y="5445911"/>
                </a:cubicBezTo>
                <a:cubicBezTo>
                  <a:pt x="3404863" y="5578653"/>
                  <a:pt x="4217099" y="5657005"/>
                  <a:pt x="4361631" y="5546513"/>
                </a:cubicBezTo>
                <a:cubicBezTo>
                  <a:pt x="4499318" y="5441157"/>
                  <a:pt x="4454627" y="5267908"/>
                  <a:pt x="4428003" y="5164263"/>
                </a:cubicBezTo>
                <a:cubicBezTo>
                  <a:pt x="4423438" y="5146767"/>
                  <a:pt x="4419444" y="5131553"/>
                  <a:pt x="4416782" y="5118050"/>
                </a:cubicBezTo>
                <a:cubicBezTo>
                  <a:pt x="4377416" y="4923692"/>
                  <a:pt x="4546481" y="4836212"/>
                  <a:pt x="4565879" y="4826893"/>
                </a:cubicBezTo>
                <a:cubicBezTo>
                  <a:pt x="4582043" y="4819096"/>
                  <a:pt x="4580142" y="4756528"/>
                  <a:pt x="4555609" y="4700998"/>
                </a:cubicBezTo>
                <a:cubicBezTo>
                  <a:pt x="4537353" y="4659540"/>
                  <a:pt x="4510157" y="4645277"/>
                  <a:pt x="4490380" y="4635007"/>
                </a:cubicBezTo>
                <a:cubicBezTo>
                  <a:pt x="4484104" y="4631774"/>
                  <a:pt x="4476497" y="4627781"/>
                  <a:pt x="4469841" y="4622076"/>
                </a:cubicBezTo>
                <a:cubicBezTo>
                  <a:pt x="4438652" y="4631774"/>
                  <a:pt x="4397194" y="4641473"/>
                  <a:pt x="4348509" y="4645847"/>
                </a:cubicBezTo>
                <a:lnTo>
                  <a:pt x="4342614" y="4579476"/>
                </a:lnTo>
                <a:cubicBezTo>
                  <a:pt x="4371710" y="4576814"/>
                  <a:pt x="4400617" y="4571869"/>
                  <a:pt x="4428953" y="4564453"/>
                </a:cubicBezTo>
                <a:cubicBezTo>
                  <a:pt x="4485055" y="4549809"/>
                  <a:pt x="4542678" y="4524516"/>
                  <a:pt x="4581093" y="4479634"/>
                </a:cubicBezTo>
                <a:cubicBezTo>
                  <a:pt x="4620459" y="4433802"/>
                  <a:pt x="4636814" y="4381124"/>
                  <a:pt x="4635863" y="4366481"/>
                </a:cubicBezTo>
                <a:cubicBezTo>
                  <a:pt x="4632630" y="4360586"/>
                  <a:pt x="4622741" y="4345942"/>
                  <a:pt x="4614183" y="4332820"/>
                </a:cubicBezTo>
                <a:cubicBezTo>
                  <a:pt x="4549144" y="4234500"/>
                  <a:pt x="4487527" y="4133327"/>
                  <a:pt x="4509207" y="4071711"/>
                </a:cubicBezTo>
                <a:cubicBezTo>
                  <a:pt x="4517575" y="4047558"/>
                  <a:pt x="4543628" y="4038049"/>
                  <a:pt x="4595736" y="4018842"/>
                </a:cubicBezTo>
                <a:cubicBezTo>
                  <a:pt x="4655831" y="3996591"/>
                  <a:pt x="4746925" y="3963121"/>
                  <a:pt x="4795419" y="3906639"/>
                </a:cubicBezTo>
                <a:cubicBezTo>
                  <a:pt x="4827179" y="3869745"/>
                  <a:pt x="4849999" y="3824674"/>
                  <a:pt x="4851331" y="3813263"/>
                </a:cubicBezTo>
                <a:cubicBezTo>
                  <a:pt x="4851331" y="3768192"/>
                  <a:pt x="4781346" y="3681853"/>
                  <a:pt x="4700332" y="3581631"/>
                </a:cubicBezTo>
                <a:cubicBezTo>
                  <a:pt x="4568541" y="3418461"/>
                  <a:pt x="4387875" y="3195006"/>
                  <a:pt x="4295831" y="2904039"/>
                </a:cubicBezTo>
                <a:cubicBezTo>
                  <a:pt x="4295451" y="2902898"/>
                  <a:pt x="4295261" y="2901757"/>
                  <a:pt x="4294880" y="2900616"/>
                </a:cubicBezTo>
                <a:cubicBezTo>
                  <a:pt x="4280427" y="2828730"/>
                  <a:pt x="4297733" y="2756273"/>
                  <a:pt x="4319412" y="2664419"/>
                </a:cubicBezTo>
                <a:cubicBezTo>
                  <a:pt x="4321885" y="2653960"/>
                  <a:pt x="4324548" y="2643120"/>
                  <a:pt x="4327210" y="2631709"/>
                </a:cubicBezTo>
                <a:cubicBezTo>
                  <a:pt x="4194088" y="2669364"/>
                  <a:pt x="4086069" y="2712343"/>
                  <a:pt x="3988889" y="2759697"/>
                </a:cubicBezTo>
                <a:cubicBezTo>
                  <a:pt x="4009999" y="2835957"/>
                  <a:pt x="4014373" y="2917351"/>
                  <a:pt x="4001251" y="2995513"/>
                </a:cubicBezTo>
                <a:lnTo>
                  <a:pt x="3997827" y="3016432"/>
                </a:lnTo>
                <a:cubicBezTo>
                  <a:pt x="4019317" y="3021187"/>
                  <a:pt x="4037574" y="3025561"/>
                  <a:pt x="4052598" y="3029554"/>
                </a:cubicBezTo>
                <a:lnTo>
                  <a:pt x="4035482" y="3094023"/>
                </a:lnTo>
                <a:cubicBezTo>
                  <a:pt x="3931076" y="3066258"/>
                  <a:pt x="3749650" y="3040014"/>
                  <a:pt x="3524864" y="3020236"/>
                </a:cubicBezTo>
                <a:lnTo>
                  <a:pt x="3420077" y="3010917"/>
                </a:lnTo>
                <a:lnTo>
                  <a:pt x="3510981" y="2958049"/>
                </a:lnTo>
                <a:cubicBezTo>
                  <a:pt x="3561377" y="2928762"/>
                  <a:pt x="3609301" y="2899665"/>
                  <a:pt x="3655514" y="2871519"/>
                </a:cubicBezTo>
                <a:cubicBezTo>
                  <a:pt x="3850632" y="2752660"/>
                  <a:pt x="4035292" y="2640267"/>
                  <a:pt x="4343184" y="2557922"/>
                </a:cubicBezTo>
                <a:cubicBezTo>
                  <a:pt x="4350791" y="2520457"/>
                  <a:pt x="4358208" y="2478999"/>
                  <a:pt x="4364294" y="2432596"/>
                </a:cubicBezTo>
                <a:cubicBezTo>
                  <a:pt x="4268446" y="2398745"/>
                  <a:pt x="4059254" y="2406543"/>
                  <a:pt x="3841694" y="2482042"/>
                </a:cubicBezTo>
                <a:lnTo>
                  <a:pt x="3819824" y="2418904"/>
                </a:lnTo>
                <a:cubicBezTo>
                  <a:pt x="4025403" y="2347589"/>
                  <a:pt x="4245815" y="2327810"/>
                  <a:pt x="4371901" y="2364894"/>
                </a:cubicBezTo>
                <a:cubicBezTo>
                  <a:pt x="4390728" y="2161598"/>
                  <a:pt x="4383501" y="1875005"/>
                  <a:pt x="4289556" y="1450345"/>
                </a:cubicBezTo>
                <a:lnTo>
                  <a:pt x="4094816" y="1482485"/>
                </a:lnTo>
                <a:cubicBezTo>
                  <a:pt x="3745276" y="1551518"/>
                  <a:pt x="3547875" y="1937382"/>
                  <a:pt x="3319665" y="2384102"/>
                </a:cubicBezTo>
                <a:cubicBezTo>
                  <a:pt x="3088223" y="2837098"/>
                  <a:pt x="2825972" y="3349808"/>
                  <a:pt x="2338365" y="3674056"/>
                </a:cubicBezTo>
                <a:cubicBezTo>
                  <a:pt x="2217224" y="4068477"/>
                  <a:pt x="2076875" y="4409650"/>
                  <a:pt x="1915797" y="4703470"/>
                </a:cubicBezTo>
                <a:cubicBezTo>
                  <a:pt x="1651455" y="5185562"/>
                  <a:pt x="1330440" y="5546704"/>
                  <a:pt x="905590" y="5839572"/>
                </a:cubicBezTo>
                <a:cubicBezTo>
                  <a:pt x="893990" y="5847559"/>
                  <a:pt x="877635" y="5847179"/>
                  <a:pt x="866605" y="5838811"/>
                </a:cubicBezTo>
                <a:cubicBezTo>
                  <a:pt x="855004" y="5830254"/>
                  <a:pt x="850250" y="5815230"/>
                  <a:pt x="854814" y="5801728"/>
                </a:cubicBezTo>
                <a:cubicBezTo>
                  <a:pt x="901977" y="5659097"/>
                  <a:pt x="935638" y="5509619"/>
                  <a:pt x="959219" y="5360332"/>
                </a:cubicBezTo>
                <a:cubicBezTo>
                  <a:pt x="875733" y="5518178"/>
                  <a:pt x="771137" y="5627908"/>
                  <a:pt x="655321" y="5749049"/>
                </a:cubicBezTo>
                <a:cubicBezTo>
                  <a:pt x="479029" y="5933518"/>
                  <a:pt x="279346" y="6142710"/>
                  <a:pt x="64449" y="6592853"/>
                </a:cubicBezTo>
                <a:cubicBezTo>
                  <a:pt x="58934" y="6604644"/>
                  <a:pt x="47143" y="6612061"/>
                  <a:pt x="34211" y="6612061"/>
                </a:cubicBezTo>
                <a:cubicBezTo>
                  <a:pt x="21469" y="6612061"/>
                  <a:pt x="9678" y="6604644"/>
                  <a:pt x="4163" y="6593043"/>
                </a:cubicBezTo>
                <a:lnTo>
                  <a:pt x="0" y="6583286"/>
                </a:lnTo>
                <a:lnTo>
                  <a:pt x="0" y="6413461"/>
                </a:lnTo>
                <a:lnTo>
                  <a:pt x="35162" y="6500999"/>
                </a:lnTo>
                <a:cubicBezTo>
                  <a:pt x="243593" y="6083756"/>
                  <a:pt x="444227" y="5873614"/>
                  <a:pt x="607016" y="5703217"/>
                </a:cubicBezTo>
                <a:cubicBezTo>
                  <a:pt x="773419" y="5529017"/>
                  <a:pt x="905020" y="5390951"/>
                  <a:pt x="990218" y="5104738"/>
                </a:cubicBezTo>
                <a:cubicBezTo>
                  <a:pt x="1012659" y="4852377"/>
                  <a:pt x="1010757" y="4611996"/>
                  <a:pt x="1001058" y="4417638"/>
                </a:cubicBezTo>
                <a:cubicBezTo>
                  <a:pt x="982231" y="4042043"/>
                  <a:pt x="931644" y="3754690"/>
                  <a:pt x="910915" y="3656179"/>
                </a:cubicBezTo>
                <a:cubicBezTo>
                  <a:pt x="510027" y="3763247"/>
                  <a:pt x="291517" y="3696877"/>
                  <a:pt x="60645" y="3626892"/>
                </a:cubicBezTo>
                <a:lnTo>
                  <a:pt x="0" y="3609111"/>
                </a:lnTo>
                <a:lnTo>
                  <a:pt x="0" y="3539633"/>
                </a:lnTo>
                <a:lnTo>
                  <a:pt x="80233" y="3562804"/>
                </a:lnTo>
                <a:cubicBezTo>
                  <a:pt x="307872" y="3631837"/>
                  <a:pt x="522959" y="3697257"/>
                  <a:pt x="926890" y="3582391"/>
                </a:cubicBezTo>
                <a:cubicBezTo>
                  <a:pt x="935067" y="3579919"/>
                  <a:pt x="944956" y="3581250"/>
                  <a:pt x="952373" y="3585434"/>
                </a:cubicBezTo>
                <a:cubicBezTo>
                  <a:pt x="960170" y="3589808"/>
                  <a:pt x="965876" y="3597225"/>
                  <a:pt x="968158" y="3605783"/>
                </a:cubicBezTo>
                <a:cubicBezTo>
                  <a:pt x="986795" y="3673865"/>
                  <a:pt x="1047461" y="4005149"/>
                  <a:pt x="1067999" y="4414214"/>
                </a:cubicBezTo>
                <a:cubicBezTo>
                  <a:pt x="1085686" y="4767749"/>
                  <a:pt x="1077508" y="5272662"/>
                  <a:pt x="947239" y="5728130"/>
                </a:cubicBezTo>
                <a:cubicBezTo>
                  <a:pt x="1323974" y="5451616"/>
                  <a:pt x="1614561" y="5113676"/>
                  <a:pt x="1857033" y="4671711"/>
                </a:cubicBezTo>
                <a:cubicBezTo>
                  <a:pt x="2157699" y="4123818"/>
                  <a:pt x="2384767" y="3407811"/>
                  <a:pt x="2551170" y="2483563"/>
                </a:cubicBezTo>
                <a:cubicBezTo>
                  <a:pt x="2626099" y="2067462"/>
                  <a:pt x="2755418" y="1839252"/>
                  <a:pt x="2997700" y="1695670"/>
                </a:cubicBezTo>
                <a:cubicBezTo>
                  <a:pt x="3234277" y="1555322"/>
                  <a:pt x="3567082" y="1500932"/>
                  <a:pt x="4070855" y="1418777"/>
                </a:cubicBezTo>
                <a:lnTo>
                  <a:pt x="4360681" y="1371043"/>
                </a:lnTo>
                <a:cubicBezTo>
                  <a:pt x="4254183" y="1071328"/>
                  <a:pt x="4015324" y="574021"/>
                  <a:pt x="3819254" y="365590"/>
                </a:cubicBezTo>
                <a:cubicBezTo>
                  <a:pt x="3595989" y="402104"/>
                  <a:pt x="3138594" y="407507"/>
                  <a:pt x="2929618" y="419600"/>
                </a:cubicBezTo>
                <a:cubicBezTo>
                  <a:pt x="2720642" y="431693"/>
                  <a:pt x="2706123" y="415848"/>
                  <a:pt x="2565400" y="438150"/>
                </a:cubicBezTo>
                <a:cubicBezTo>
                  <a:pt x="2434847" y="438067"/>
                  <a:pt x="2085629" y="433349"/>
                  <a:pt x="2146300" y="419100"/>
                </a:cubicBezTo>
                <a:cubicBezTo>
                  <a:pt x="2206971" y="404851"/>
                  <a:pt x="2485601" y="350478"/>
                  <a:pt x="2929427" y="352658"/>
                </a:cubicBezTo>
                <a:cubicBezTo>
                  <a:pt x="3917704" y="357512"/>
                  <a:pt x="4264341" y="230189"/>
                  <a:pt x="4359586" y="19370"/>
                </a:cubicBezTo>
                <a:close/>
                <a:moveTo>
                  <a:pt x="135822" y="0"/>
                </a:moveTo>
                <a:lnTo>
                  <a:pt x="247389" y="0"/>
                </a:lnTo>
                <a:lnTo>
                  <a:pt x="158421" y="66240"/>
                </a:lnTo>
                <a:cubicBezTo>
                  <a:pt x="104952" y="109096"/>
                  <a:pt x="53386" y="153581"/>
                  <a:pt x="3731" y="199692"/>
                </a:cubicBezTo>
                <a:lnTo>
                  <a:pt x="0" y="203423"/>
                </a:lnTo>
                <a:lnTo>
                  <a:pt x="0" y="114850"/>
                </a:lnTo>
                <a:lnTo>
                  <a:pt x="114187" y="16149"/>
                </a:lnTo>
                <a:close/>
              </a:path>
            </a:pathLst>
          </a:custGeom>
          <a:solidFill>
            <a:srgbClr val="265785">
              <a:alpha val="8000"/>
            </a:srgbClr>
          </a:solidFill>
          <a:ln w="18988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16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que 5">
            <a:extLst>
              <a:ext uri="{FF2B5EF4-FFF2-40B4-BE49-F238E27FC236}">
                <a16:creationId xmlns:a16="http://schemas.microsoft.com/office/drawing/2014/main" id="{BC5C7B16-D493-422D-8108-C456ABAEEB5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81613" y="554595"/>
            <a:ext cx="4054135" cy="81082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ABF70DC-718A-4B56-A70F-F07D7F61A484}"/>
              </a:ext>
            </a:extLst>
          </p:cNvPr>
          <p:cNvSpPr/>
          <p:nvPr userDrawn="1"/>
        </p:nvSpPr>
        <p:spPr>
          <a:xfrm>
            <a:off x="1" y="5172717"/>
            <a:ext cx="12192000" cy="1685283"/>
          </a:xfrm>
          <a:prstGeom prst="rect">
            <a:avLst/>
          </a:prstGeom>
          <a:solidFill>
            <a:schemeClr val="bg1">
              <a:alpha val="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4E8863-501A-4342-B9FA-8CBD84F40BEC}"/>
              </a:ext>
            </a:extLst>
          </p:cNvPr>
          <p:cNvSpPr/>
          <p:nvPr userDrawn="1"/>
        </p:nvSpPr>
        <p:spPr>
          <a:xfrm>
            <a:off x="0" y="0"/>
            <a:ext cx="1597113" cy="114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bIns="0" rtlCol="0" anchor="ctr"/>
          <a:lstStyle/>
          <a:p>
            <a:pPr algn="ctr"/>
            <a: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  <a:t>recherche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0B368B-F50C-4F3C-9DF6-4D03B021FFB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81449" y="3889094"/>
            <a:ext cx="7021327" cy="1435206"/>
          </a:xfrm>
          <a:noFill/>
        </p:spPr>
        <p:txBody>
          <a:bodyPr anchor="b">
            <a:normAutofit/>
          </a:bodyPr>
          <a:lstStyle>
            <a:lvl1pPr algn="l">
              <a:defRPr sz="36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9960D60-0777-450C-A80B-93D53B0E5950}"/>
              </a:ext>
            </a:extLst>
          </p:cNvPr>
          <p:cNvSpPr/>
          <p:nvPr userDrawn="1"/>
        </p:nvSpPr>
        <p:spPr>
          <a:xfrm>
            <a:off x="0" y="2286000"/>
            <a:ext cx="1597113" cy="114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bIns="0" rtlCol="0" anchor="ctr"/>
          <a:lstStyle/>
          <a:p>
            <a:pPr algn="ctr"/>
            <a: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  <a:t>essais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402BC51-148C-497E-8D75-378216B85B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8051" y="5369745"/>
            <a:ext cx="7008122" cy="1086191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bg1">
                    <a:alpha val="42000"/>
                  </a:schemeClr>
                </a:solidFill>
              </a:defRPr>
            </a:lvl1pPr>
            <a:lvl2pPr marL="0" indent="0" algn="l">
              <a:buNone/>
              <a:defRPr sz="1600" i="1">
                <a:solidFill>
                  <a:schemeClr val="bg1">
                    <a:alpha val="42000"/>
                  </a:schemeClr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  <a:p>
            <a:pPr lvl="1"/>
            <a:r>
              <a:rPr lang="fr-FR" dirty="0"/>
              <a:t>Date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D4D9A28-3FF8-41A9-B872-B5A7F2957DC9}"/>
              </a:ext>
            </a:extLst>
          </p:cNvPr>
          <p:cNvSpPr/>
          <p:nvPr userDrawn="1"/>
        </p:nvSpPr>
        <p:spPr>
          <a:xfrm>
            <a:off x="0" y="3429000"/>
            <a:ext cx="1597113" cy="114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bIns="0" rtlCol="0" anchor="ctr"/>
          <a:lstStyle/>
          <a:p>
            <a:pPr algn="ctr"/>
            <a: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  <a:t>certification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3962FB-0A1F-4C12-BE67-F197F8518212}"/>
              </a:ext>
            </a:extLst>
          </p:cNvPr>
          <p:cNvSpPr/>
          <p:nvPr userDrawn="1"/>
        </p:nvSpPr>
        <p:spPr>
          <a:xfrm>
            <a:off x="0" y="4572000"/>
            <a:ext cx="1597113" cy="114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bIns="0" rtlCol="0" anchor="ctr"/>
          <a:lstStyle/>
          <a:p>
            <a:pPr algn="ctr"/>
            <a: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  <a:t>Expertise </a:t>
            </a:r>
            <a:b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</a:br>
            <a: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  <a:t>et innovation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FCDA10-CF0C-4085-8FDA-766777350C8C}"/>
              </a:ext>
            </a:extLst>
          </p:cNvPr>
          <p:cNvSpPr/>
          <p:nvPr userDrawn="1"/>
        </p:nvSpPr>
        <p:spPr>
          <a:xfrm>
            <a:off x="0" y="5715000"/>
            <a:ext cx="1597113" cy="114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bIns="0" rtlCol="0" anchor="ctr"/>
          <a:lstStyle/>
          <a:p>
            <a:pPr algn="ctr"/>
            <a: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  <a:t>formation</a:t>
            </a:r>
          </a:p>
        </p:txBody>
      </p:sp>
      <p:pic>
        <p:nvPicPr>
          <p:cNvPr id="16" name="Image 15" descr="Une image contenant texte, bâtiment, fenêtre&#10;&#10;Description générée automatiquement">
            <a:extLst>
              <a:ext uri="{FF2B5EF4-FFF2-40B4-BE49-F238E27FC236}">
                <a16:creationId xmlns:a16="http://schemas.microsoft.com/office/drawing/2014/main" id="{C876D556-1F3F-436C-B92C-FD5D7161E79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890" y="4869757"/>
            <a:ext cx="365332" cy="307212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C122CB3-8536-41D5-947A-5920E605D5D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4" y="3693997"/>
            <a:ext cx="278624" cy="392606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8F0918A-A199-4865-9076-737ED213FED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257" y="2622486"/>
            <a:ext cx="284598" cy="28459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67934A7-A7E9-4B3A-A6FA-886FD4BD8E5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88" y="6060481"/>
            <a:ext cx="479537" cy="307113"/>
          </a:xfrm>
          <a:prstGeom prst="rect">
            <a:avLst/>
          </a:prstGeom>
        </p:spPr>
      </p:pic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C4D19422-9D19-49B6-9A0B-3CC02C8304EA}"/>
              </a:ext>
            </a:extLst>
          </p:cNvPr>
          <p:cNvCxnSpPr>
            <a:cxnSpLocks/>
          </p:cNvCxnSpPr>
          <p:nvPr userDrawn="1"/>
        </p:nvCxnSpPr>
        <p:spPr>
          <a:xfrm>
            <a:off x="1602001" y="0"/>
            <a:ext cx="0" cy="1141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F952B355-CA8C-458E-8C11-101B86AF77CC}"/>
              </a:ext>
            </a:extLst>
          </p:cNvPr>
          <p:cNvCxnSpPr>
            <a:cxnSpLocks/>
          </p:cNvCxnSpPr>
          <p:nvPr userDrawn="1"/>
        </p:nvCxnSpPr>
        <p:spPr>
          <a:xfrm>
            <a:off x="1602001" y="2276475"/>
            <a:ext cx="0" cy="1141200"/>
          </a:xfrm>
          <a:prstGeom prst="line">
            <a:avLst/>
          </a:prstGeom>
          <a:ln w="25400">
            <a:solidFill>
              <a:srgbClr val="49517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E24E74D7-AF1B-4A84-BF1E-43AC9898EBBA}"/>
              </a:ext>
            </a:extLst>
          </p:cNvPr>
          <p:cNvCxnSpPr>
            <a:cxnSpLocks/>
          </p:cNvCxnSpPr>
          <p:nvPr userDrawn="1"/>
        </p:nvCxnSpPr>
        <p:spPr>
          <a:xfrm>
            <a:off x="1602001" y="3409950"/>
            <a:ext cx="0" cy="1141200"/>
          </a:xfrm>
          <a:prstGeom prst="line">
            <a:avLst/>
          </a:prstGeom>
          <a:ln w="25400">
            <a:solidFill>
              <a:srgbClr val="87711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DFC13B56-239B-41DA-AFDE-7BB61AD783EA}"/>
              </a:ext>
            </a:extLst>
          </p:cNvPr>
          <p:cNvCxnSpPr>
            <a:cxnSpLocks/>
          </p:cNvCxnSpPr>
          <p:nvPr userDrawn="1"/>
        </p:nvCxnSpPr>
        <p:spPr>
          <a:xfrm>
            <a:off x="1602001" y="4562475"/>
            <a:ext cx="0" cy="1141200"/>
          </a:xfrm>
          <a:prstGeom prst="line">
            <a:avLst/>
          </a:prstGeom>
          <a:ln w="25400">
            <a:solidFill>
              <a:srgbClr val="70C2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F410D37D-D1ED-4189-ACEF-7E990A4B3B07}"/>
              </a:ext>
            </a:extLst>
          </p:cNvPr>
          <p:cNvCxnSpPr>
            <a:cxnSpLocks/>
          </p:cNvCxnSpPr>
          <p:nvPr userDrawn="1"/>
        </p:nvCxnSpPr>
        <p:spPr>
          <a:xfrm>
            <a:off x="1602001" y="5715000"/>
            <a:ext cx="0" cy="1141200"/>
          </a:xfrm>
          <a:prstGeom prst="line">
            <a:avLst/>
          </a:prstGeom>
          <a:ln w="25400">
            <a:solidFill>
              <a:srgbClr val="5D3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Graphique 25">
            <a:extLst>
              <a:ext uri="{FF2B5EF4-FFF2-40B4-BE49-F238E27FC236}">
                <a16:creationId xmlns:a16="http://schemas.microsoft.com/office/drawing/2014/main" id="{7002FCD5-D196-CE67-5E48-8FB342B2503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96675" y="266216"/>
            <a:ext cx="403762" cy="403762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FB96D76E-F24B-5307-8D59-C73E9CDCD2F6}"/>
              </a:ext>
            </a:extLst>
          </p:cNvPr>
          <p:cNvSpPr/>
          <p:nvPr userDrawn="1"/>
        </p:nvSpPr>
        <p:spPr>
          <a:xfrm>
            <a:off x="0" y="1143000"/>
            <a:ext cx="1597113" cy="114120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648000" bIns="0" rtlCol="0" anchor="ctr"/>
          <a:lstStyle/>
          <a:p>
            <a:pPr algn="ctr"/>
            <a:r>
              <a:rPr lang="fr-FR" sz="1100" b="1" cap="all" dirty="0">
                <a:solidFill>
                  <a:schemeClr val="bg2">
                    <a:lumMod val="25000"/>
                  </a:schemeClr>
                </a:solidFill>
              </a:rPr>
              <a:t>MESURE </a:t>
            </a:r>
            <a:r>
              <a:rPr lang="fr-FR" sz="1100" b="1" cap="all" dirty="0" err="1">
                <a:solidFill>
                  <a:schemeClr val="bg2">
                    <a:lumMod val="25000"/>
                  </a:schemeClr>
                </a:solidFill>
              </a:rPr>
              <a:t>MéTROLOGIE</a:t>
            </a:r>
            <a:endParaRPr lang="fr-FR" sz="1100" b="1" cap="all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28" name="Image 27">
            <a:extLst>
              <a:ext uri="{FF2B5EF4-FFF2-40B4-BE49-F238E27FC236}">
                <a16:creationId xmlns:a16="http://schemas.microsoft.com/office/drawing/2014/main" id="{13DB53A2-C72C-00FC-BFA0-16486279910A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44" y="1489011"/>
            <a:ext cx="278624" cy="315840"/>
          </a:xfrm>
          <a:prstGeom prst="rect">
            <a:avLst/>
          </a:prstGeom>
        </p:spPr>
      </p:pic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F3DA3849-3B3F-0B1C-7281-D1F3C7831F22}"/>
              </a:ext>
            </a:extLst>
          </p:cNvPr>
          <p:cNvCxnSpPr>
            <a:cxnSpLocks/>
          </p:cNvCxnSpPr>
          <p:nvPr userDrawn="1"/>
        </p:nvCxnSpPr>
        <p:spPr>
          <a:xfrm>
            <a:off x="1602001" y="1143000"/>
            <a:ext cx="0" cy="1141200"/>
          </a:xfrm>
          <a:prstGeom prst="line">
            <a:avLst/>
          </a:prstGeom>
          <a:ln w="254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28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dre du jour"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720EB6-B069-5EB3-B5C2-BAD821CBB5BD}"/>
              </a:ext>
            </a:extLst>
          </p:cNvPr>
          <p:cNvSpPr/>
          <p:nvPr userDrawn="1"/>
        </p:nvSpPr>
        <p:spPr>
          <a:xfrm>
            <a:off x="1" y="-1"/>
            <a:ext cx="2888344" cy="68558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  <p:sp>
        <p:nvSpPr>
          <p:cNvPr id="22" name="Title 1"/>
          <p:cNvSpPr>
            <a:spLocks noGrp="1"/>
          </p:cNvSpPr>
          <p:nvPr>
            <p:ph type="ctrTitle" hasCustomPrompt="1"/>
          </p:nvPr>
        </p:nvSpPr>
        <p:spPr>
          <a:xfrm>
            <a:off x="719670" y="3150903"/>
            <a:ext cx="1995225" cy="576263"/>
          </a:xfrm>
        </p:spPr>
        <p:txBody>
          <a:bodyPr lIns="0" tIns="0" rIns="0" bIns="0" anchor="ctr" anchorCtr="0">
            <a:noAutofit/>
          </a:bodyPr>
          <a:lstStyle>
            <a:lvl1pPr algn="l">
              <a:lnSpc>
                <a:spcPts val="3067"/>
              </a:lnSpc>
              <a:defRPr lang="fr-FR" sz="2800" b="1" kern="1200" cap="all" baseline="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FR" dirty="0"/>
              <a:t>Ordre </a:t>
            </a:r>
            <a:br>
              <a:rPr lang="fr-FR" dirty="0"/>
            </a:br>
            <a:r>
              <a:rPr lang="fr-FR" dirty="0"/>
              <a:t>du jour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25" hasCustomPrompt="1"/>
          </p:nvPr>
        </p:nvSpPr>
        <p:spPr>
          <a:xfrm>
            <a:off x="2806861" y="428264"/>
            <a:ext cx="8761747" cy="6087912"/>
          </a:xfrm>
        </p:spPr>
        <p:txBody>
          <a:bodyPr anchor="ctr"/>
          <a:lstStyle>
            <a:lvl1pPr marL="358775" indent="-358775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50000"/>
              <a:buFont typeface="Arial" panose="020B0604020202020204" pitchFamily="34" charset="0"/>
              <a:buChar char="▬"/>
              <a:defRPr lang="fr-FR" sz="2000" kern="1200" cap="none" spc="100" baseline="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17550" indent="-92075">
              <a:spcBef>
                <a:spcPts val="600"/>
              </a:spcBef>
              <a:buFont typeface="Arial" panose="020B0604020202020204" pitchFamily="34" charset="0"/>
              <a:buChar char="̵"/>
              <a:defRPr sz="1200" b="1">
                <a:solidFill>
                  <a:schemeClr val="tx1"/>
                </a:solidFill>
              </a:defRPr>
            </a:lvl2pPr>
            <a:lvl3pPr marL="1343025" indent="-87313">
              <a:buFont typeface="Bahnschrift SemiCondensed" panose="020B0502040204020203" pitchFamily="34" charset="0"/>
              <a:buChar char="̵"/>
              <a:defRPr sz="1400" b="1"/>
            </a:lvl3pPr>
            <a:lvl4pPr marL="1255713" indent="0">
              <a:defRPr/>
            </a:lvl4pPr>
          </a:lstStyle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16" name="Espace réservé de la date 15">
            <a:extLst>
              <a:ext uri="{FF2B5EF4-FFF2-40B4-BE49-F238E27FC236}">
                <a16:creationId xmlns:a16="http://schemas.microsoft.com/office/drawing/2014/main" id="{B027EF34-71D7-0E9D-0B4E-92030442A3B5}"/>
              </a:ext>
            </a:extLst>
          </p:cNvPr>
          <p:cNvSpPr>
            <a:spLocks noGrp="1"/>
          </p:cNvSpPr>
          <p:nvPr>
            <p:ph type="dt" sz="half" idx="26"/>
          </p:nvPr>
        </p:nvSpPr>
        <p:spPr>
          <a:xfrm>
            <a:off x="640365" y="5662797"/>
            <a:ext cx="1721835" cy="288000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91FD3346-00A3-EF91-2167-EBAC9A6E9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975764" y="6567883"/>
            <a:ext cx="4114800" cy="2880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26F554F5-AAAD-EC2D-51C8-19C55968B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570000"/>
            <a:ext cx="288000" cy="288000"/>
          </a:xfrm>
        </p:spPr>
        <p:txBody>
          <a:bodyPr/>
          <a:lstStyle/>
          <a:p>
            <a:fld id="{26026B62-73E6-41ED-9535-19A5FFE6D165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numéro de diapositive 5">
            <a:extLst>
              <a:ext uri="{FF2B5EF4-FFF2-40B4-BE49-F238E27FC236}">
                <a16:creationId xmlns:a16="http://schemas.microsoft.com/office/drawing/2014/main" id="{C5920D4D-B5D7-5EF9-B49B-0B3AD2160EB0}"/>
              </a:ext>
            </a:extLst>
          </p:cNvPr>
          <p:cNvSpPr txBox="1">
            <a:spLocks/>
          </p:cNvSpPr>
          <p:nvPr userDrawn="1"/>
        </p:nvSpPr>
        <p:spPr>
          <a:xfrm>
            <a:off x="213360" y="6570000"/>
            <a:ext cx="1496138" cy="288000"/>
          </a:xfrm>
          <a:prstGeom prst="rect">
            <a:avLst/>
          </a:prstGeom>
          <a:solidFill>
            <a:srgbClr val="E6ECF2"/>
          </a:solidFill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86D7FF3B-8A69-0DAB-F755-4A7CC341B76E}"/>
              </a:ext>
            </a:extLst>
          </p:cNvPr>
          <p:cNvGrpSpPr/>
          <p:nvPr userDrawn="1"/>
        </p:nvGrpSpPr>
        <p:grpSpPr>
          <a:xfrm>
            <a:off x="479425" y="6646527"/>
            <a:ext cx="417131" cy="130362"/>
            <a:chOff x="712197" y="6609599"/>
            <a:chExt cx="417131" cy="130362"/>
          </a:xfrm>
        </p:grpSpPr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60A9A773-DA21-841C-EE69-88F60FD83E8C}"/>
                </a:ext>
              </a:extLst>
            </p:cNvPr>
            <p:cNvSpPr/>
            <p:nvPr/>
          </p:nvSpPr>
          <p:spPr>
            <a:xfrm>
              <a:off x="1016372" y="6664370"/>
              <a:ext cx="75883" cy="25668"/>
            </a:xfrm>
            <a:custGeom>
              <a:avLst/>
              <a:gdLst>
                <a:gd name="connsiteX0" fmla="*/ 0 w 75883"/>
                <a:gd name="connsiteY0" fmla="*/ 25640 h 25668"/>
                <a:gd name="connsiteX1" fmla="*/ 0 w 75883"/>
                <a:gd name="connsiteY1" fmla="*/ 0 h 25668"/>
                <a:gd name="connsiteX2" fmla="*/ 74770 w 75883"/>
                <a:gd name="connsiteY2" fmla="*/ 0 h 25668"/>
                <a:gd name="connsiteX3" fmla="*/ 75874 w 75883"/>
                <a:gd name="connsiteY3" fmla="*/ 1274 h 25668"/>
                <a:gd name="connsiteX4" fmla="*/ 71289 w 75883"/>
                <a:gd name="connsiteY4" fmla="*/ 22358 h 25668"/>
                <a:gd name="connsiteX5" fmla="*/ 66705 w 75883"/>
                <a:gd name="connsiteY5" fmla="*/ 25669 h 25668"/>
                <a:gd name="connsiteX6" fmla="*/ 0 w 75883"/>
                <a:gd name="connsiteY6" fmla="*/ 25669 h 2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83" h="25668">
                  <a:moveTo>
                    <a:pt x="0" y="25640"/>
                  </a:moveTo>
                  <a:lnTo>
                    <a:pt x="0" y="0"/>
                  </a:lnTo>
                  <a:lnTo>
                    <a:pt x="74770" y="0"/>
                  </a:lnTo>
                  <a:cubicBezTo>
                    <a:pt x="75449" y="0"/>
                    <a:pt x="75959" y="594"/>
                    <a:pt x="75874" y="1274"/>
                  </a:cubicBezTo>
                  <a:cubicBezTo>
                    <a:pt x="74742" y="9226"/>
                    <a:pt x="73157" y="16471"/>
                    <a:pt x="71289" y="22358"/>
                  </a:cubicBezTo>
                  <a:cubicBezTo>
                    <a:pt x="70667" y="24339"/>
                    <a:pt x="68827" y="25669"/>
                    <a:pt x="66705" y="25669"/>
                  </a:cubicBezTo>
                  <a:lnTo>
                    <a:pt x="0" y="25669"/>
                  </a:lnTo>
                  <a:close/>
                </a:path>
              </a:pathLst>
            </a:custGeom>
            <a:solidFill>
              <a:srgbClr val="E7333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FA5ECEA2-DC76-0597-0190-E78E4FF9CF54}"/>
                </a:ext>
              </a:extLst>
            </p:cNvPr>
            <p:cNvSpPr/>
            <p:nvPr/>
          </p:nvSpPr>
          <p:spPr>
            <a:xfrm>
              <a:off x="712197" y="6609599"/>
              <a:ext cx="417131" cy="130362"/>
            </a:xfrm>
            <a:custGeom>
              <a:avLst/>
              <a:gdLst>
                <a:gd name="connsiteX0" fmla="*/ 413953 w 417131"/>
                <a:gd name="connsiteY0" fmla="*/ 101241 h 130362"/>
                <a:gd name="connsiteX1" fmla="*/ 304175 w 417131"/>
                <a:gd name="connsiteY1" fmla="*/ 101241 h 130362"/>
                <a:gd name="connsiteX2" fmla="*/ 304175 w 417131"/>
                <a:gd name="connsiteY2" fmla="*/ 129881 h 130362"/>
                <a:gd name="connsiteX3" fmla="*/ 405208 w 417131"/>
                <a:gd name="connsiteY3" fmla="*/ 129881 h 130362"/>
                <a:gd name="connsiteX4" fmla="*/ 409764 w 417131"/>
                <a:gd name="connsiteY4" fmla="*/ 126570 h 130362"/>
                <a:gd name="connsiteX5" fmla="*/ 415028 w 417131"/>
                <a:gd name="connsiteY5" fmla="*/ 102486 h 130362"/>
                <a:gd name="connsiteX6" fmla="*/ 413953 w 417131"/>
                <a:gd name="connsiteY6" fmla="*/ 101241 h 130362"/>
                <a:gd name="connsiteX7" fmla="*/ 411887 w 417131"/>
                <a:gd name="connsiteY7" fmla="*/ 30800 h 130362"/>
                <a:gd name="connsiteX8" fmla="*/ 417123 w 417131"/>
                <a:gd name="connsiteY8" fmla="*/ 6717 h 130362"/>
                <a:gd name="connsiteX9" fmla="*/ 416019 w 417131"/>
                <a:gd name="connsiteY9" fmla="*/ 5443 h 130362"/>
                <a:gd name="connsiteX10" fmla="*/ 269195 w 417131"/>
                <a:gd name="connsiteY10" fmla="*/ 5443 h 130362"/>
                <a:gd name="connsiteX11" fmla="*/ 254875 w 417131"/>
                <a:gd name="connsiteY11" fmla="*/ 19763 h 130362"/>
                <a:gd name="connsiteX12" fmla="*/ 254875 w 417131"/>
                <a:gd name="connsiteY12" fmla="*/ 79308 h 130362"/>
                <a:gd name="connsiteX13" fmla="*/ 143597 w 417131"/>
                <a:gd name="connsiteY13" fmla="*/ 4452 h 130362"/>
                <a:gd name="connsiteX14" fmla="*/ 123617 w 417131"/>
                <a:gd name="connsiteY14" fmla="*/ 17952 h 130362"/>
                <a:gd name="connsiteX15" fmla="*/ 123617 w 417131"/>
                <a:gd name="connsiteY15" fmla="*/ 101241 h 130362"/>
                <a:gd name="connsiteX16" fmla="*/ 28640 w 417131"/>
                <a:gd name="connsiteY16" fmla="*/ 101241 h 130362"/>
                <a:gd name="connsiteX17" fmla="*/ 28640 w 417131"/>
                <a:gd name="connsiteY17" fmla="*/ 9999 h 130362"/>
                <a:gd name="connsiteX18" fmla="*/ 25386 w 417131"/>
                <a:gd name="connsiteY18" fmla="*/ 5443 h 130362"/>
                <a:gd name="connsiteX19" fmla="*/ 1274 w 417131"/>
                <a:gd name="connsiteY19" fmla="*/ 9 h 130362"/>
                <a:gd name="connsiteX20" fmla="*/ 0 w 417131"/>
                <a:gd name="connsiteY20" fmla="*/ 1113 h 130362"/>
                <a:gd name="connsiteX21" fmla="*/ 0 w 417131"/>
                <a:gd name="connsiteY21" fmla="*/ 115561 h 130362"/>
                <a:gd name="connsiteX22" fmla="*/ 14320 w 417131"/>
                <a:gd name="connsiteY22" fmla="*/ 129881 h 130362"/>
                <a:gd name="connsiteX23" fmla="*/ 137937 w 417131"/>
                <a:gd name="connsiteY23" fmla="*/ 129881 h 130362"/>
                <a:gd name="connsiteX24" fmla="*/ 152257 w 417131"/>
                <a:gd name="connsiteY24" fmla="*/ 115561 h 130362"/>
                <a:gd name="connsiteX25" fmla="*/ 152257 w 417131"/>
                <a:gd name="connsiteY25" fmla="*/ 40196 h 130362"/>
                <a:gd name="connsiteX26" fmla="*/ 258017 w 417131"/>
                <a:gd name="connsiteY26" fmla="*/ 124985 h 130362"/>
                <a:gd name="connsiteX27" fmla="*/ 269195 w 417131"/>
                <a:gd name="connsiteY27" fmla="*/ 130362 h 130362"/>
                <a:gd name="connsiteX28" fmla="*/ 283515 w 417131"/>
                <a:gd name="connsiteY28" fmla="*/ 115731 h 130362"/>
                <a:gd name="connsiteX29" fmla="*/ 283515 w 417131"/>
                <a:gd name="connsiteY29" fmla="*/ 34112 h 130362"/>
                <a:gd name="connsiteX30" fmla="*/ 407302 w 417131"/>
                <a:gd name="connsiteY30" fmla="*/ 34112 h 130362"/>
                <a:gd name="connsiteX31" fmla="*/ 411887 w 417131"/>
                <a:gd name="connsiteY31" fmla="*/ 30800 h 13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17131" h="130362">
                  <a:moveTo>
                    <a:pt x="413953" y="101241"/>
                  </a:moveTo>
                  <a:lnTo>
                    <a:pt x="304175" y="101241"/>
                  </a:lnTo>
                  <a:lnTo>
                    <a:pt x="304175" y="129881"/>
                  </a:lnTo>
                  <a:lnTo>
                    <a:pt x="405208" y="129881"/>
                  </a:lnTo>
                  <a:cubicBezTo>
                    <a:pt x="407274" y="129881"/>
                    <a:pt x="409142" y="128551"/>
                    <a:pt x="409764" y="126570"/>
                  </a:cubicBezTo>
                  <a:cubicBezTo>
                    <a:pt x="411944" y="119919"/>
                    <a:pt x="413755" y="111627"/>
                    <a:pt x="415028" y="102486"/>
                  </a:cubicBezTo>
                  <a:cubicBezTo>
                    <a:pt x="415142" y="101835"/>
                    <a:pt x="414632" y="101241"/>
                    <a:pt x="413953" y="101241"/>
                  </a:cubicBezTo>
                  <a:moveTo>
                    <a:pt x="411887" y="30800"/>
                  </a:moveTo>
                  <a:cubicBezTo>
                    <a:pt x="414038" y="24150"/>
                    <a:pt x="415849" y="15858"/>
                    <a:pt x="417123" y="6717"/>
                  </a:cubicBezTo>
                  <a:cubicBezTo>
                    <a:pt x="417208" y="6066"/>
                    <a:pt x="416698" y="5443"/>
                    <a:pt x="416019" y="5443"/>
                  </a:cubicBezTo>
                  <a:lnTo>
                    <a:pt x="269195" y="5443"/>
                  </a:lnTo>
                  <a:cubicBezTo>
                    <a:pt x="261271" y="5443"/>
                    <a:pt x="254875" y="11867"/>
                    <a:pt x="254875" y="19763"/>
                  </a:cubicBezTo>
                  <a:lnTo>
                    <a:pt x="254875" y="79308"/>
                  </a:lnTo>
                  <a:cubicBezTo>
                    <a:pt x="202180" y="27857"/>
                    <a:pt x="152908" y="8018"/>
                    <a:pt x="143597" y="4452"/>
                  </a:cubicBezTo>
                  <a:cubicBezTo>
                    <a:pt x="133975" y="688"/>
                    <a:pt x="123617" y="7509"/>
                    <a:pt x="123617" y="17952"/>
                  </a:cubicBezTo>
                  <a:lnTo>
                    <a:pt x="123617" y="101241"/>
                  </a:lnTo>
                  <a:lnTo>
                    <a:pt x="28640" y="101241"/>
                  </a:lnTo>
                  <a:lnTo>
                    <a:pt x="28640" y="9999"/>
                  </a:lnTo>
                  <a:cubicBezTo>
                    <a:pt x="28640" y="7933"/>
                    <a:pt x="27338" y="6094"/>
                    <a:pt x="25386" y="5443"/>
                  </a:cubicBezTo>
                  <a:cubicBezTo>
                    <a:pt x="18792" y="3207"/>
                    <a:pt x="10500" y="1339"/>
                    <a:pt x="1274" y="9"/>
                  </a:cubicBezTo>
                  <a:cubicBezTo>
                    <a:pt x="594" y="-76"/>
                    <a:pt x="0" y="434"/>
                    <a:pt x="0" y="1113"/>
                  </a:cubicBezTo>
                  <a:lnTo>
                    <a:pt x="0" y="115561"/>
                  </a:lnTo>
                  <a:cubicBezTo>
                    <a:pt x="0" y="123485"/>
                    <a:pt x="6396" y="129881"/>
                    <a:pt x="14320" y="129881"/>
                  </a:cubicBezTo>
                  <a:lnTo>
                    <a:pt x="137937" y="129881"/>
                  </a:lnTo>
                  <a:cubicBezTo>
                    <a:pt x="145833" y="129881"/>
                    <a:pt x="152257" y="123485"/>
                    <a:pt x="152257" y="115561"/>
                  </a:cubicBezTo>
                  <a:lnTo>
                    <a:pt x="152257" y="40196"/>
                  </a:lnTo>
                  <a:cubicBezTo>
                    <a:pt x="188793" y="57601"/>
                    <a:pt x="232829" y="94024"/>
                    <a:pt x="258017" y="124985"/>
                  </a:cubicBezTo>
                  <a:cubicBezTo>
                    <a:pt x="260790" y="128409"/>
                    <a:pt x="264865" y="130362"/>
                    <a:pt x="269195" y="130362"/>
                  </a:cubicBezTo>
                  <a:cubicBezTo>
                    <a:pt x="277176" y="130362"/>
                    <a:pt x="283515" y="123825"/>
                    <a:pt x="283515" y="115731"/>
                  </a:cubicBezTo>
                  <a:lnTo>
                    <a:pt x="283515" y="34112"/>
                  </a:lnTo>
                  <a:lnTo>
                    <a:pt x="407302" y="34112"/>
                  </a:lnTo>
                  <a:cubicBezTo>
                    <a:pt x="409397" y="34112"/>
                    <a:pt x="411236" y="32753"/>
                    <a:pt x="411887" y="30800"/>
                  </a:cubicBezTo>
                </a:path>
              </a:pathLst>
            </a:custGeom>
            <a:solidFill>
              <a:schemeClr val="tx2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87093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61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6EC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5F1242-53BC-4FFE-8141-A88516B4E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5569" y="1959428"/>
            <a:ext cx="7116659" cy="4898572"/>
          </a:xfrm>
          <a:noFill/>
        </p:spPr>
        <p:txBody>
          <a:bodyPr lIns="0" rIns="252000" anchor="ctr">
            <a:normAutofit/>
          </a:bodyPr>
          <a:lstStyle>
            <a:lvl1pPr marL="719138" indent="-358775">
              <a:spcBef>
                <a:spcPts val="1800"/>
              </a:spcBef>
              <a:buClr>
                <a:schemeClr val="tx2"/>
              </a:buClr>
              <a:buFont typeface="+mj-lt"/>
              <a:buAutoNum type="arabicPeriod"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15A93C-3B2F-4B4A-ACB0-53E4AEFF6E66}"/>
              </a:ext>
            </a:extLst>
          </p:cNvPr>
          <p:cNvSpPr/>
          <p:nvPr userDrawn="1"/>
        </p:nvSpPr>
        <p:spPr>
          <a:xfrm>
            <a:off x="0" y="0"/>
            <a:ext cx="5075569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B341B5-B9D1-4446-B0E4-B2DC2F6A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376" y="1408646"/>
            <a:ext cx="4319924" cy="2603046"/>
          </a:xfrm>
        </p:spPr>
        <p:txBody>
          <a:bodyPr anchor="b">
            <a:normAutofit/>
          </a:bodyPr>
          <a:lstStyle>
            <a:lvl1pPr marL="0" indent="0">
              <a:buClr>
                <a:schemeClr val="tx2"/>
              </a:buClr>
              <a:buSzPct val="50000"/>
              <a:buFontTx/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73D2846-B9E0-4526-B2F1-C316A8E64E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37414" y="0"/>
            <a:ext cx="6754586" cy="1959424"/>
          </a:xfrm>
        </p:spPr>
        <p:txBody>
          <a:bodyPr anchor="ctr">
            <a:noAutofit/>
          </a:bodyPr>
          <a:lstStyle>
            <a:lvl1pPr algn="l">
              <a:defRPr sz="9600" spc="-100" baseline="0">
                <a:solidFill>
                  <a:schemeClr val="tx2">
                    <a:alpha val="4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BA7B075-AC22-43C9-A388-E9F974826C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6376" y="4248124"/>
            <a:ext cx="4346912" cy="561800"/>
          </a:xfrm>
        </p:spPr>
        <p:txBody>
          <a:bodyPr/>
          <a:lstStyle>
            <a:lvl1pPr>
              <a:defRPr sz="1800" i="1" cap="none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grpSp>
        <p:nvGrpSpPr>
          <p:cNvPr id="33" name="Groupe 32">
            <a:extLst>
              <a:ext uri="{FF2B5EF4-FFF2-40B4-BE49-F238E27FC236}">
                <a16:creationId xmlns:a16="http://schemas.microsoft.com/office/drawing/2014/main" id="{32763D41-FEAC-99CE-D1E8-C7EA4A458A0F}"/>
              </a:ext>
            </a:extLst>
          </p:cNvPr>
          <p:cNvGrpSpPr/>
          <p:nvPr userDrawn="1"/>
        </p:nvGrpSpPr>
        <p:grpSpPr>
          <a:xfrm>
            <a:off x="479425" y="6646527"/>
            <a:ext cx="417131" cy="130362"/>
            <a:chOff x="712197" y="6609599"/>
            <a:chExt cx="417131" cy="130362"/>
          </a:xfrm>
        </p:grpSpPr>
        <p:sp>
          <p:nvSpPr>
            <p:cNvPr id="34" name="Forme libre : forme 33">
              <a:extLst>
                <a:ext uri="{FF2B5EF4-FFF2-40B4-BE49-F238E27FC236}">
                  <a16:creationId xmlns:a16="http://schemas.microsoft.com/office/drawing/2014/main" id="{5D864A54-097A-A38C-51AA-293608BE7424}"/>
                </a:ext>
              </a:extLst>
            </p:cNvPr>
            <p:cNvSpPr/>
            <p:nvPr/>
          </p:nvSpPr>
          <p:spPr>
            <a:xfrm>
              <a:off x="1016372" y="6664370"/>
              <a:ext cx="75883" cy="25668"/>
            </a:xfrm>
            <a:custGeom>
              <a:avLst/>
              <a:gdLst>
                <a:gd name="connsiteX0" fmla="*/ 0 w 75883"/>
                <a:gd name="connsiteY0" fmla="*/ 25640 h 25668"/>
                <a:gd name="connsiteX1" fmla="*/ 0 w 75883"/>
                <a:gd name="connsiteY1" fmla="*/ 0 h 25668"/>
                <a:gd name="connsiteX2" fmla="*/ 74770 w 75883"/>
                <a:gd name="connsiteY2" fmla="*/ 0 h 25668"/>
                <a:gd name="connsiteX3" fmla="*/ 75874 w 75883"/>
                <a:gd name="connsiteY3" fmla="*/ 1274 h 25668"/>
                <a:gd name="connsiteX4" fmla="*/ 71289 w 75883"/>
                <a:gd name="connsiteY4" fmla="*/ 22358 h 25668"/>
                <a:gd name="connsiteX5" fmla="*/ 66705 w 75883"/>
                <a:gd name="connsiteY5" fmla="*/ 25669 h 25668"/>
                <a:gd name="connsiteX6" fmla="*/ 0 w 75883"/>
                <a:gd name="connsiteY6" fmla="*/ 25669 h 2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83" h="25668">
                  <a:moveTo>
                    <a:pt x="0" y="25640"/>
                  </a:moveTo>
                  <a:lnTo>
                    <a:pt x="0" y="0"/>
                  </a:lnTo>
                  <a:lnTo>
                    <a:pt x="74770" y="0"/>
                  </a:lnTo>
                  <a:cubicBezTo>
                    <a:pt x="75449" y="0"/>
                    <a:pt x="75959" y="594"/>
                    <a:pt x="75874" y="1274"/>
                  </a:cubicBezTo>
                  <a:cubicBezTo>
                    <a:pt x="74742" y="9226"/>
                    <a:pt x="73157" y="16471"/>
                    <a:pt x="71289" y="22358"/>
                  </a:cubicBezTo>
                  <a:cubicBezTo>
                    <a:pt x="70667" y="24339"/>
                    <a:pt x="68827" y="25669"/>
                    <a:pt x="66705" y="25669"/>
                  </a:cubicBezTo>
                  <a:lnTo>
                    <a:pt x="0" y="25669"/>
                  </a:lnTo>
                  <a:close/>
                </a:path>
              </a:pathLst>
            </a:custGeom>
            <a:solidFill>
              <a:srgbClr val="E7333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 : forme 34">
              <a:extLst>
                <a:ext uri="{FF2B5EF4-FFF2-40B4-BE49-F238E27FC236}">
                  <a16:creationId xmlns:a16="http://schemas.microsoft.com/office/drawing/2014/main" id="{CB15FB93-7D09-3998-9BB3-FA4EED039DE8}"/>
                </a:ext>
              </a:extLst>
            </p:cNvPr>
            <p:cNvSpPr/>
            <p:nvPr/>
          </p:nvSpPr>
          <p:spPr>
            <a:xfrm>
              <a:off x="712197" y="6609599"/>
              <a:ext cx="417131" cy="130362"/>
            </a:xfrm>
            <a:custGeom>
              <a:avLst/>
              <a:gdLst>
                <a:gd name="connsiteX0" fmla="*/ 413953 w 417131"/>
                <a:gd name="connsiteY0" fmla="*/ 101241 h 130362"/>
                <a:gd name="connsiteX1" fmla="*/ 304175 w 417131"/>
                <a:gd name="connsiteY1" fmla="*/ 101241 h 130362"/>
                <a:gd name="connsiteX2" fmla="*/ 304175 w 417131"/>
                <a:gd name="connsiteY2" fmla="*/ 129881 h 130362"/>
                <a:gd name="connsiteX3" fmla="*/ 405208 w 417131"/>
                <a:gd name="connsiteY3" fmla="*/ 129881 h 130362"/>
                <a:gd name="connsiteX4" fmla="*/ 409764 w 417131"/>
                <a:gd name="connsiteY4" fmla="*/ 126570 h 130362"/>
                <a:gd name="connsiteX5" fmla="*/ 415028 w 417131"/>
                <a:gd name="connsiteY5" fmla="*/ 102486 h 130362"/>
                <a:gd name="connsiteX6" fmla="*/ 413953 w 417131"/>
                <a:gd name="connsiteY6" fmla="*/ 101241 h 130362"/>
                <a:gd name="connsiteX7" fmla="*/ 411887 w 417131"/>
                <a:gd name="connsiteY7" fmla="*/ 30800 h 130362"/>
                <a:gd name="connsiteX8" fmla="*/ 417123 w 417131"/>
                <a:gd name="connsiteY8" fmla="*/ 6717 h 130362"/>
                <a:gd name="connsiteX9" fmla="*/ 416019 w 417131"/>
                <a:gd name="connsiteY9" fmla="*/ 5443 h 130362"/>
                <a:gd name="connsiteX10" fmla="*/ 269195 w 417131"/>
                <a:gd name="connsiteY10" fmla="*/ 5443 h 130362"/>
                <a:gd name="connsiteX11" fmla="*/ 254875 w 417131"/>
                <a:gd name="connsiteY11" fmla="*/ 19763 h 130362"/>
                <a:gd name="connsiteX12" fmla="*/ 254875 w 417131"/>
                <a:gd name="connsiteY12" fmla="*/ 79308 h 130362"/>
                <a:gd name="connsiteX13" fmla="*/ 143597 w 417131"/>
                <a:gd name="connsiteY13" fmla="*/ 4452 h 130362"/>
                <a:gd name="connsiteX14" fmla="*/ 123617 w 417131"/>
                <a:gd name="connsiteY14" fmla="*/ 17952 h 130362"/>
                <a:gd name="connsiteX15" fmla="*/ 123617 w 417131"/>
                <a:gd name="connsiteY15" fmla="*/ 101241 h 130362"/>
                <a:gd name="connsiteX16" fmla="*/ 28640 w 417131"/>
                <a:gd name="connsiteY16" fmla="*/ 101241 h 130362"/>
                <a:gd name="connsiteX17" fmla="*/ 28640 w 417131"/>
                <a:gd name="connsiteY17" fmla="*/ 9999 h 130362"/>
                <a:gd name="connsiteX18" fmla="*/ 25386 w 417131"/>
                <a:gd name="connsiteY18" fmla="*/ 5443 h 130362"/>
                <a:gd name="connsiteX19" fmla="*/ 1274 w 417131"/>
                <a:gd name="connsiteY19" fmla="*/ 9 h 130362"/>
                <a:gd name="connsiteX20" fmla="*/ 0 w 417131"/>
                <a:gd name="connsiteY20" fmla="*/ 1113 h 130362"/>
                <a:gd name="connsiteX21" fmla="*/ 0 w 417131"/>
                <a:gd name="connsiteY21" fmla="*/ 115561 h 130362"/>
                <a:gd name="connsiteX22" fmla="*/ 14320 w 417131"/>
                <a:gd name="connsiteY22" fmla="*/ 129881 h 130362"/>
                <a:gd name="connsiteX23" fmla="*/ 137937 w 417131"/>
                <a:gd name="connsiteY23" fmla="*/ 129881 h 130362"/>
                <a:gd name="connsiteX24" fmla="*/ 152257 w 417131"/>
                <a:gd name="connsiteY24" fmla="*/ 115561 h 130362"/>
                <a:gd name="connsiteX25" fmla="*/ 152257 w 417131"/>
                <a:gd name="connsiteY25" fmla="*/ 40196 h 130362"/>
                <a:gd name="connsiteX26" fmla="*/ 258017 w 417131"/>
                <a:gd name="connsiteY26" fmla="*/ 124985 h 130362"/>
                <a:gd name="connsiteX27" fmla="*/ 269195 w 417131"/>
                <a:gd name="connsiteY27" fmla="*/ 130362 h 130362"/>
                <a:gd name="connsiteX28" fmla="*/ 283515 w 417131"/>
                <a:gd name="connsiteY28" fmla="*/ 115731 h 130362"/>
                <a:gd name="connsiteX29" fmla="*/ 283515 w 417131"/>
                <a:gd name="connsiteY29" fmla="*/ 34112 h 130362"/>
                <a:gd name="connsiteX30" fmla="*/ 407302 w 417131"/>
                <a:gd name="connsiteY30" fmla="*/ 34112 h 130362"/>
                <a:gd name="connsiteX31" fmla="*/ 411887 w 417131"/>
                <a:gd name="connsiteY31" fmla="*/ 30800 h 13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17131" h="130362">
                  <a:moveTo>
                    <a:pt x="413953" y="101241"/>
                  </a:moveTo>
                  <a:lnTo>
                    <a:pt x="304175" y="101241"/>
                  </a:lnTo>
                  <a:lnTo>
                    <a:pt x="304175" y="129881"/>
                  </a:lnTo>
                  <a:lnTo>
                    <a:pt x="405208" y="129881"/>
                  </a:lnTo>
                  <a:cubicBezTo>
                    <a:pt x="407274" y="129881"/>
                    <a:pt x="409142" y="128551"/>
                    <a:pt x="409764" y="126570"/>
                  </a:cubicBezTo>
                  <a:cubicBezTo>
                    <a:pt x="411944" y="119919"/>
                    <a:pt x="413755" y="111627"/>
                    <a:pt x="415028" y="102486"/>
                  </a:cubicBezTo>
                  <a:cubicBezTo>
                    <a:pt x="415142" y="101835"/>
                    <a:pt x="414632" y="101241"/>
                    <a:pt x="413953" y="101241"/>
                  </a:cubicBezTo>
                  <a:moveTo>
                    <a:pt x="411887" y="30800"/>
                  </a:moveTo>
                  <a:cubicBezTo>
                    <a:pt x="414038" y="24150"/>
                    <a:pt x="415849" y="15858"/>
                    <a:pt x="417123" y="6717"/>
                  </a:cubicBezTo>
                  <a:cubicBezTo>
                    <a:pt x="417208" y="6066"/>
                    <a:pt x="416698" y="5443"/>
                    <a:pt x="416019" y="5443"/>
                  </a:cubicBezTo>
                  <a:lnTo>
                    <a:pt x="269195" y="5443"/>
                  </a:lnTo>
                  <a:cubicBezTo>
                    <a:pt x="261271" y="5443"/>
                    <a:pt x="254875" y="11867"/>
                    <a:pt x="254875" y="19763"/>
                  </a:cubicBezTo>
                  <a:lnTo>
                    <a:pt x="254875" y="79308"/>
                  </a:lnTo>
                  <a:cubicBezTo>
                    <a:pt x="202180" y="27857"/>
                    <a:pt x="152908" y="8018"/>
                    <a:pt x="143597" y="4452"/>
                  </a:cubicBezTo>
                  <a:cubicBezTo>
                    <a:pt x="133975" y="688"/>
                    <a:pt x="123617" y="7509"/>
                    <a:pt x="123617" y="17952"/>
                  </a:cubicBezTo>
                  <a:lnTo>
                    <a:pt x="123617" y="101241"/>
                  </a:lnTo>
                  <a:lnTo>
                    <a:pt x="28640" y="101241"/>
                  </a:lnTo>
                  <a:lnTo>
                    <a:pt x="28640" y="9999"/>
                  </a:lnTo>
                  <a:cubicBezTo>
                    <a:pt x="28640" y="7933"/>
                    <a:pt x="27338" y="6094"/>
                    <a:pt x="25386" y="5443"/>
                  </a:cubicBezTo>
                  <a:cubicBezTo>
                    <a:pt x="18792" y="3207"/>
                    <a:pt x="10500" y="1339"/>
                    <a:pt x="1274" y="9"/>
                  </a:cubicBezTo>
                  <a:cubicBezTo>
                    <a:pt x="594" y="-76"/>
                    <a:pt x="0" y="434"/>
                    <a:pt x="0" y="1113"/>
                  </a:cubicBezTo>
                  <a:lnTo>
                    <a:pt x="0" y="115561"/>
                  </a:lnTo>
                  <a:cubicBezTo>
                    <a:pt x="0" y="123485"/>
                    <a:pt x="6396" y="129881"/>
                    <a:pt x="14320" y="129881"/>
                  </a:cubicBezTo>
                  <a:lnTo>
                    <a:pt x="137937" y="129881"/>
                  </a:lnTo>
                  <a:cubicBezTo>
                    <a:pt x="145833" y="129881"/>
                    <a:pt x="152257" y="123485"/>
                    <a:pt x="152257" y="115561"/>
                  </a:cubicBezTo>
                  <a:lnTo>
                    <a:pt x="152257" y="40196"/>
                  </a:lnTo>
                  <a:cubicBezTo>
                    <a:pt x="188793" y="57601"/>
                    <a:pt x="232829" y="94024"/>
                    <a:pt x="258017" y="124985"/>
                  </a:cubicBezTo>
                  <a:cubicBezTo>
                    <a:pt x="260790" y="128409"/>
                    <a:pt x="264865" y="130362"/>
                    <a:pt x="269195" y="130362"/>
                  </a:cubicBezTo>
                  <a:cubicBezTo>
                    <a:pt x="277176" y="130362"/>
                    <a:pt x="283515" y="123825"/>
                    <a:pt x="283515" y="115731"/>
                  </a:cubicBezTo>
                  <a:lnTo>
                    <a:pt x="283515" y="34112"/>
                  </a:lnTo>
                  <a:lnTo>
                    <a:pt x="407302" y="34112"/>
                  </a:lnTo>
                  <a:cubicBezTo>
                    <a:pt x="409397" y="34112"/>
                    <a:pt x="411236" y="32753"/>
                    <a:pt x="411887" y="30800"/>
                  </a:cubicBezTo>
                </a:path>
              </a:pathLst>
            </a:custGeom>
            <a:solidFill>
              <a:schemeClr val="bg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36" name="Espace réservé de la date 35">
            <a:extLst>
              <a:ext uri="{FF2B5EF4-FFF2-40B4-BE49-F238E27FC236}">
                <a16:creationId xmlns:a16="http://schemas.microsoft.com/office/drawing/2014/main" id="{8C25DC8B-F701-3818-ED49-56E65C13DA37}"/>
              </a:ext>
            </a:extLst>
          </p:cNvPr>
          <p:cNvSpPr>
            <a:spLocks noGrp="1"/>
          </p:cNvSpPr>
          <p:nvPr>
            <p:ph type="dt" sz="half" idx="18"/>
          </p:nvPr>
        </p:nvSpPr>
        <p:spPr>
          <a:xfrm>
            <a:off x="1310185" y="5999774"/>
            <a:ext cx="2743200" cy="288000"/>
          </a:xfrm>
        </p:spPr>
        <p:txBody>
          <a:bodyPr/>
          <a:lstStyle>
            <a:lvl1pPr>
              <a:defRPr sz="1200" i="1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7" name="Espace réservé du pied de page 36">
            <a:extLst>
              <a:ext uri="{FF2B5EF4-FFF2-40B4-BE49-F238E27FC236}">
                <a16:creationId xmlns:a16="http://schemas.microsoft.com/office/drawing/2014/main" id="{E9BCD8E4-C4F5-ACE8-5E57-FC7150F0F4E2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8" name="Espace réservé du numéro de diapositive 37">
            <a:extLst>
              <a:ext uri="{FF2B5EF4-FFF2-40B4-BE49-F238E27FC236}">
                <a16:creationId xmlns:a16="http://schemas.microsoft.com/office/drawing/2014/main" id="{74BAF115-5D4F-50FF-33BA-74040BD64BA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6026B62-73E6-41ED-9535-19A5FFE6D16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8635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0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calaire">
    <p:bg>
      <p:bgPr>
        <a:solidFill>
          <a:schemeClr val="tx2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F80AD84-B24E-4DB2-8DF0-05FA2F1578BB}"/>
              </a:ext>
            </a:extLst>
          </p:cNvPr>
          <p:cNvSpPr/>
          <p:nvPr userDrawn="1"/>
        </p:nvSpPr>
        <p:spPr>
          <a:xfrm>
            <a:off x="2898321" y="1959426"/>
            <a:ext cx="6305324" cy="4898573"/>
          </a:xfrm>
          <a:prstGeom prst="rect">
            <a:avLst/>
          </a:prstGeom>
          <a:solidFill>
            <a:srgbClr val="F2F5F8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15A93C-3B2F-4B4A-ACB0-53E4AEFF6E66}"/>
              </a:ext>
            </a:extLst>
          </p:cNvPr>
          <p:cNvSpPr/>
          <p:nvPr userDrawn="1"/>
        </p:nvSpPr>
        <p:spPr>
          <a:xfrm>
            <a:off x="0" y="0"/>
            <a:ext cx="2898321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9B341B5-B9D1-4446-B0E4-B2DC2F6A5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3134" y="2947987"/>
            <a:ext cx="6232073" cy="2603046"/>
          </a:xfrm>
        </p:spPr>
        <p:txBody>
          <a:bodyPr anchor="ctr">
            <a:normAutofit/>
          </a:bodyPr>
          <a:lstStyle>
            <a:lvl1pPr marL="625475" indent="-625475">
              <a:buClr>
                <a:schemeClr val="tx2"/>
              </a:buClr>
              <a:buSzPct val="50000"/>
              <a:buFont typeface="Arial" panose="020B0604020202020204" pitchFamily="34" charset="0"/>
              <a:buChar char="▬"/>
              <a:defRPr sz="480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75F1242-53BC-4FFE-8141-A88516B4EE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04099" y="1959428"/>
            <a:ext cx="2988129" cy="4898572"/>
          </a:xfrm>
          <a:solidFill>
            <a:schemeClr val="bg1">
              <a:alpha val="72000"/>
            </a:schemeClr>
          </a:solidFill>
        </p:spPr>
        <p:txBody>
          <a:bodyPr lIns="0" rIns="252000" anchor="ctr">
            <a:normAutofit/>
          </a:bodyPr>
          <a:lstStyle>
            <a:lvl1pPr marL="358775" indent="-358775">
              <a:spcBef>
                <a:spcPts val="1800"/>
              </a:spcBef>
              <a:buClr>
                <a:srgbClr val="DEE6EE"/>
              </a:buClr>
              <a:buFont typeface="Montserrat" panose="00000500000000000000" pitchFamily="50" charset="0"/>
              <a:buChar char="—"/>
              <a:defRPr sz="16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D73D2846-B9E0-4526-B2F1-C316A8E64E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-442915" y="2327059"/>
            <a:ext cx="3795713" cy="4818063"/>
          </a:xfrm>
        </p:spPr>
        <p:txBody>
          <a:bodyPr>
            <a:noAutofit/>
          </a:bodyPr>
          <a:lstStyle>
            <a:lvl1pPr algn="ctr">
              <a:defRPr sz="41300">
                <a:solidFill>
                  <a:schemeClr val="bg1">
                    <a:alpha val="9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5</a:t>
            </a:r>
          </a:p>
        </p:txBody>
      </p:sp>
      <p:sp>
        <p:nvSpPr>
          <p:cNvPr id="14" name="Espace réservé pour une image  13">
            <a:extLst>
              <a:ext uri="{FF2B5EF4-FFF2-40B4-BE49-F238E27FC236}">
                <a16:creationId xmlns:a16="http://schemas.microsoft.com/office/drawing/2014/main" id="{6A43F275-6CF7-4F50-8E84-5EB7CC42EFE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898775" y="0"/>
            <a:ext cx="9293225" cy="1959428"/>
          </a:xfrm>
          <a:pattFill prst="ltVert">
            <a:fgClr>
              <a:schemeClr val="bg2">
                <a:lumMod val="90000"/>
              </a:schemeClr>
            </a:fgClr>
            <a:bgClr>
              <a:srgbClr val="F2F5F8"/>
            </a:bgClr>
          </a:pattFill>
          <a:effectLst>
            <a:innerShdw blurRad="127000" dist="50800" dir="10800000">
              <a:prstClr val="black">
                <a:alpha val="39000"/>
              </a:prstClr>
            </a:innerShdw>
          </a:effectLst>
        </p:spPr>
        <p:txBody>
          <a:bodyPr/>
          <a:lstStyle/>
          <a:p>
            <a:endParaRPr lang="fr-FR" dirty="0"/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A34314C5-725A-D053-05E8-00A3E2269EA9}"/>
              </a:ext>
            </a:extLst>
          </p:cNvPr>
          <p:cNvGrpSpPr/>
          <p:nvPr userDrawn="1"/>
        </p:nvGrpSpPr>
        <p:grpSpPr>
          <a:xfrm>
            <a:off x="479425" y="6646527"/>
            <a:ext cx="417131" cy="130362"/>
            <a:chOff x="712197" y="6609599"/>
            <a:chExt cx="417131" cy="130362"/>
          </a:xfrm>
        </p:grpSpPr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5EA1A1A6-9E41-1CAA-6509-BF954726675F}"/>
                </a:ext>
              </a:extLst>
            </p:cNvPr>
            <p:cNvSpPr/>
            <p:nvPr/>
          </p:nvSpPr>
          <p:spPr>
            <a:xfrm>
              <a:off x="1016372" y="6664370"/>
              <a:ext cx="75883" cy="25668"/>
            </a:xfrm>
            <a:custGeom>
              <a:avLst/>
              <a:gdLst>
                <a:gd name="connsiteX0" fmla="*/ 0 w 75883"/>
                <a:gd name="connsiteY0" fmla="*/ 25640 h 25668"/>
                <a:gd name="connsiteX1" fmla="*/ 0 w 75883"/>
                <a:gd name="connsiteY1" fmla="*/ 0 h 25668"/>
                <a:gd name="connsiteX2" fmla="*/ 74770 w 75883"/>
                <a:gd name="connsiteY2" fmla="*/ 0 h 25668"/>
                <a:gd name="connsiteX3" fmla="*/ 75874 w 75883"/>
                <a:gd name="connsiteY3" fmla="*/ 1274 h 25668"/>
                <a:gd name="connsiteX4" fmla="*/ 71289 w 75883"/>
                <a:gd name="connsiteY4" fmla="*/ 22358 h 25668"/>
                <a:gd name="connsiteX5" fmla="*/ 66705 w 75883"/>
                <a:gd name="connsiteY5" fmla="*/ 25669 h 25668"/>
                <a:gd name="connsiteX6" fmla="*/ 0 w 75883"/>
                <a:gd name="connsiteY6" fmla="*/ 25669 h 2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83" h="25668">
                  <a:moveTo>
                    <a:pt x="0" y="25640"/>
                  </a:moveTo>
                  <a:lnTo>
                    <a:pt x="0" y="0"/>
                  </a:lnTo>
                  <a:lnTo>
                    <a:pt x="74770" y="0"/>
                  </a:lnTo>
                  <a:cubicBezTo>
                    <a:pt x="75449" y="0"/>
                    <a:pt x="75959" y="594"/>
                    <a:pt x="75874" y="1274"/>
                  </a:cubicBezTo>
                  <a:cubicBezTo>
                    <a:pt x="74742" y="9226"/>
                    <a:pt x="73157" y="16471"/>
                    <a:pt x="71289" y="22358"/>
                  </a:cubicBezTo>
                  <a:cubicBezTo>
                    <a:pt x="70667" y="24339"/>
                    <a:pt x="68827" y="25669"/>
                    <a:pt x="66705" y="25669"/>
                  </a:cubicBezTo>
                  <a:lnTo>
                    <a:pt x="0" y="25669"/>
                  </a:lnTo>
                  <a:close/>
                </a:path>
              </a:pathLst>
            </a:custGeom>
            <a:solidFill>
              <a:srgbClr val="E7333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CEECD2F0-C63E-0C08-1D91-6C460A66DBC2}"/>
                </a:ext>
              </a:extLst>
            </p:cNvPr>
            <p:cNvSpPr/>
            <p:nvPr/>
          </p:nvSpPr>
          <p:spPr>
            <a:xfrm>
              <a:off x="712197" y="6609599"/>
              <a:ext cx="417131" cy="130362"/>
            </a:xfrm>
            <a:custGeom>
              <a:avLst/>
              <a:gdLst>
                <a:gd name="connsiteX0" fmla="*/ 413953 w 417131"/>
                <a:gd name="connsiteY0" fmla="*/ 101241 h 130362"/>
                <a:gd name="connsiteX1" fmla="*/ 304175 w 417131"/>
                <a:gd name="connsiteY1" fmla="*/ 101241 h 130362"/>
                <a:gd name="connsiteX2" fmla="*/ 304175 w 417131"/>
                <a:gd name="connsiteY2" fmla="*/ 129881 h 130362"/>
                <a:gd name="connsiteX3" fmla="*/ 405208 w 417131"/>
                <a:gd name="connsiteY3" fmla="*/ 129881 h 130362"/>
                <a:gd name="connsiteX4" fmla="*/ 409764 w 417131"/>
                <a:gd name="connsiteY4" fmla="*/ 126570 h 130362"/>
                <a:gd name="connsiteX5" fmla="*/ 415028 w 417131"/>
                <a:gd name="connsiteY5" fmla="*/ 102486 h 130362"/>
                <a:gd name="connsiteX6" fmla="*/ 413953 w 417131"/>
                <a:gd name="connsiteY6" fmla="*/ 101241 h 130362"/>
                <a:gd name="connsiteX7" fmla="*/ 411887 w 417131"/>
                <a:gd name="connsiteY7" fmla="*/ 30800 h 130362"/>
                <a:gd name="connsiteX8" fmla="*/ 417123 w 417131"/>
                <a:gd name="connsiteY8" fmla="*/ 6717 h 130362"/>
                <a:gd name="connsiteX9" fmla="*/ 416019 w 417131"/>
                <a:gd name="connsiteY9" fmla="*/ 5443 h 130362"/>
                <a:gd name="connsiteX10" fmla="*/ 269195 w 417131"/>
                <a:gd name="connsiteY10" fmla="*/ 5443 h 130362"/>
                <a:gd name="connsiteX11" fmla="*/ 254875 w 417131"/>
                <a:gd name="connsiteY11" fmla="*/ 19763 h 130362"/>
                <a:gd name="connsiteX12" fmla="*/ 254875 w 417131"/>
                <a:gd name="connsiteY12" fmla="*/ 79308 h 130362"/>
                <a:gd name="connsiteX13" fmla="*/ 143597 w 417131"/>
                <a:gd name="connsiteY13" fmla="*/ 4452 h 130362"/>
                <a:gd name="connsiteX14" fmla="*/ 123617 w 417131"/>
                <a:gd name="connsiteY14" fmla="*/ 17952 h 130362"/>
                <a:gd name="connsiteX15" fmla="*/ 123617 w 417131"/>
                <a:gd name="connsiteY15" fmla="*/ 101241 h 130362"/>
                <a:gd name="connsiteX16" fmla="*/ 28640 w 417131"/>
                <a:gd name="connsiteY16" fmla="*/ 101241 h 130362"/>
                <a:gd name="connsiteX17" fmla="*/ 28640 w 417131"/>
                <a:gd name="connsiteY17" fmla="*/ 9999 h 130362"/>
                <a:gd name="connsiteX18" fmla="*/ 25386 w 417131"/>
                <a:gd name="connsiteY18" fmla="*/ 5443 h 130362"/>
                <a:gd name="connsiteX19" fmla="*/ 1274 w 417131"/>
                <a:gd name="connsiteY19" fmla="*/ 9 h 130362"/>
                <a:gd name="connsiteX20" fmla="*/ 0 w 417131"/>
                <a:gd name="connsiteY20" fmla="*/ 1113 h 130362"/>
                <a:gd name="connsiteX21" fmla="*/ 0 w 417131"/>
                <a:gd name="connsiteY21" fmla="*/ 115561 h 130362"/>
                <a:gd name="connsiteX22" fmla="*/ 14320 w 417131"/>
                <a:gd name="connsiteY22" fmla="*/ 129881 h 130362"/>
                <a:gd name="connsiteX23" fmla="*/ 137937 w 417131"/>
                <a:gd name="connsiteY23" fmla="*/ 129881 h 130362"/>
                <a:gd name="connsiteX24" fmla="*/ 152257 w 417131"/>
                <a:gd name="connsiteY24" fmla="*/ 115561 h 130362"/>
                <a:gd name="connsiteX25" fmla="*/ 152257 w 417131"/>
                <a:gd name="connsiteY25" fmla="*/ 40196 h 130362"/>
                <a:gd name="connsiteX26" fmla="*/ 258017 w 417131"/>
                <a:gd name="connsiteY26" fmla="*/ 124985 h 130362"/>
                <a:gd name="connsiteX27" fmla="*/ 269195 w 417131"/>
                <a:gd name="connsiteY27" fmla="*/ 130362 h 130362"/>
                <a:gd name="connsiteX28" fmla="*/ 283515 w 417131"/>
                <a:gd name="connsiteY28" fmla="*/ 115731 h 130362"/>
                <a:gd name="connsiteX29" fmla="*/ 283515 w 417131"/>
                <a:gd name="connsiteY29" fmla="*/ 34112 h 130362"/>
                <a:gd name="connsiteX30" fmla="*/ 407302 w 417131"/>
                <a:gd name="connsiteY30" fmla="*/ 34112 h 130362"/>
                <a:gd name="connsiteX31" fmla="*/ 411887 w 417131"/>
                <a:gd name="connsiteY31" fmla="*/ 30800 h 13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17131" h="130362">
                  <a:moveTo>
                    <a:pt x="413953" y="101241"/>
                  </a:moveTo>
                  <a:lnTo>
                    <a:pt x="304175" y="101241"/>
                  </a:lnTo>
                  <a:lnTo>
                    <a:pt x="304175" y="129881"/>
                  </a:lnTo>
                  <a:lnTo>
                    <a:pt x="405208" y="129881"/>
                  </a:lnTo>
                  <a:cubicBezTo>
                    <a:pt x="407274" y="129881"/>
                    <a:pt x="409142" y="128551"/>
                    <a:pt x="409764" y="126570"/>
                  </a:cubicBezTo>
                  <a:cubicBezTo>
                    <a:pt x="411944" y="119919"/>
                    <a:pt x="413755" y="111627"/>
                    <a:pt x="415028" y="102486"/>
                  </a:cubicBezTo>
                  <a:cubicBezTo>
                    <a:pt x="415142" y="101835"/>
                    <a:pt x="414632" y="101241"/>
                    <a:pt x="413953" y="101241"/>
                  </a:cubicBezTo>
                  <a:moveTo>
                    <a:pt x="411887" y="30800"/>
                  </a:moveTo>
                  <a:cubicBezTo>
                    <a:pt x="414038" y="24150"/>
                    <a:pt x="415849" y="15858"/>
                    <a:pt x="417123" y="6717"/>
                  </a:cubicBezTo>
                  <a:cubicBezTo>
                    <a:pt x="417208" y="6066"/>
                    <a:pt x="416698" y="5443"/>
                    <a:pt x="416019" y="5443"/>
                  </a:cubicBezTo>
                  <a:lnTo>
                    <a:pt x="269195" y="5443"/>
                  </a:lnTo>
                  <a:cubicBezTo>
                    <a:pt x="261271" y="5443"/>
                    <a:pt x="254875" y="11867"/>
                    <a:pt x="254875" y="19763"/>
                  </a:cubicBezTo>
                  <a:lnTo>
                    <a:pt x="254875" y="79308"/>
                  </a:lnTo>
                  <a:cubicBezTo>
                    <a:pt x="202180" y="27857"/>
                    <a:pt x="152908" y="8018"/>
                    <a:pt x="143597" y="4452"/>
                  </a:cubicBezTo>
                  <a:cubicBezTo>
                    <a:pt x="133975" y="688"/>
                    <a:pt x="123617" y="7509"/>
                    <a:pt x="123617" y="17952"/>
                  </a:cubicBezTo>
                  <a:lnTo>
                    <a:pt x="123617" y="101241"/>
                  </a:lnTo>
                  <a:lnTo>
                    <a:pt x="28640" y="101241"/>
                  </a:lnTo>
                  <a:lnTo>
                    <a:pt x="28640" y="9999"/>
                  </a:lnTo>
                  <a:cubicBezTo>
                    <a:pt x="28640" y="7933"/>
                    <a:pt x="27338" y="6094"/>
                    <a:pt x="25386" y="5443"/>
                  </a:cubicBezTo>
                  <a:cubicBezTo>
                    <a:pt x="18792" y="3207"/>
                    <a:pt x="10500" y="1339"/>
                    <a:pt x="1274" y="9"/>
                  </a:cubicBezTo>
                  <a:cubicBezTo>
                    <a:pt x="594" y="-76"/>
                    <a:pt x="0" y="434"/>
                    <a:pt x="0" y="1113"/>
                  </a:cubicBezTo>
                  <a:lnTo>
                    <a:pt x="0" y="115561"/>
                  </a:lnTo>
                  <a:cubicBezTo>
                    <a:pt x="0" y="123485"/>
                    <a:pt x="6396" y="129881"/>
                    <a:pt x="14320" y="129881"/>
                  </a:cubicBezTo>
                  <a:lnTo>
                    <a:pt x="137937" y="129881"/>
                  </a:lnTo>
                  <a:cubicBezTo>
                    <a:pt x="145833" y="129881"/>
                    <a:pt x="152257" y="123485"/>
                    <a:pt x="152257" y="115561"/>
                  </a:cubicBezTo>
                  <a:lnTo>
                    <a:pt x="152257" y="40196"/>
                  </a:lnTo>
                  <a:cubicBezTo>
                    <a:pt x="188793" y="57601"/>
                    <a:pt x="232829" y="94024"/>
                    <a:pt x="258017" y="124985"/>
                  </a:cubicBezTo>
                  <a:cubicBezTo>
                    <a:pt x="260790" y="128409"/>
                    <a:pt x="264865" y="130362"/>
                    <a:pt x="269195" y="130362"/>
                  </a:cubicBezTo>
                  <a:cubicBezTo>
                    <a:pt x="277176" y="130362"/>
                    <a:pt x="283515" y="123825"/>
                    <a:pt x="283515" y="115731"/>
                  </a:cubicBezTo>
                  <a:lnTo>
                    <a:pt x="283515" y="34112"/>
                  </a:lnTo>
                  <a:lnTo>
                    <a:pt x="407302" y="34112"/>
                  </a:lnTo>
                  <a:cubicBezTo>
                    <a:pt x="409397" y="34112"/>
                    <a:pt x="411236" y="32753"/>
                    <a:pt x="411887" y="30800"/>
                  </a:cubicBezTo>
                </a:path>
              </a:pathLst>
            </a:custGeom>
            <a:solidFill>
              <a:schemeClr val="bg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8" name="Espace réservé du numéro de diapositive 17">
            <a:extLst>
              <a:ext uri="{FF2B5EF4-FFF2-40B4-BE49-F238E27FC236}">
                <a16:creationId xmlns:a16="http://schemas.microsoft.com/office/drawing/2014/main" id="{44686C7F-6E45-0783-AB83-60F54E38A193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6026B62-73E6-41ED-9535-19A5FFE6D16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2042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/50"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F80AD84-B24E-4DB2-8DF0-05FA2F1578BB}"/>
              </a:ext>
            </a:extLst>
          </p:cNvPr>
          <p:cNvSpPr/>
          <p:nvPr userDrawn="1"/>
        </p:nvSpPr>
        <p:spPr>
          <a:xfrm>
            <a:off x="6927" y="1045026"/>
            <a:ext cx="6305324" cy="58129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15A93C-3B2F-4B4A-ACB0-53E4AEFF6E66}"/>
              </a:ext>
            </a:extLst>
          </p:cNvPr>
          <p:cNvSpPr/>
          <p:nvPr userDrawn="1"/>
        </p:nvSpPr>
        <p:spPr>
          <a:xfrm>
            <a:off x="0" y="1"/>
            <a:ext cx="12192000" cy="110143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5F697F-EB2F-40AE-983E-056999B10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4127" y="1572491"/>
            <a:ext cx="5534892" cy="4883872"/>
          </a:xfrm>
        </p:spPr>
        <p:txBody>
          <a:bodyPr anchor="ctr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EFB0592-CC55-47C0-8E47-60C8D2C0C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25" y="-84355"/>
            <a:ext cx="11608813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073DED3-00D1-4F76-93AA-2C6F73F24B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311900" y="1101725"/>
            <a:ext cx="5873750" cy="5756275"/>
          </a:xfrm>
          <a:pattFill prst="dkVert">
            <a:fgClr>
              <a:schemeClr val="bg2"/>
            </a:fgClr>
            <a:bgClr>
              <a:srgbClr val="F2F5F8"/>
            </a:bgClr>
          </a:pattFill>
          <a:effectLst>
            <a:innerShdw blurRad="127000" dist="50800" dir="13500000">
              <a:prstClr val="black">
                <a:alpha val="39000"/>
              </a:prstClr>
            </a:innerShdw>
          </a:effectLst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D47B1EB-1885-4FF9-A0CB-6E891839D9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18250" y="5172075"/>
            <a:ext cx="3227388" cy="1138238"/>
          </a:xfrm>
          <a:solidFill>
            <a:schemeClr val="tx2">
              <a:alpha val="23000"/>
            </a:schemeClr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 marL="0" indent="0"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4261D4F-8563-40EF-A259-A51613189027}"/>
              </a:ext>
            </a:extLst>
          </p:cNvPr>
          <p:cNvSpPr txBox="1">
            <a:spLocks/>
          </p:cNvSpPr>
          <p:nvPr userDrawn="1"/>
        </p:nvSpPr>
        <p:spPr>
          <a:xfrm>
            <a:off x="213360" y="6570000"/>
            <a:ext cx="1496138" cy="288000"/>
          </a:xfrm>
          <a:prstGeom prst="rect">
            <a:avLst/>
          </a:prstGeom>
          <a:solidFill>
            <a:srgbClr val="E6ECF2"/>
          </a:solidFill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EC58200A-3DDE-C732-9F4B-B4D2D198F0DF}"/>
              </a:ext>
            </a:extLst>
          </p:cNvPr>
          <p:cNvGrpSpPr/>
          <p:nvPr userDrawn="1"/>
        </p:nvGrpSpPr>
        <p:grpSpPr>
          <a:xfrm>
            <a:off x="479425" y="6646527"/>
            <a:ext cx="417131" cy="130362"/>
            <a:chOff x="712197" y="6609599"/>
            <a:chExt cx="417131" cy="130362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13579240-2C16-86E9-098C-8C4DD92E23CF}"/>
                </a:ext>
              </a:extLst>
            </p:cNvPr>
            <p:cNvSpPr/>
            <p:nvPr/>
          </p:nvSpPr>
          <p:spPr>
            <a:xfrm>
              <a:off x="1016372" y="6664370"/>
              <a:ext cx="75883" cy="25668"/>
            </a:xfrm>
            <a:custGeom>
              <a:avLst/>
              <a:gdLst>
                <a:gd name="connsiteX0" fmla="*/ 0 w 75883"/>
                <a:gd name="connsiteY0" fmla="*/ 25640 h 25668"/>
                <a:gd name="connsiteX1" fmla="*/ 0 w 75883"/>
                <a:gd name="connsiteY1" fmla="*/ 0 h 25668"/>
                <a:gd name="connsiteX2" fmla="*/ 74770 w 75883"/>
                <a:gd name="connsiteY2" fmla="*/ 0 h 25668"/>
                <a:gd name="connsiteX3" fmla="*/ 75874 w 75883"/>
                <a:gd name="connsiteY3" fmla="*/ 1274 h 25668"/>
                <a:gd name="connsiteX4" fmla="*/ 71289 w 75883"/>
                <a:gd name="connsiteY4" fmla="*/ 22358 h 25668"/>
                <a:gd name="connsiteX5" fmla="*/ 66705 w 75883"/>
                <a:gd name="connsiteY5" fmla="*/ 25669 h 25668"/>
                <a:gd name="connsiteX6" fmla="*/ 0 w 75883"/>
                <a:gd name="connsiteY6" fmla="*/ 25669 h 2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83" h="25668">
                  <a:moveTo>
                    <a:pt x="0" y="25640"/>
                  </a:moveTo>
                  <a:lnTo>
                    <a:pt x="0" y="0"/>
                  </a:lnTo>
                  <a:lnTo>
                    <a:pt x="74770" y="0"/>
                  </a:lnTo>
                  <a:cubicBezTo>
                    <a:pt x="75449" y="0"/>
                    <a:pt x="75959" y="594"/>
                    <a:pt x="75874" y="1274"/>
                  </a:cubicBezTo>
                  <a:cubicBezTo>
                    <a:pt x="74742" y="9226"/>
                    <a:pt x="73157" y="16471"/>
                    <a:pt x="71289" y="22358"/>
                  </a:cubicBezTo>
                  <a:cubicBezTo>
                    <a:pt x="70667" y="24339"/>
                    <a:pt x="68827" y="25669"/>
                    <a:pt x="66705" y="25669"/>
                  </a:cubicBezTo>
                  <a:lnTo>
                    <a:pt x="0" y="25669"/>
                  </a:lnTo>
                  <a:close/>
                </a:path>
              </a:pathLst>
            </a:custGeom>
            <a:solidFill>
              <a:srgbClr val="E7333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BD4EA42E-FDE1-5D2C-8B25-D9AD1A1C9D12}"/>
                </a:ext>
              </a:extLst>
            </p:cNvPr>
            <p:cNvSpPr/>
            <p:nvPr/>
          </p:nvSpPr>
          <p:spPr>
            <a:xfrm>
              <a:off x="712197" y="6609599"/>
              <a:ext cx="417131" cy="130362"/>
            </a:xfrm>
            <a:custGeom>
              <a:avLst/>
              <a:gdLst>
                <a:gd name="connsiteX0" fmla="*/ 413953 w 417131"/>
                <a:gd name="connsiteY0" fmla="*/ 101241 h 130362"/>
                <a:gd name="connsiteX1" fmla="*/ 304175 w 417131"/>
                <a:gd name="connsiteY1" fmla="*/ 101241 h 130362"/>
                <a:gd name="connsiteX2" fmla="*/ 304175 w 417131"/>
                <a:gd name="connsiteY2" fmla="*/ 129881 h 130362"/>
                <a:gd name="connsiteX3" fmla="*/ 405208 w 417131"/>
                <a:gd name="connsiteY3" fmla="*/ 129881 h 130362"/>
                <a:gd name="connsiteX4" fmla="*/ 409764 w 417131"/>
                <a:gd name="connsiteY4" fmla="*/ 126570 h 130362"/>
                <a:gd name="connsiteX5" fmla="*/ 415028 w 417131"/>
                <a:gd name="connsiteY5" fmla="*/ 102486 h 130362"/>
                <a:gd name="connsiteX6" fmla="*/ 413953 w 417131"/>
                <a:gd name="connsiteY6" fmla="*/ 101241 h 130362"/>
                <a:gd name="connsiteX7" fmla="*/ 411887 w 417131"/>
                <a:gd name="connsiteY7" fmla="*/ 30800 h 130362"/>
                <a:gd name="connsiteX8" fmla="*/ 417123 w 417131"/>
                <a:gd name="connsiteY8" fmla="*/ 6717 h 130362"/>
                <a:gd name="connsiteX9" fmla="*/ 416019 w 417131"/>
                <a:gd name="connsiteY9" fmla="*/ 5443 h 130362"/>
                <a:gd name="connsiteX10" fmla="*/ 269195 w 417131"/>
                <a:gd name="connsiteY10" fmla="*/ 5443 h 130362"/>
                <a:gd name="connsiteX11" fmla="*/ 254875 w 417131"/>
                <a:gd name="connsiteY11" fmla="*/ 19763 h 130362"/>
                <a:gd name="connsiteX12" fmla="*/ 254875 w 417131"/>
                <a:gd name="connsiteY12" fmla="*/ 79308 h 130362"/>
                <a:gd name="connsiteX13" fmla="*/ 143597 w 417131"/>
                <a:gd name="connsiteY13" fmla="*/ 4452 h 130362"/>
                <a:gd name="connsiteX14" fmla="*/ 123617 w 417131"/>
                <a:gd name="connsiteY14" fmla="*/ 17952 h 130362"/>
                <a:gd name="connsiteX15" fmla="*/ 123617 w 417131"/>
                <a:gd name="connsiteY15" fmla="*/ 101241 h 130362"/>
                <a:gd name="connsiteX16" fmla="*/ 28640 w 417131"/>
                <a:gd name="connsiteY16" fmla="*/ 101241 h 130362"/>
                <a:gd name="connsiteX17" fmla="*/ 28640 w 417131"/>
                <a:gd name="connsiteY17" fmla="*/ 9999 h 130362"/>
                <a:gd name="connsiteX18" fmla="*/ 25386 w 417131"/>
                <a:gd name="connsiteY18" fmla="*/ 5443 h 130362"/>
                <a:gd name="connsiteX19" fmla="*/ 1274 w 417131"/>
                <a:gd name="connsiteY19" fmla="*/ 9 h 130362"/>
                <a:gd name="connsiteX20" fmla="*/ 0 w 417131"/>
                <a:gd name="connsiteY20" fmla="*/ 1113 h 130362"/>
                <a:gd name="connsiteX21" fmla="*/ 0 w 417131"/>
                <a:gd name="connsiteY21" fmla="*/ 115561 h 130362"/>
                <a:gd name="connsiteX22" fmla="*/ 14320 w 417131"/>
                <a:gd name="connsiteY22" fmla="*/ 129881 h 130362"/>
                <a:gd name="connsiteX23" fmla="*/ 137937 w 417131"/>
                <a:gd name="connsiteY23" fmla="*/ 129881 h 130362"/>
                <a:gd name="connsiteX24" fmla="*/ 152257 w 417131"/>
                <a:gd name="connsiteY24" fmla="*/ 115561 h 130362"/>
                <a:gd name="connsiteX25" fmla="*/ 152257 w 417131"/>
                <a:gd name="connsiteY25" fmla="*/ 40196 h 130362"/>
                <a:gd name="connsiteX26" fmla="*/ 258017 w 417131"/>
                <a:gd name="connsiteY26" fmla="*/ 124985 h 130362"/>
                <a:gd name="connsiteX27" fmla="*/ 269195 w 417131"/>
                <a:gd name="connsiteY27" fmla="*/ 130362 h 130362"/>
                <a:gd name="connsiteX28" fmla="*/ 283515 w 417131"/>
                <a:gd name="connsiteY28" fmla="*/ 115731 h 130362"/>
                <a:gd name="connsiteX29" fmla="*/ 283515 w 417131"/>
                <a:gd name="connsiteY29" fmla="*/ 34112 h 130362"/>
                <a:gd name="connsiteX30" fmla="*/ 407302 w 417131"/>
                <a:gd name="connsiteY30" fmla="*/ 34112 h 130362"/>
                <a:gd name="connsiteX31" fmla="*/ 411887 w 417131"/>
                <a:gd name="connsiteY31" fmla="*/ 30800 h 13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17131" h="130362">
                  <a:moveTo>
                    <a:pt x="413953" y="101241"/>
                  </a:moveTo>
                  <a:lnTo>
                    <a:pt x="304175" y="101241"/>
                  </a:lnTo>
                  <a:lnTo>
                    <a:pt x="304175" y="129881"/>
                  </a:lnTo>
                  <a:lnTo>
                    <a:pt x="405208" y="129881"/>
                  </a:lnTo>
                  <a:cubicBezTo>
                    <a:pt x="407274" y="129881"/>
                    <a:pt x="409142" y="128551"/>
                    <a:pt x="409764" y="126570"/>
                  </a:cubicBezTo>
                  <a:cubicBezTo>
                    <a:pt x="411944" y="119919"/>
                    <a:pt x="413755" y="111627"/>
                    <a:pt x="415028" y="102486"/>
                  </a:cubicBezTo>
                  <a:cubicBezTo>
                    <a:pt x="415142" y="101835"/>
                    <a:pt x="414632" y="101241"/>
                    <a:pt x="413953" y="101241"/>
                  </a:cubicBezTo>
                  <a:moveTo>
                    <a:pt x="411887" y="30800"/>
                  </a:moveTo>
                  <a:cubicBezTo>
                    <a:pt x="414038" y="24150"/>
                    <a:pt x="415849" y="15858"/>
                    <a:pt x="417123" y="6717"/>
                  </a:cubicBezTo>
                  <a:cubicBezTo>
                    <a:pt x="417208" y="6066"/>
                    <a:pt x="416698" y="5443"/>
                    <a:pt x="416019" y="5443"/>
                  </a:cubicBezTo>
                  <a:lnTo>
                    <a:pt x="269195" y="5443"/>
                  </a:lnTo>
                  <a:cubicBezTo>
                    <a:pt x="261271" y="5443"/>
                    <a:pt x="254875" y="11867"/>
                    <a:pt x="254875" y="19763"/>
                  </a:cubicBezTo>
                  <a:lnTo>
                    <a:pt x="254875" y="79308"/>
                  </a:lnTo>
                  <a:cubicBezTo>
                    <a:pt x="202180" y="27857"/>
                    <a:pt x="152908" y="8018"/>
                    <a:pt x="143597" y="4452"/>
                  </a:cubicBezTo>
                  <a:cubicBezTo>
                    <a:pt x="133975" y="688"/>
                    <a:pt x="123617" y="7509"/>
                    <a:pt x="123617" y="17952"/>
                  </a:cubicBezTo>
                  <a:lnTo>
                    <a:pt x="123617" y="101241"/>
                  </a:lnTo>
                  <a:lnTo>
                    <a:pt x="28640" y="101241"/>
                  </a:lnTo>
                  <a:lnTo>
                    <a:pt x="28640" y="9999"/>
                  </a:lnTo>
                  <a:cubicBezTo>
                    <a:pt x="28640" y="7933"/>
                    <a:pt x="27338" y="6094"/>
                    <a:pt x="25386" y="5443"/>
                  </a:cubicBezTo>
                  <a:cubicBezTo>
                    <a:pt x="18792" y="3207"/>
                    <a:pt x="10500" y="1339"/>
                    <a:pt x="1274" y="9"/>
                  </a:cubicBezTo>
                  <a:cubicBezTo>
                    <a:pt x="594" y="-76"/>
                    <a:pt x="0" y="434"/>
                    <a:pt x="0" y="1113"/>
                  </a:cubicBezTo>
                  <a:lnTo>
                    <a:pt x="0" y="115561"/>
                  </a:lnTo>
                  <a:cubicBezTo>
                    <a:pt x="0" y="123485"/>
                    <a:pt x="6396" y="129881"/>
                    <a:pt x="14320" y="129881"/>
                  </a:cubicBezTo>
                  <a:lnTo>
                    <a:pt x="137937" y="129881"/>
                  </a:lnTo>
                  <a:cubicBezTo>
                    <a:pt x="145833" y="129881"/>
                    <a:pt x="152257" y="123485"/>
                    <a:pt x="152257" y="115561"/>
                  </a:cubicBezTo>
                  <a:lnTo>
                    <a:pt x="152257" y="40196"/>
                  </a:lnTo>
                  <a:cubicBezTo>
                    <a:pt x="188793" y="57601"/>
                    <a:pt x="232829" y="94024"/>
                    <a:pt x="258017" y="124985"/>
                  </a:cubicBezTo>
                  <a:cubicBezTo>
                    <a:pt x="260790" y="128409"/>
                    <a:pt x="264865" y="130362"/>
                    <a:pt x="269195" y="130362"/>
                  </a:cubicBezTo>
                  <a:cubicBezTo>
                    <a:pt x="277176" y="130362"/>
                    <a:pt x="283515" y="123825"/>
                    <a:pt x="283515" y="115731"/>
                  </a:cubicBezTo>
                  <a:lnTo>
                    <a:pt x="283515" y="34112"/>
                  </a:lnTo>
                  <a:lnTo>
                    <a:pt x="407302" y="34112"/>
                  </a:lnTo>
                  <a:cubicBezTo>
                    <a:pt x="409397" y="34112"/>
                    <a:pt x="411236" y="32753"/>
                    <a:pt x="411887" y="30800"/>
                  </a:cubicBezTo>
                </a:path>
              </a:pathLst>
            </a:custGeom>
            <a:solidFill>
              <a:schemeClr val="tx2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A872B11A-2E56-1350-D0DF-FDD2491F2EB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pied de page 18">
            <a:extLst>
              <a:ext uri="{FF2B5EF4-FFF2-40B4-BE49-F238E27FC236}">
                <a16:creationId xmlns:a16="http://schemas.microsoft.com/office/drawing/2014/main" id="{B6241F24-F217-5F9C-8DB3-0270E0ACCB4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79189F03-1D1F-1C3A-039A-F56E1116503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8527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2B4E931-D1A4-4968-A012-9C98C47A5F5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126" y="1477108"/>
            <a:ext cx="11622366" cy="4951004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  <a:lvl4pPr>
              <a:spcBef>
                <a:spcPts val="600"/>
              </a:spcBef>
              <a:defRPr/>
            </a:lvl4pPr>
          </a:lstStyle>
          <a:p>
            <a:pPr lvl="0"/>
            <a:r>
              <a:rPr lang="fr-FR" dirty="0" smtClean="0"/>
              <a:t>bla</a:t>
            </a: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E20E71-871F-4614-83DB-EFA9613C71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F88EAD-9788-4D0B-8251-DA8213B1E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1779D53-2F9D-4073-AFE1-EF5DCB687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5F1F90-2B1D-4441-97E5-E6D6617EE42E}"/>
              </a:ext>
            </a:extLst>
          </p:cNvPr>
          <p:cNvSpPr/>
          <p:nvPr userDrawn="1"/>
        </p:nvSpPr>
        <p:spPr>
          <a:xfrm>
            <a:off x="0" y="1"/>
            <a:ext cx="12192000" cy="110143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7BDC17AD-EB03-4C32-A584-ACB396ADD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26" y="-84355"/>
            <a:ext cx="11622366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1173659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7605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/3 texte"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F80AD84-B24E-4DB2-8DF0-05FA2F1578BB}"/>
              </a:ext>
            </a:extLst>
          </p:cNvPr>
          <p:cNvSpPr/>
          <p:nvPr userDrawn="1"/>
        </p:nvSpPr>
        <p:spPr>
          <a:xfrm>
            <a:off x="6926" y="1045026"/>
            <a:ext cx="4173629" cy="58129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15A93C-3B2F-4B4A-ACB0-53E4AEFF6E66}"/>
              </a:ext>
            </a:extLst>
          </p:cNvPr>
          <p:cNvSpPr/>
          <p:nvPr userDrawn="1"/>
        </p:nvSpPr>
        <p:spPr>
          <a:xfrm>
            <a:off x="0" y="1"/>
            <a:ext cx="12192000" cy="110143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5F697F-EB2F-40AE-983E-056999B10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4127" y="1572491"/>
            <a:ext cx="3509996" cy="4883872"/>
          </a:xfrm>
        </p:spPr>
        <p:txBody>
          <a:bodyPr anchor="ctr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EFB0592-CC55-47C0-8E47-60C8D2C0C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25" y="-84355"/>
            <a:ext cx="11608813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073DED3-00D1-4F76-93AA-2C6F73F24B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80556" y="1101725"/>
            <a:ext cx="8005094" cy="5756275"/>
          </a:xfrm>
          <a:pattFill prst="dkVert">
            <a:fgClr>
              <a:schemeClr val="bg2"/>
            </a:fgClr>
            <a:bgClr>
              <a:srgbClr val="F2F5F8"/>
            </a:bgClr>
          </a:pattFill>
          <a:effectLst>
            <a:innerShdw blurRad="127000" dist="50800" dir="13500000">
              <a:prstClr val="black">
                <a:alpha val="39000"/>
              </a:prstClr>
            </a:innerShdw>
          </a:effectLst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D47B1EB-1885-4FF9-A0CB-6E891839D9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74206" y="5172075"/>
            <a:ext cx="3227388" cy="1138238"/>
          </a:xfrm>
          <a:solidFill>
            <a:schemeClr val="tx2">
              <a:alpha val="30000"/>
            </a:schemeClr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4261D4F-8563-40EF-A259-A51613189027}"/>
              </a:ext>
            </a:extLst>
          </p:cNvPr>
          <p:cNvSpPr txBox="1">
            <a:spLocks/>
          </p:cNvSpPr>
          <p:nvPr userDrawn="1"/>
        </p:nvSpPr>
        <p:spPr>
          <a:xfrm>
            <a:off x="213360" y="6570000"/>
            <a:ext cx="1496138" cy="288000"/>
          </a:xfrm>
          <a:prstGeom prst="rect">
            <a:avLst/>
          </a:prstGeom>
          <a:solidFill>
            <a:srgbClr val="E6ECF2"/>
          </a:solidFill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67979154-4484-37FC-5FD1-090F41F489FC}"/>
              </a:ext>
            </a:extLst>
          </p:cNvPr>
          <p:cNvGrpSpPr/>
          <p:nvPr userDrawn="1"/>
        </p:nvGrpSpPr>
        <p:grpSpPr>
          <a:xfrm>
            <a:off x="479425" y="6646527"/>
            <a:ext cx="417131" cy="130362"/>
            <a:chOff x="712197" y="6609599"/>
            <a:chExt cx="417131" cy="130362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6F1DF125-9BA1-877C-6FAD-B115397F19F7}"/>
                </a:ext>
              </a:extLst>
            </p:cNvPr>
            <p:cNvSpPr/>
            <p:nvPr/>
          </p:nvSpPr>
          <p:spPr>
            <a:xfrm>
              <a:off x="1016372" y="6664370"/>
              <a:ext cx="75883" cy="25668"/>
            </a:xfrm>
            <a:custGeom>
              <a:avLst/>
              <a:gdLst>
                <a:gd name="connsiteX0" fmla="*/ 0 w 75883"/>
                <a:gd name="connsiteY0" fmla="*/ 25640 h 25668"/>
                <a:gd name="connsiteX1" fmla="*/ 0 w 75883"/>
                <a:gd name="connsiteY1" fmla="*/ 0 h 25668"/>
                <a:gd name="connsiteX2" fmla="*/ 74770 w 75883"/>
                <a:gd name="connsiteY2" fmla="*/ 0 h 25668"/>
                <a:gd name="connsiteX3" fmla="*/ 75874 w 75883"/>
                <a:gd name="connsiteY3" fmla="*/ 1274 h 25668"/>
                <a:gd name="connsiteX4" fmla="*/ 71289 w 75883"/>
                <a:gd name="connsiteY4" fmla="*/ 22358 h 25668"/>
                <a:gd name="connsiteX5" fmla="*/ 66705 w 75883"/>
                <a:gd name="connsiteY5" fmla="*/ 25669 h 25668"/>
                <a:gd name="connsiteX6" fmla="*/ 0 w 75883"/>
                <a:gd name="connsiteY6" fmla="*/ 25669 h 2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83" h="25668">
                  <a:moveTo>
                    <a:pt x="0" y="25640"/>
                  </a:moveTo>
                  <a:lnTo>
                    <a:pt x="0" y="0"/>
                  </a:lnTo>
                  <a:lnTo>
                    <a:pt x="74770" y="0"/>
                  </a:lnTo>
                  <a:cubicBezTo>
                    <a:pt x="75449" y="0"/>
                    <a:pt x="75959" y="594"/>
                    <a:pt x="75874" y="1274"/>
                  </a:cubicBezTo>
                  <a:cubicBezTo>
                    <a:pt x="74742" y="9226"/>
                    <a:pt x="73157" y="16471"/>
                    <a:pt x="71289" y="22358"/>
                  </a:cubicBezTo>
                  <a:cubicBezTo>
                    <a:pt x="70667" y="24339"/>
                    <a:pt x="68827" y="25669"/>
                    <a:pt x="66705" y="25669"/>
                  </a:cubicBezTo>
                  <a:lnTo>
                    <a:pt x="0" y="25669"/>
                  </a:lnTo>
                  <a:close/>
                </a:path>
              </a:pathLst>
            </a:custGeom>
            <a:solidFill>
              <a:srgbClr val="E7333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79E81348-84B5-5334-BA3E-3A75188FBE44}"/>
                </a:ext>
              </a:extLst>
            </p:cNvPr>
            <p:cNvSpPr/>
            <p:nvPr/>
          </p:nvSpPr>
          <p:spPr>
            <a:xfrm>
              <a:off x="712197" y="6609599"/>
              <a:ext cx="417131" cy="130362"/>
            </a:xfrm>
            <a:custGeom>
              <a:avLst/>
              <a:gdLst>
                <a:gd name="connsiteX0" fmla="*/ 413953 w 417131"/>
                <a:gd name="connsiteY0" fmla="*/ 101241 h 130362"/>
                <a:gd name="connsiteX1" fmla="*/ 304175 w 417131"/>
                <a:gd name="connsiteY1" fmla="*/ 101241 h 130362"/>
                <a:gd name="connsiteX2" fmla="*/ 304175 w 417131"/>
                <a:gd name="connsiteY2" fmla="*/ 129881 h 130362"/>
                <a:gd name="connsiteX3" fmla="*/ 405208 w 417131"/>
                <a:gd name="connsiteY3" fmla="*/ 129881 h 130362"/>
                <a:gd name="connsiteX4" fmla="*/ 409764 w 417131"/>
                <a:gd name="connsiteY4" fmla="*/ 126570 h 130362"/>
                <a:gd name="connsiteX5" fmla="*/ 415028 w 417131"/>
                <a:gd name="connsiteY5" fmla="*/ 102486 h 130362"/>
                <a:gd name="connsiteX6" fmla="*/ 413953 w 417131"/>
                <a:gd name="connsiteY6" fmla="*/ 101241 h 130362"/>
                <a:gd name="connsiteX7" fmla="*/ 411887 w 417131"/>
                <a:gd name="connsiteY7" fmla="*/ 30800 h 130362"/>
                <a:gd name="connsiteX8" fmla="*/ 417123 w 417131"/>
                <a:gd name="connsiteY8" fmla="*/ 6717 h 130362"/>
                <a:gd name="connsiteX9" fmla="*/ 416019 w 417131"/>
                <a:gd name="connsiteY9" fmla="*/ 5443 h 130362"/>
                <a:gd name="connsiteX10" fmla="*/ 269195 w 417131"/>
                <a:gd name="connsiteY10" fmla="*/ 5443 h 130362"/>
                <a:gd name="connsiteX11" fmla="*/ 254875 w 417131"/>
                <a:gd name="connsiteY11" fmla="*/ 19763 h 130362"/>
                <a:gd name="connsiteX12" fmla="*/ 254875 w 417131"/>
                <a:gd name="connsiteY12" fmla="*/ 79308 h 130362"/>
                <a:gd name="connsiteX13" fmla="*/ 143597 w 417131"/>
                <a:gd name="connsiteY13" fmla="*/ 4452 h 130362"/>
                <a:gd name="connsiteX14" fmla="*/ 123617 w 417131"/>
                <a:gd name="connsiteY14" fmla="*/ 17952 h 130362"/>
                <a:gd name="connsiteX15" fmla="*/ 123617 w 417131"/>
                <a:gd name="connsiteY15" fmla="*/ 101241 h 130362"/>
                <a:gd name="connsiteX16" fmla="*/ 28640 w 417131"/>
                <a:gd name="connsiteY16" fmla="*/ 101241 h 130362"/>
                <a:gd name="connsiteX17" fmla="*/ 28640 w 417131"/>
                <a:gd name="connsiteY17" fmla="*/ 9999 h 130362"/>
                <a:gd name="connsiteX18" fmla="*/ 25386 w 417131"/>
                <a:gd name="connsiteY18" fmla="*/ 5443 h 130362"/>
                <a:gd name="connsiteX19" fmla="*/ 1274 w 417131"/>
                <a:gd name="connsiteY19" fmla="*/ 9 h 130362"/>
                <a:gd name="connsiteX20" fmla="*/ 0 w 417131"/>
                <a:gd name="connsiteY20" fmla="*/ 1113 h 130362"/>
                <a:gd name="connsiteX21" fmla="*/ 0 w 417131"/>
                <a:gd name="connsiteY21" fmla="*/ 115561 h 130362"/>
                <a:gd name="connsiteX22" fmla="*/ 14320 w 417131"/>
                <a:gd name="connsiteY22" fmla="*/ 129881 h 130362"/>
                <a:gd name="connsiteX23" fmla="*/ 137937 w 417131"/>
                <a:gd name="connsiteY23" fmla="*/ 129881 h 130362"/>
                <a:gd name="connsiteX24" fmla="*/ 152257 w 417131"/>
                <a:gd name="connsiteY24" fmla="*/ 115561 h 130362"/>
                <a:gd name="connsiteX25" fmla="*/ 152257 w 417131"/>
                <a:gd name="connsiteY25" fmla="*/ 40196 h 130362"/>
                <a:gd name="connsiteX26" fmla="*/ 258017 w 417131"/>
                <a:gd name="connsiteY26" fmla="*/ 124985 h 130362"/>
                <a:gd name="connsiteX27" fmla="*/ 269195 w 417131"/>
                <a:gd name="connsiteY27" fmla="*/ 130362 h 130362"/>
                <a:gd name="connsiteX28" fmla="*/ 283515 w 417131"/>
                <a:gd name="connsiteY28" fmla="*/ 115731 h 130362"/>
                <a:gd name="connsiteX29" fmla="*/ 283515 w 417131"/>
                <a:gd name="connsiteY29" fmla="*/ 34112 h 130362"/>
                <a:gd name="connsiteX30" fmla="*/ 407302 w 417131"/>
                <a:gd name="connsiteY30" fmla="*/ 34112 h 130362"/>
                <a:gd name="connsiteX31" fmla="*/ 411887 w 417131"/>
                <a:gd name="connsiteY31" fmla="*/ 30800 h 13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17131" h="130362">
                  <a:moveTo>
                    <a:pt x="413953" y="101241"/>
                  </a:moveTo>
                  <a:lnTo>
                    <a:pt x="304175" y="101241"/>
                  </a:lnTo>
                  <a:lnTo>
                    <a:pt x="304175" y="129881"/>
                  </a:lnTo>
                  <a:lnTo>
                    <a:pt x="405208" y="129881"/>
                  </a:lnTo>
                  <a:cubicBezTo>
                    <a:pt x="407274" y="129881"/>
                    <a:pt x="409142" y="128551"/>
                    <a:pt x="409764" y="126570"/>
                  </a:cubicBezTo>
                  <a:cubicBezTo>
                    <a:pt x="411944" y="119919"/>
                    <a:pt x="413755" y="111627"/>
                    <a:pt x="415028" y="102486"/>
                  </a:cubicBezTo>
                  <a:cubicBezTo>
                    <a:pt x="415142" y="101835"/>
                    <a:pt x="414632" y="101241"/>
                    <a:pt x="413953" y="101241"/>
                  </a:cubicBezTo>
                  <a:moveTo>
                    <a:pt x="411887" y="30800"/>
                  </a:moveTo>
                  <a:cubicBezTo>
                    <a:pt x="414038" y="24150"/>
                    <a:pt x="415849" y="15858"/>
                    <a:pt x="417123" y="6717"/>
                  </a:cubicBezTo>
                  <a:cubicBezTo>
                    <a:pt x="417208" y="6066"/>
                    <a:pt x="416698" y="5443"/>
                    <a:pt x="416019" y="5443"/>
                  </a:cubicBezTo>
                  <a:lnTo>
                    <a:pt x="269195" y="5443"/>
                  </a:lnTo>
                  <a:cubicBezTo>
                    <a:pt x="261271" y="5443"/>
                    <a:pt x="254875" y="11867"/>
                    <a:pt x="254875" y="19763"/>
                  </a:cubicBezTo>
                  <a:lnTo>
                    <a:pt x="254875" y="79308"/>
                  </a:lnTo>
                  <a:cubicBezTo>
                    <a:pt x="202180" y="27857"/>
                    <a:pt x="152908" y="8018"/>
                    <a:pt x="143597" y="4452"/>
                  </a:cubicBezTo>
                  <a:cubicBezTo>
                    <a:pt x="133975" y="688"/>
                    <a:pt x="123617" y="7509"/>
                    <a:pt x="123617" y="17952"/>
                  </a:cubicBezTo>
                  <a:lnTo>
                    <a:pt x="123617" y="101241"/>
                  </a:lnTo>
                  <a:lnTo>
                    <a:pt x="28640" y="101241"/>
                  </a:lnTo>
                  <a:lnTo>
                    <a:pt x="28640" y="9999"/>
                  </a:lnTo>
                  <a:cubicBezTo>
                    <a:pt x="28640" y="7933"/>
                    <a:pt x="27338" y="6094"/>
                    <a:pt x="25386" y="5443"/>
                  </a:cubicBezTo>
                  <a:cubicBezTo>
                    <a:pt x="18792" y="3207"/>
                    <a:pt x="10500" y="1339"/>
                    <a:pt x="1274" y="9"/>
                  </a:cubicBezTo>
                  <a:cubicBezTo>
                    <a:pt x="594" y="-76"/>
                    <a:pt x="0" y="434"/>
                    <a:pt x="0" y="1113"/>
                  </a:cubicBezTo>
                  <a:lnTo>
                    <a:pt x="0" y="115561"/>
                  </a:lnTo>
                  <a:cubicBezTo>
                    <a:pt x="0" y="123485"/>
                    <a:pt x="6396" y="129881"/>
                    <a:pt x="14320" y="129881"/>
                  </a:cubicBezTo>
                  <a:lnTo>
                    <a:pt x="137937" y="129881"/>
                  </a:lnTo>
                  <a:cubicBezTo>
                    <a:pt x="145833" y="129881"/>
                    <a:pt x="152257" y="123485"/>
                    <a:pt x="152257" y="115561"/>
                  </a:cubicBezTo>
                  <a:lnTo>
                    <a:pt x="152257" y="40196"/>
                  </a:lnTo>
                  <a:cubicBezTo>
                    <a:pt x="188793" y="57601"/>
                    <a:pt x="232829" y="94024"/>
                    <a:pt x="258017" y="124985"/>
                  </a:cubicBezTo>
                  <a:cubicBezTo>
                    <a:pt x="260790" y="128409"/>
                    <a:pt x="264865" y="130362"/>
                    <a:pt x="269195" y="130362"/>
                  </a:cubicBezTo>
                  <a:cubicBezTo>
                    <a:pt x="277176" y="130362"/>
                    <a:pt x="283515" y="123825"/>
                    <a:pt x="283515" y="115731"/>
                  </a:cubicBezTo>
                  <a:lnTo>
                    <a:pt x="283515" y="34112"/>
                  </a:lnTo>
                  <a:lnTo>
                    <a:pt x="407302" y="34112"/>
                  </a:lnTo>
                  <a:cubicBezTo>
                    <a:pt x="409397" y="34112"/>
                    <a:pt x="411236" y="32753"/>
                    <a:pt x="411887" y="30800"/>
                  </a:cubicBezTo>
                </a:path>
              </a:pathLst>
            </a:custGeom>
            <a:solidFill>
              <a:schemeClr val="tx2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EEA62599-77E8-B6B9-16D9-7191E21C544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B806D809-52C3-688C-8FE6-DB522837717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ACD8E241-36EA-A224-54C4-41F0D4F5E3E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112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/3 texte">
    <p:bg>
      <p:bgPr>
        <a:solidFill>
          <a:srgbClr val="F2F5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F80AD84-B24E-4DB2-8DF0-05FA2F1578BB}"/>
              </a:ext>
            </a:extLst>
          </p:cNvPr>
          <p:cNvSpPr/>
          <p:nvPr userDrawn="1"/>
        </p:nvSpPr>
        <p:spPr>
          <a:xfrm>
            <a:off x="6927" y="1045026"/>
            <a:ext cx="8204602" cy="58129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E15A93C-3B2F-4B4A-ACB0-53E4AEFF6E66}"/>
              </a:ext>
            </a:extLst>
          </p:cNvPr>
          <p:cNvSpPr/>
          <p:nvPr userDrawn="1"/>
        </p:nvSpPr>
        <p:spPr>
          <a:xfrm>
            <a:off x="0" y="1"/>
            <a:ext cx="12192000" cy="1101436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127000" dist="38100" algn="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E5F697F-EB2F-40AE-983E-056999B10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4127" y="1572491"/>
            <a:ext cx="7624796" cy="4883872"/>
          </a:xfrm>
        </p:spPr>
        <p:txBody>
          <a:bodyPr anchor="ctr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7EFB0592-CC55-47C0-8E47-60C8D2C0C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125" y="-84355"/>
            <a:ext cx="11608813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8073DED3-00D1-4F76-93AA-2C6F73F24BB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217879" y="1101725"/>
            <a:ext cx="3967771" cy="5756275"/>
          </a:xfrm>
          <a:pattFill prst="dkVert">
            <a:fgClr>
              <a:schemeClr val="bg2"/>
            </a:fgClr>
            <a:bgClr>
              <a:srgbClr val="F2F5F8"/>
            </a:bgClr>
          </a:pattFill>
          <a:effectLst>
            <a:innerShdw blurRad="127000" dist="50800" dir="13500000">
              <a:prstClr val="black">
                <a:alpha val="39000"/>
              </a:prstClr>
            </a:innerShdw>
          </a:effectLst>
        </p:spPr>
        <p:txBody>
          <a:bodyPr/>
          <a:lstStyle/>
          <a:p>
            <a:endParaRPr lang="fr-FR"/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FD47B1EB-1885-4FF9-A0CB-6E891839D9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17879" y="5172075"/>
            <a:ext cx="3227388" cy="1138238"/>
          </a:xfrm>
          <a:solidFill>
            <a:schemeClr val="tx2">
              <a:alpha val="23000"/>
            </a:schemeClr>
          </a:solidFill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4261D4F-8563-40EF-A259-A51613189027}"/>
              </a:ext>
            </a:extLst>
          </p:cNvPr>
          <p:cNvSpPr txBox="1">
            <a:spLocks/>
          </p:cNvSpPr>
          <p:nvPr userDrawn="1"/>
        </p:nvSpPr>
        <p:spPr>
          <a:xfrm>
            <a:off x="213360" y="6570000"/>
            <a:ext cx="1496138" cy="288000"/>
          </a:xfrm>
          <a:prstGeom prst="rect">
            <a:avLst/>
          </a:prstGeom>
          <a:solidFill>
            <a:srgbClr val="E6ECF2"/>
          </a:solidFill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DCB7349-3A14-ED36-73D0-C72134DEA230}"/>
              </a:ext>
            </a:extLst>
          </p:cNvPr>
          <p:cNvGrpSpPr/>
          <p:nvPr userDrawn="1"/>
        </p:nvGrpSpPr>
        <p:grpSpPr>
          <a:xfrm>
            <a:off x="479425" y="6646527"/>
            <a:ext cx="417131" cy="130362"/>
            <a:chOff x="712197" y="6609599"/>
            <a:chExt cx="417131" cy="130362"/>
          </a:xfrm>
        </p:grpSpPr>
        <p:sp>
          <p:nvSpPr>
            <p:cNvPr id="3" name="Forme libre : forme 2">
              <a:extLst>
                <a:ext uri="{FF2B5EF4-FFF2-40B4-BE49-F238E27FC236}">
                  <a16:creationId xmlns:a16="http://schemas.microsoft.com/office/drawing/2014/main" id="{AD43892F-0B9E-CF5C-A427-E3C840B7B635}"/>
                </a:ext>
              </a:extLst>
            </p:cNvPr>
            <p:cNvSpPr/>
            <p:nvPr/>
          </p:nvSpPr>
          <p:spPr>
            <a:xfrm>
              <a:off x="1016372" y="6664370"/>
              <a:ext cx="75883" cy="25668"/>
            </a:xfrm>
            <a:custGeom>
              <a:avLst/>
              <a:gdLst>
                <a:gd name="connsiteX0" fmla="*/ 0 w 75883"/>
                <a:gd name="connsiteY0" fmla="*/ 25640 h 25668"/>
                <a:gd name="connsiteX1" fmla="*/ 0 w 75883"/>
                <a:gd name="connsiteY1" fmla="*/ 0 h 25668"/>
                <a:gd name="connsiteX2" fmla="*/ 74770 w 75883"/>
                <a:gd name="connsiteY2" fmla="*/ 0 h 25668"/>
                <a:gd name="connsiteX3" fmla="*/ 75874 w 75883"/>
                <a:gd name="connsiteY3" fmla="*/ 1274 h 25668"/>
                <a:gd name="connsiteX4" fmla="*/ 71289 w 75883"/>
                <a:gd name="connsiteY4" fmla="*/ 22358 h 25668"/>
                <a:gd name="connsiteX5" fmla="*/ 66705 w 75883"/>
                <a:gd name="connsiteY5" fmla="*/ 25669 h 25668"/>
                <a:gd name="connsiteX6" fmla="*/ 0 w 75883"/>
                <a:gd name="connsiteY6" fmla="*/ 25669 h 2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83" h="25668">
                  <a:moveTo>
                    <a:pt x="0" y="25640"/>
                  </a:moveTo>
                  <a:lnTo>
                    <a:pt x="0" y="0"/>
                  </a:lnTo>
                  <a:lnTo>
                    <a:pt x="74770" y="0"/>
                  </a:lnTo>
                  <a:cubicBezTo>
                    <a:pt x="75449" y="0"/>
                    <a:pt x="75959" y="594"/>
                    <a:pt x="75874" y="1274"/>
                  </a:cubicBezTo>
                  <a:cubicBezTo>
                    <a:pt x="74742" y="9226"/>
                    <a:pt x="73157" y="16471"/>
                    <a:pt x="71289" y="22358"/>
                  </a:cubicBezTo>
                  <a:cubicBezTo>
                    <a:pt x="70667" y="24339"/>
                    <a:pt x="68827" y="25669"/>
                    <a:pt x="66705" y="25669"/>
                  </a:cubicBezTo>
                  <a:lnTo>
                    <a:pt x="0" y="25669"/>
                  </a:lnTo>
                  <a:close/>
                </a:path>
              </a:pathLst>
            </a:custGeom>
            <a:solidFill>
              <a:srgbClr val="E7333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" name="Forme libre : forme 3">
              <a:extLst>
                <a:ext uri="{FF2B5EF4-FFF2-40B4-BE49-F238E27FC236}">
                  <a16:creationId xmlns:a16="http://schemas.microsoft.com/office/drawing/2014/main" id="{BFA58A9A-2AF6-F584-3880-4523DD2B541F}"/>
                </a:ext>
              </a:extLst>
            </p:cNvPr>
            <p:cNvSpPr/>
            <p:nvPr/>
          </p:nvSpPr>
          <p:spPr>
            <a:xfrm>
              <a:off x="712197" y="6609599"/>
              <a:ext cx="417131" cy="130362"/>
            </a:xfrm>
            <a:custGeom>
              <a:avLst/>
              <a:gdLst>
                <a:gd name="connsiteX0" fmla="*/ 413953 w 417131"/>
                <a:gd name="connsiteY0" fmla="*/ 101241 h 130362"/>
                <a:gd name="connsiteX1" fmla="*/ 304175 w 417131"/>
                <a:gd name="connsiteY1" fmla="*/ 101241 h 130362"/>
                <a:gd name="connsiteX2" fmla="*/ 304175 w 417131"/>
                <a:gd name="connsiteY2" fmla="*/ 129881 h 130362"/>
                <a:gd name="connsiteX3" fmla="*/ 405208 w 417131"/>
                <a:gd name="connsiteY3" fmla="*/ 129881 h 130362"/>
                <a:gd name="connsiteX4" fmla="*/ 409764 w 417131"/>
                <a:gd name="connsiteY4" fmla="*/ 126570 h 130362"/>
                <a:gd name="connsiteX5" fmla="*/ 415028 w 417131"/>
                <a:gd name="connsiteY5" fmla="*/ 102486 h 130362"/>
                <a:gd name="connsiteX6" fmla="*/ 413953 w 417131"/>
                <a:gd name="connsiteY6" fmla="*/ 101241 h 130362"/>
                <a:gd name="connsiteX7" fmla="*/ 411887 w 417131"/>
                <a:gd name="connsiteY7" fmla="*/ 30800 h 130362"/>
                <a:gd name="connsiteX8" fmla="*/ 417123 w 417131"/>
                <a:gd name="connsiteY8" fmla="*/ 6717 h 130362"/>
                <a:gd name="connsiteX9" fmla="*/ 416019 w 417131"/>
                <a:gd name="connsiteY9" fmla="*/ 5443 h 130362"/>
                <a:gd name="connsiteX10" fmla="*/ 269195 w 417131"/>
                <a:gd name="connsiteY10" fmla="*/ 5443 h 130362"/>
                <a:gd name="connsiteX11" fmla="*/ 254875 w 417131"/>
                <a:gd name="connsiteY11" fmla="*/ 19763 h 130362"/>
                <a:gd name="connsiteX12" fmla="*/ 254875 w 417131"/>
                <a:gd name="connsiteY12" fmla="*/ 79308 h 130362"/>
                <a:gd name="connsiteX13" fmla="*/ 143597 w 417131"/>
                <a:gd name="connsiteY13" fmla="*/ 4452 h 130362"/>
                <a:gd name="connsiteX14" fmla="*/ 123617 w 417131"/>
                <a:gd name="connsiteY14" fmla="*/ 17952 h 130362"/>
                <a:gd name="connsiteX15" fmla="*/ 123617 w 417131"/>
                <a:gd name="connsiteY15" fmla="*/ 101241 h 130362"/>
                <a:gd name="connsiteX16" fmla="*/ 28640 w 417131"/>
                <a:gd name="connsiteY16" fmla="*/ 101241 h 130362"/>
                <a:gd name="connsiteX17" fmla="*/ 28640 w 417131"/>
                <a:gd name="connsiteY17" fmla="*/ 9999 h 130362"/>
                <a:gd name="connsiteX18" fmla="*/ 25386 w 417131"/>
                <a:gd name="connsiteY18" fmla="*/ 5443 h 130362"/>
                <a:gd name="connsiteX19" fmla="*/ 1274 w 417131"/>
                <a:gd name="connsiteY19" fmla="*/ 9 h 130362"/>
                <a:gd name="connsiteX20" fmla="*/ 0 w 417131"/>
                <a:gd name="connsiteY20" fmla="*/ 1113 h 130362"/>
                <a:gd name="connsiteX21" fmla="*/ 0 w 417131"/>
                <a:gd name="connsiteY21" fmla="*/ 115561 h 130362"/>
                <a:gd name="connsiteX22" fmla="*/ 14320 w 417131"/>
                <a:gd name="connsiteY22" fmla="*/ 129881 h 130362"/>
                <a:gd name="connsiteX23" fmla="*/ 137937 w 417131"/>
                <a:gd name="connsiteY23" fmla="*/ 129881 h 130362"/>
                <a:gd name="connsiteX24" fmla="*/ 152257 w 417131"/>
                <a:gd name="connsiteY24" fmla="*/ 115561 h 130362"/>
                <a:gd name="connsiteX25" fmla="*/ 152257 w 417131"/>
                <a:gd name="connsiteY25" fmla="*/ 40196 h 130362"/>
                <a:gd name="connsiteX26" fmla="*/ 258017 w 417131"/>
                <a:gd name="connsiteY26" fmla="*/ 124985 h 130362"/>
                <a:gd name="connsiteX27" fmla="*/ 269195 w 417131"/>
                <a:gd name="connsiteY27" fmla="*/ 130362 h 130362"/>
                <a:gd name="connsiteX28" fmla="*/ 283515 w 417131"/>
                <a:gd name="connsiteY28" fmla="*/ 115731 h 130362"/>
                <a:gd name="connsiteX29" fmla="*/ 283515 w 417131"/>
                <a:gd name="connsiteY29" fmla="*/ 34112 h 130362"/>
                <a:gd name="connsiteX30" fmla="*/ 407302 w 417131"/>
                <a:gd name="connsiteY30" fmla="*/ 34112 h 130362"/>
                <a:gd name="connsiteX31" fmla="*/ 411887 w 417131"/>
                <a:gd name="connsiteY31" fmla="*/ 30800 h 13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17131" h="130362">
                  <a:moveTo>
                    <a:pt x="413953" y="101241"/>
                  </a:moveTo>
                  <a:lnTo>
                    <a:pt x="304175" y="101241"/>
                  </a:lnTo>
                  <a:lnTo>
                    <a:pt x="304175" y="129881"/>
                  </a:lnTo>
                  <a:lnTo>
                    <a:pt x="405208" y="129881"/>
                  </a:lnTo>
                  <a:cubicBezTo>
                    <a:pt x="407274" y="129881"/>
                    <a:pt x="409142" y="128551"/>
                    <a:pt x="409764" y="126570"/>
                  </a:cubicBezTo>
                  <a:cubicBezTo>
                    <a:pt x="411944" y="119919"/>
                    <a:pt x="413755" y="111627"/>
                    <a:pt x="415028" y="102486"/>
                  </a:cubicBezTo>
                  <a:cubicBezTo>
                    <a:pt x="415142" y="101835"/>
                    <a:pt x="414632" y="101241"/>
                    <a:pt x="413953" y="101241"/>
                  </a:cubicBezTo>
                  <a:moveTo>
                    <a:pt x="411887" y="30800"/>
                  </a:moveTo>
                  <a:cubicBezTo>
                    <a:pt x="414038" y="24150"/>
                    <a:pt x="415849" y="15858"/>
                    <a:pt x="417123" y="6717"/>
                  </a:cubicBezTo>
                  <a:cubicBezTo>
                    <a:pt x="417208" y="6066"/>
                    <a:pt x="416698" y="5443"/>
                    <a:pt x="416019" y="5443"/>
                  </a:cubicBezTo>
                  <a:lnTo>
                    <a:pt x="269195" y="5443"/>
                  </a:lnTo>
                  <a:cubicBezTo>
                    <a:pt x="261271" y="5443"/>
                    <a:pt x="254875" y="11867"/>
                    <a:pt x="254875" y="19763"/>
                  </a:cubicBezTo>
                  <a:lnTo>
                    <a:pt x="254875" y="79308"/>
                  </a:lnTo>
                  <a:cubicBezTo>
                    <a:pt x="202180" y="27857"/>
                    <a:pt x="152908" y="8018"/>
                    <a:pt x="143597" y="4452"/>
                  </a:cubicBezTo>
                  <a:cubicBezTo>
                    <a:pt x="133975" y="688"/>
                    <a:pt x="123617" y="7509"/>
                    <a:pt x="123617" y="17952"/>
                  </a:cubicBezTo>
                  <a:lnTo>
                    <a:pt x="123617" y="101241"/>
                  </a:lnTo>
                  <a:lnTo>
                    <a:pt x="28640" y="101241"/>
                  </a:lnTo>
                  <a:lnTo>
                    <a:pt x="28640" y="9999"/>
                  </a:lnTo>
                  <a:cubicBezTo>
                    <a:pt x="28640" y="7933"/>
                    <a:pt x="27338" y="6094"/>
                    <a:pt x="25386" y="5443"/>
                  </a:cubicBezTo>
                  <a:cubicBezTo>
                    <a:pt x="18792" y="3207"/>
                    <a:pt x="10500" y="1339"/>
                    <a:pt x="1274" y="9"/>
                  </a:cubicBezTo>
                  <a:cubicBezTo>
                    <a:pt x="594" y="-76"/>
                    <a:pt x="0" y="434"/>
                    <a:pt x="0" y="1113"/>
                  </a:cubicBezTo>
                  <a:lnTo>
                    <a:pt x="0" y="115561"/>
                  </a:lnTo>
                  <a:cubicBezTo>
                    <a:pt x="0" y="123485"/>
                    <a:pt x="6396" y="129881"/>
                    <a:pt x="14320" y="129881"/>
                  </a:cubicBezTo>
                  <a:lnTo>
                    <a:pt x="137937" y="129881"/>
                  </a:lnTo>
                  <a:cubicBezTo>
                    <a:pt x="145833" y="129881"/>
                    <a:pt x="152257" y="123485"/>
                    <a:pt x="152257" y="115561"/>
                  </a:cubicBezTo>
                  <a:lnTo>
                    <a:pt x="152257" y="40196"/>
                  </a:lnTo>
                  <a:cubicBezTo>
                    <a:pt x="188793" y="57601"/>
                    <a:pt x="232829" y="94024"/>
                    <a:pt x="258017" y="124985"/>
                  </a:cubicBezTo>
                  <a:cubicBezTo>
                    <a:pt x="260790" y="128409"/>
                    <a:pt x="264865" y="130362"/>
                    <a:pt x="269195" y="130362"/>
                  </a:cubicBezTo>
                  <a:cubicBezTo>
                    <a:pt x="277176" y="130362"/>
                    <a:pt x="283515" y="123825"/>
                    <a:pt x="283515" y="115731"/>
                  </a:cubicBezTo>
                  <a:lnTo>
                    <a:pt x="283515" y="34112"/>
                  </a:lnTo>
                  <a:lnTo>
                    <a:pt x="407302" y="34112"/>
                  </a:lnTo>
                  <a:cubicBezTo>
                    <a:pt x="409397" y="34112"/>
                    <a:pt x="411236" y="32753"/>
                    <a:pt x="411887" y="30800"/>
                  </a:cubicBezTo>
                </a:path>
              </a:pathLst>
            </a:custGeom>
            <a:solidFill>
              <a:schemeClr val="tx2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E595F2A5-3567-F2CF-9223-D6F0F313A05E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A4DDF83D-71A5-72D3-4494-D13F9866AFF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9" name="Espace réservé du numéro de diapositive 18">
            <a:extLst>
              <a:ext uri="{FF2B5EF4-FFF2-40B4-BE49-F238E27FC236}">
                <a16:creationId xmlns:a16="http://schemas.microsoft.com/office/drawing/2014/main" id="{B6ED7436-BEEC-2B98-71D2-9C150569CF8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9641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03FC38B-8709-4377-BE44-CFA4F2829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A00A69A-4EC3-4B1D-ADE3-26354DDD2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EE21E5-0657-44BE-8E07-4F233DB2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14007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2A534723-4167-47C9-9936-3F103F9538E5}"/>
              </a:ext>
            </a:extLst>
          </p:cNvPr>
          <p:cNvSpPr txBox="1">
            <a:spLocks/>
          </p:cNvSpPr>
          <p:nvPr userDrawn="1"/>
        </p:nvSpPr>
        <p:spPr>
          <a:xfrm>
            <a:off x="213360" y="6570000"/>
            <a:ext cx="1496138" cy="288000"/>
          </a:xfrm>
          <a:prstGeom prst="rect">
            <a:avLst/>
          </a:prstGeom>
          <a:solidFill>
            <a:srgbClr val="E6ECF2"/>
          </a:solidFill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4F9FD5C-76DF-4CD6-82F6-93AE4111D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462F10-EBBF-4053-B730-CA2EC2B6B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61DB71-FEC2-4F5F-97A5-EB2D178D4C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09498" y="6567883"/>
            <a:ext cx="2743200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87DA63A-9F79-4158-A090-03741E25DC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75764" y="6567883"/>
            <a:ext cx="4114800" cy="288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763F23-19E1-44DB-8220-C85C22B99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570000"/>
            <a:ext cx="288000" cy="288000"/>
          </a:xfrm>
          <a:prstGeom prst="rect">
            <a:avLst/>
          </a:prstGeom>
          <a:solidFill>
            <a:srgbClr val="E6ECF2"/>
          </a:solidFill>
        </p:spPr>
        <p:txBody>
          <a:bodyPr vert="horz" lIns="0" tIns="45720" rIns="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26026B62-73E6-41ED-9535-19A5FFE6D165}" type="slidenum">
              <a:rPr lang="fr-FR" smtClean="0"/>
              <a:pPr/>
              <a:t>‹N°›</a:t>
            </a:fld>
            <a:endParaRPr lang="fr-FR" dirty="0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F7FB019C-817A-FB79-DF71-1A4CCB4C4ACB}"/>
              </a:ext>
            </a:extLst>
          </p:cNvPr>
          <p:cNvGrpSpPr/>
          <p:nvPr userDrawn="1"/>
        </p:nvGrpSpPr>
        <p:grpSpPr>
          <a:xfrm>
            <a:off x="479425" y="6646527"/>
            <a:ext cx="417131" cy="130362"/>
            <a:chOff x="712197" y="6609599"/>
            <a:chExt cx="417131" cy="130362"/>
          </a:xfrm>
        </p:grpSpPr>
        <p:sp>
          <p:nvSpPr>
            <p:cNvPr id="8" name="Forme libre : forme 7">
              <a:extLst>
                <a:ext uri="{FF2B5EF4-FFF2-40B4-BE49-F238E27FC236}">
                  <a16:creationId xmlns:a16="http://schemas.microsoft.com/office/drawing/2014/main" id="{B599B94E-AA56-3EC7-3A63-56623DA7652A}"/>
                </a:ext>
              </a:extLst>
            </p:cNvPr>
            <p:cNvSpPr/>
            <p:nvPr/>
          </p:nvSpPr>
          <p:spPr>
            <a:xfrm>
              <a:off x="1016372" y="6664370"/>
              <a:ext cx="75883" cy="25668"/>
            </a:xfrm>
            <a:custGeom>
              <a:avLst/>
              <a:gdLst>
                <a:gd name="connsiteX0" fmla="*/ 0 w 75883"/>
                <a:gd name="connsiteY0" fmla="*/ 25640 h 25668"/>
                <a:gd name="connsiteX1" fmla="*/ 0 w 75883"/>
                <a:gd name="connsiteY1" fmla="*/ 0 h 25668"/>
                <a:gd name="connsiteX2" fmla="*/ 74770 w 75883"/>
                <a:gd name="connsiteY2" fmla="*/ 0 h 25668"/>
                <a:gd name="connsiteX3" fmla="*/ 75874 w 75883"/>
                <a:gd name="connsiteY3" fmla="*/ 1274 h 25668"/>
                <a:gd name="connsiteX4" fmla="*/ 71289 w 75883"/>
                <a:gd name="connsiteY4" fmla="*/ 22358 h 25668"/>
                <a:gd name="connsiteX5" fmla="*/ 66705 w 75883"/>
                <a:gd name="connsiteY5" fmla="*/ 25669 h 25668"/>
                <a:gd name="connsiteX6" fmla="*/ 0 w 75883"/>
                <a:gd name="connsiteY6" fmla="*/ 25669 h 256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5883" h="25668">
                  <a:moveTo>
                    <a:pt x="0" y="25640"/>
                  </a:moveTo>
                  <a:lnTo>
                    <a:pt x="0" y="0"/>
                  </a:lnTo>
                  <a:lnTo>
                    <a:pt x="74770" y="0"/>
                  </a:lnTo>
                  <a:cubicBezTo>
                    <a:pt x="75449" y="0"/>
                    <a:pt x="75959" y="594"/>
                    <a:pt x="75874" y="1274"/>
                  </a:cubicBezTo>
                  <a:cubicBezTo>
                    <a:pt x="74742" y="9226"/>
                    <a:pt x="73157" y="16471"/>
                    <a:pt x="71289" y="22358"/>
                  </a:cubicBezTo>
                  <a:cubicBezTo>
                    <a:pt x="70667" y="24339"/>
                    <a:pt x="68827" y="25669"/>
                    <a:pt x="66705" y="25669"/>
                  </a:cubicBezTo>
                  <a:lnTo>
                    <a:pt x="0" y="25669"/>
                  </a:lnTo>
                  <a:close/>
                </a:path>
              </a:pathLst>
            </a:custGeom>
            <a:solidFill>
              <a:srgbClr val="E73331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39BA80E3-D9F6-87BE-E557-569873F119CC}"/>
                </a:ext>
              </a:extLst>
            </p:cNvPr>
            <p:cNvSpPr/>
            <p:nvPr/>
          </p:nvSpPr>
          <p:spPr>
            <a:xfrm>
              <a:off x="712197" y="6609599"/>
              <a:ext cx="417131" cy="130362"/>
            </a:xfrm>
            <a:custGeom>
              <a:avLst/>
              <a:gdLst>
                <a:gd name="connsiteX0" fmla="*/ 413953 w 417131"/>
                <a:gd name="connsiteY0" fmla="*/ 101241 h 130362"/>
                <a:gd name="connsiteX1" fmla="*/ 304175 w 417131"/>
                <a:gd name="connsiteY1" fmla="*/ 101241 h 130362"/>
                <a:gd name="connsiteX2" fmla="*/ 304175 w 417131"/>
                <a:gd name="connsiteY2" fmla="*/ 129881 h 130362"/>
                <a:gd name="connsiteX3" fmla="*/ 405208 w 417131"/>
                <a:gd name="connsiteY3" fmla="*/ 129881 h 130362"/>
                <a:gd name="connsiteX4" fmla="*/ 409764 w 417131"/>
                <a:gd name="connsiteY4" fmla="*/ 126570 h 130362"/>
                <a:gd name="connsiteX5" fmla="*/ 415028 w 417131"/>
                <a:gd name="connsiteY5" fmla="*/ 102486 h 130362"/>
                <a:gd name="connsiteX6" fmla="*/ 413953 w 417131"/>
                <a:gd name="connsiteY6" fmla="*/ 101241 h 130362"/>
                <a:gd name="connsiteX7" fmla="*/ 411887 w 417131"/>
                <a:gd name="connsiteY7" fmla="*/ 30800 h 130362"/>
                <a:gd name="connsiteX8" fmla="*/ 417123 w 417131"/>
                <a:gd name="connsiteY8" fmla="*/ 6717 h 130362"/>
                <a:gd name="connsiteX9" fmla="*/ 416019 w 417131"/>
                <a:gd name="connsiteY9" fmla="*/ 5443 h 130362"/>
                <a:gd name="connsiteX10" fmla="*/ 269195 w 417131"/>
                <a:gd name="connsiteY10" fmla="*/ 5443 h 130362"/>
                <a:gd name="connsiteX11" fmla="*/ 254875 w 417131"/>
                <a:gd name="connsiteY11" fmla="*/ 19763 h 130362"/>
                <a:gd name="connsiteX12" fmla="*/ 254875 w 417131"/>
                <a:gd name="connsiteY12" fmla="*/ 79308 h 130362"/>
                <a:gd name="connsiteX13" fmla="*/ 143597 w 417131"/>
                <a:gd name="connsiteY13" fmla="*/ 4452 h 130362"/>
                <a:gd name="connsiteX14" fmla="*/ 123617 w 417131"/>
                <a:gd name="connsiteY14" fmla="*/ 17952 h 130362"/>
                <a:gd name="connsiteX15" fmla="*/ 123617 w 417131"/>
                <a:gd name="connsiteY15" fmla="*/ 101241 h 130362"/>
                <a:gd name="connsiteX16" fmla="*/ 28640 w 417131"/>
                <a:gd name="connsiteY16" fmla="*/ 101241 h 130362"/>
                <a:gd name="connsiteX17" fmla="*/ 28640 w 417131"/>
                <a:gd name="connsiteY17" fmla="*/ 9999 h 130362"/>
                <a:gd name="connsiteX18" fmla="*/ 25386 w 417131"/>
                <a:gd name="connsiteY18" fmla="*/ 5443 h 130362"/>
                <a:gd name="connsiteX19" fmla="*/ 1274 w 417131"/>
                <a:gd name="connsiteY19" fmla="*/ 9 h 130362"/>
                <a:gd name="connsiteX20" fmla="*/ 0 w 417131"/>
                <a:gd name="connsiteY20" fmla="*/ 1113 h 130362"/>
                <a:gd name="connsiteX21" fmla="*/ 0 w 417131"/>
                <a:gd name="connsiteY21" fmla="*/ 115561 h 130362"/>
                <a:gd name="connsiteX22" fmla="*/ 14320 w 417131"/>
                <a:gd name="connsiteY22" fmla="*/ 129881 h 130362"/>
                <a:gd name="connsiteX23" fmla="*/ 137937 w 417131"/>
                <a:gd name="connsiteY23" fmla="*/ 129881 h 130362"/>
                <a:gd name="connsiteX24" fmla="*/ 152257 w 417131"/>
                <a:gd name="connsiteY24" fmla="*/ 115561 h 130362"/>
                <a:gd name="connsiteX25" fmla="*/ 152257 w 417131"/>
                <a:gd name="connsiteY25" fmla="*/ 40196 h 130362"/>
                <a:gd name="connsiteX26" fmla="*/ 258017 w 417131"/>
                <a:gd name="connsiteY26" fmla="*/ 124985 h 130362"/>
                <a:gd name="connsiteX27" fmla="*/ 269195 w 417131"/>
                <a:gd name="connsiteY27" fmla="*/ 130362 h 130362"/>
                <a:gd name="connsiteX28" fmla="*/ 283515 w 417131"/>
                <a:gd name="connsiteY28" fmla="*/ 115731 h 130362"/>
                <a:gd name="connsiteX29" fmla="*/ 283515 w 417131"/>
                <a:gd name="connsiteY29" fmla="*/ 34112 h 130362"/>
                <a:gd name="connsiteX30" fmla="*/ 407302 w 417131"/>
                <a:gd name="connsiteY30" fmla="*/ 34112 h 130362"/>
                <a:gd name="connsiteX31" fmla="*/ 411887 w 417131"/>
                <a:gd name="connsiteY31" fmla="*/ 30800 h 130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17131" h="130362">
                  <a:moveTo>
                    <a:pt x="413953" y="101241"/>
                  </a:moveTo>
                  <a:lnTo>
                    <a:pt x="304175" y="101241"/>
                  </a:lnTo>
                  <a:lnTo>
                    <a:pt x="304175" y="129881"/>
                  </a:lnTo>
                  <a:lnTo>
                    <a:pt x="405208" y="129881"/>
                  </a:lnTo>
                  <a:cubicBezTo>
                    <a:pt x="407274" y="129881"/>
                    <a:pt x="409142" y="128551"/>
                    <a:pt x="409764" y="126570"/>
                  </a:cubicBezTo>
                  <a:cubicBezTo>
                    <a:pt x="411944" y="119919"/>
                    <a:pt x="413755" y="111627"/>
                    <a:pt x="415028" y="102486"/>
                  </a:cubicBezTo>
                  <a:cubicBezTo>
                    <a:pt x="415142" y="101835"/>
                    <a:pt x="414632" y="101241"/>
                    <a:pt x="413953" y="101241"/>
                  </a:cubicBezTo>
                  <a:moveTo>
                    <a:pt x="411887" y="30800"/>
                  </a:moveTo>
                  <a:cubicBezTo>
                    <a:pt x="414038" y="24150"/>
                    <a:pt x="415849" y="15858"/>
                    <a:pt x="417123" y="6717"/>
                  </a:cubicBezTo>
                  <a:cubicBezTo>
                    <a:pt x="417208" y="6066"/>
                    <a:pt x="416698" y="5443"/>
                    <a:pt x="416019" y="5443"/>
                  </a:cubicBezTo>
                  <a:lnTo>
                    <a:pt x="269195" y="5443"/>
                  </a:lnTo>
                  <a:cubicBezTo>
                    <a:pt x="261271" y="5443"/>
                    <a:pt x="254875" y="11867"/>
                    <a:pt x="254875" y="19763"/>
                  </a:cubicBezTo>
                  <a:lnTo>
                    <a:pt x="254875" y="79308"/>
                  </a:lnTo>
                  <a:cubicBezTo>
                    <a:pt x="202180" y="27857"/>
                    <a:pt x="152908" y="8018"/>
                    <a:pt x="143597" y="4452"/>
                  </a:cubicBezTo>
                  <a:cubicBezTo>
                    <a:pt x="133975" y="688"/>
                    <a:pt x="123617" y="7509"/>
                    <a:pt x="123617" y="17952"/>
                  </a:cubicBezTo>
                  <a:lnTo>
                    <a:pt x="123617" y="101241"/>
                  </a:lnTo>
                  <a:lnTo>
                    <a:pt x="28640" y="101241"/>
                  </a:lnTo>
                  <a:lnTo>
                    <a:pt x="28640" y="9999"/>
                  </a:lnTo>
                  <a:cubicBezTo>
                    <a:pt x="28640" y="7933"/>
                    <a:pt x="27338" y="6094"/>
                    <a:pt x="25386" y="5443"/>
                  </a:cubicBezTo>
                  <a:cubicBezTo>
                    <a:pt x="18792" y="3207"/>
                    <a:pt x="10500" y="1339"/>
                    <a:pt x="1274" y="9"/>
                  </a:cubicBezTo>
                  <a:cubicBezTo>
                    <a:pt x="594" y="-76"/>
                    <a:pt x="0" y="434"/>
                    <a:pt x="0" y="1113"/>
                  </a:cubicBezTo>
                  <a:lnTo>
                    <a:pt x="0" y="115561"/>
                  </a:lnTo>
                  <a:cubicBezTo>
                    <a:pt x="0" y="123485"/>
                    <a:pt x="6396" y="129881"/>
                    <a:pt x="14320" y="129881"/>
                  </a:cubicBezTo>
                  <a:lnTo>
                    <a:pt x="137937" y="129881"/>
                  </a:lnTo>
                  <a:cubicBezTo>
                    <a:pt x="145833" y="129881"/>
                    <a:pt x="152257" y="123485"/>
                    <a:pt x="152257" y="115561"/>
                  </a:cubicBezTo>
                  <a:lnTo>
                    <a:pt x="152257" y="40196"/>
                  </a:lnTo>
                  <a:cubicBezTo>
                    <a:pt x="188793" y="57601"/>
                    <a:pt x="232829" y="94024"/>
                    <a:pt x="258017" y="124985"/>
                  </a:cubicBezTo>
                  <a:cubicBezTo>
                    <a:pt x="260790" y="128409"/>
                    <a:pt x="264865" y="130362"/>
                    <a:pt x="269195" y="130362"/>
                  </a:cubicBezTo>
                  <a:cubicBezTo>
                    <a:pt x="277176" y="130362"/>
                    <a:pt x="283515" y="123825"/>
                    <a:pt x="283515" y="115731"/>
                  </a:cubicBezTo>
                  <a:lnTo>
                    <a:pt x="283515" y="34112"/>
                  </a:lnTo>
                  <a:lnTo>
                    <a:pt x="407302" y="34112"/>
                  </a:lnTo>
                  <a:cubicBezTo>
                    <a:pt x="409397" y="34112"/>
                    <a:pt x="411236" y="32753"/>
                    <a:pt x="411887" y="30800"/>
                  </a:cubicBezTo>
                </a:path>
              </a:pathLst>
            </a:custGeom>
            <a:solidFill>
              <a:schemeClr val="tx2"/>
            </a:solidFill>
            <a:ln w="182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21771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9" r:id="rId3"/>
    <p:sldLayoutId id="2147483667" r:id="rId4"/>
    <p:sldLayoutId id="2147483651" r:id="rId5"/>
    <p:sldLayoutId id="2147483663" r:id="rId6"/>
    <p:sldLayoutId id="2147483650" r:id="rId7"/>
    <p:sldLayoutId id="2147483665" r:id="rId8"/>
    <p:sldLayoutId id="2147483666" r:id="rId9"/>
    <p:sldLayoutId id="2147483655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cap="all" spc="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 cap="all" spc="100" baseline="0">
          <a:solidFill>
            <a:schemeClr val="accent2"/>
          </a:solidFill>
          <a:latin typeface="+mn-lt"/>
          <a:ea typeface="+mn-ea"/>
          <a:cs typeface="+mn-cs"/>
        </a:defRPr>
      </a:lvl1pPr>
      <a:lvl2pPr marL="203200" indent="-2032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200" b="0" kern="1200">
          <a:solidFill>
            <a:schemeClr val="tx2"/>
          </a:solidFill>
          <a:latin typeface="+mn-lt"/>
          <a:ea typeface="+mn-ea"/>
          <a:cs typeface="+mn-cs"/>
        </a:defRPr>
      </a:lvl2pPr>
      <a:lvl3pPr marL="2032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20320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450850" indent="-228600" algn="l" defTabSz="914400" rtl="0" eaLnBrk="1" latinLnBrk="0" hangingPunct="1">
        <a:lnSpc>
          <a:spcPct val="90000"/>
        </a:lnSpc>
        <a:spcBef>
          <a:spcPts val="500"/>
        </a:spcBef>
        <a:buFont typeface="Montserrat" panose="00000500000000000000" pitchFamily="50" charset="0"/>
        <a:buChar char="—"/>
        <a:defRPr sz="120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60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61.png"/><Relationship Id="rId7" Type="http://schemas.openxmlformats.org/officeDocument/2006/relationships/image" Target="../media/image5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0.png"/><Relationship Id="rId5" Type="http://schemas.openxmlformats.org/officeDocument/2006/relationships/image" Target="../media/image50.png"/><Relationship Id="rId4" Type="http://schemas.openxmlformats.org/officeDocument/2006/relationships/image" Target="../media/image27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13" Type="http://schemas.openxmlformats.org/officeDocument/2006/relationships/image" Target="../media/image59.png"/><Relationship Id="rId3" Type="http://schemas.openxmlformats.org/officeDocument/2006/relationships/image" Target="../media/image54.png"/><Relationship Id="rId7" Type="http://schemas.openxmlformats.org/officeDocument/2006/relationships/image" Target="../media/image470.png"/><Relationship Id="rId12" Type="http://schemas.openxmlformats.org/officeDocument/2006/relationships/image" Target="../media/image58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57.png"/><Relationship Id="rId10" Type="http://schemas.openxmlformats.org/officeDocument/2006/relationships/image" Target="../media/image56.pn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086100" y="2725271"/>
            <a:ext cx="7703820" cy="1515035"/>
          </a:xfrm>
        </p:spPr>
        <p:txBody>
          <a:bodyPr>
            <a:noAutofit/>
          </a:bodyPr>
          <a:lstStyle/>
          <a:p>
            <a:pPr algn="ctr"/>
            <a:r>
              <a:rPr lang="en-US" sz="2800" dirty="0"/>
              <a:t>A study of prior sensitivity in random effects models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400" dirty="0" smtClean="0">
                <a:solidFill>
                  <a:srgbClr val="00B0F0"/>
                </a:solidFill>
              </a:rPr>
              <a:t>Application to decisions </a:t>
            </a:r>
            <a:r>
              <a:rPr lang="en-US" sz="2400" dirty="0">
                <a:solidFill>
                  <a:srgbClr val="00B0F0"/>
                </a:solidFill>
              </a:rPr>
              <a:t>in </a:t>
            </a:r>
            <a:r>
              <a:rPr lang="en-US" sz="2400" dirty="0" err="1" smtClean="0">
                <a:solidFill>
                  <a:srgbClr val="00B0F0"/>
                </a:solidFill>
              </a:rPr>
              <a:t>interlaboratory</a:t>
            </a:r>
            <a:r>
              <a:rPr lang="en-US" sz="2400" dirty="0" smtClean="0">
                <a:solidFill>
                  <a:srgbClr val="00B0F0"/>
                </a:solidFill>
              </a:rPr>
              <a:t> </a:t>
            </a:r>
            <a:r>
              <a:rPr lang="en-US" sz="2400" dirty="0" smtClean="0">
                <a:solidFill>
                  <a:srgbClr val="00B0F0"/>
                </a:solidFill>
              </a:rPr>
              <a:t>comparisons</a:t>
            </a:r>
            <a:endParaRPr lang="fr-FR" sz="2800" dirty="0">
              <a:solidFill>
                <a:srgbClr val="00B0F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58510" y="4886356"/>
            <a:ext cx="4983059" cy="1086191"/>
          </a:xfrm>
        </p:spPr>
        <p:txBody>
          <a:bodyPr/>
          <a:lstStyle/>
          <a:p>
            <a:r>
              <a:rPr lang="fr-FR" dirty="0" smtClean="0"/>
              <a:t>Séverine </a:t>
            </a:r>
            <a:r>
              <a:rPr lang="fr-FR" dirty="0" err="1" smtClean="0"/>
              <a:t>demeyer</a:t>
            </a:r>
            <a:r>
              <a:rPr lang="fr-FR" dirty="0" smtClean="0"/>
              <a:t>, </a:t>
            </a:r>
            <a:r>
              <a:rPr lang="fr-FR" dirty="0" err="1" smtClean="0"/>
              <a:t>lne</a:t>
            </a:r>
            <a:endParaRPr lang="fr-FR" dirty="0" smtClean="0"/>
          </a:p>
          <a:p>
            <a:r>
              <a:rPr lang="fr-FR" dirty="0" smtClean="0"/>
              <a:t>Gerd </a:t>
            </a:r>
            <a:r>
              <a:rPr lang="fr-FR" dirty="0" err="1" smtClean="0"/>
              <a:t>wübbeler</a:t>
            </a:r>
            <a:r>
              <a:rPr lang="fr-FR" dirty="0" smtClean="0"/>
              <a:t>, </a:t>
            </a:r>
            <a:r>
              <a:rPr lang="fr-FR" dirty="0" err="1" smtClean="0"/>
              <a:t>ptb</a:t>
            </a:r>
            <a:endParaRPr lang="fr-FR" dirty="0" smtClean="0"/>
          </a:p>
        </p:txBody>
      </p:sp>
      <p:pic>
        <p:nvPicPr>
          <p:cNvPr id="1026" name="Picture 2" descr="Logo der Physikalisch-Technischen Bundesansta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57" y="491601"/>
            <a:ext cx="3526284" cy="13666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ZoneTexte 3"/>
          <p:cNvSpPr txBox="1"/>
          <p:nvPr/>
        </p:nvSpPr>
        <p:spPr>
          <a:xfrm>
            <a:off x="4251123" y="6422131"/>
            <a:ext cx="5801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ENBIS-26 </a:t>
            </a:r>
            <a:r>
              <a:rPr lang="fr-FR" dirty="0" err="1" smtClean="0"/>
              <a:t>conference</a:t>
            </a:r>
            <a:r>
              <a:rPr lang="fr-FR" dirty="0" smtClean="0"/>
              <a:t>, Florence, 6-10 </a:t>
            </a:r>
            <a:r>
              <a:rPr lang="fr-FR" dirty="0" err="1" smtClean="0"/>
              <a:t>September</a:t>
            </a:r>
            <a:r>
              <a:rPr lang="fr-FR" dirty="0" smtClean="0"/>
              <a:t> 2026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72912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2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CIPM MRA – Comité international des poids et mesures, sèvres, </a:t>
            </a:r>
            <a:r>
              <a:rPr lang="fr-FR" dirty="0" err="1" smtClean="0"/>
              <a:t>france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21" t="2775" b="7976"/>
          <a:stretch/>
        </p:blipFill>
        <p:spPr>
          <a:xfrm>
            <a:off x="144000" y="1534226"/>
            <a:ext cx="4915457" cy="4891121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3446" y="1892785"/>
            <a:ext cx="6623390" cy="38864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5887077" y="6404845"/>
            <a:ext cx="5904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https://www.bipm.org/en/cipm-mra/cipm-mra-documents</a:t>
            </a:r>
          </a:p>
        </p:txBody>
      </p:sp>
      <p:sp>
        <p:nvSpPr>
          <p:cNvPr id="10" name="ZoneTexte 9"/>
          <p:cNvSpPr txBox="1"/>
          <p:nvPr/>
        </p:nvSpPr>
        <p:spPr>
          <a:xfrm rot="20904406">
            <a:off x="7534750" y="5485939"/>
            <a:ext cx="3381608" cy="400110"/>
          </a:xfrm>
          <a:prstGeom prst="rect">
            <a:avLst/>
          </a:prstGeom>
          <a:solidFill>
            <a:srgbClr val="D1E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tx2"/>
                </a:solidFill>
              </a:rPr>
              <a:t>Make</a:t>
            </a:r>
            <a:r>
              <a:rPr lang="fr-FR" sz="2000" dirty="0" smtClean="0">
                <a:solidFill>
                  <a:schemeClr val="tx2"/>
                </a:solidFill>
              </a:rPr>
              <a:t> a </a:t>
            </a:r>
            <a:r>
              <a:rPr lang="fr-FR" sz="2000" dirty="0" err="1" smtClean="0">
                <a:solidFill>
                  <a:schemeClr val="tx2"/>
                </a:solidFill>
              </a:rPr>
              <a:t>statement</a:t>
            </a:r>
            <a:r>
              <a:rPr lang="fr-FR" sz="2000" dirty="0" smtClean="0">
                <a:solidFill>
                  <a:schemeClr val="tx2"/>
                </a:solidFill>
              </a:rPr>
              <a:t>/</a:t>
            </a:r>
            <a:r>
              <a:rPr lang="fr-FR" sz="2000" dirty="0" err="1" smtClean="0">
                <a:solidFill>
                  <a:schemeClr val="tx2"/>
                </a:solidFill>
              </a:rPr>
              <a:t>decision</a:t>
            </a:r>
            <a:endParaRPr lang="fr-FR" sz="2000" dirty="0">
              <a:solidFill>
                <a:schemeClr val="tx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 rot="20904406">
            <a:off x="7191669" y="4145999"/>
            <a:ext cx="3385889" cy="400110"/>
          </a:xfrm>
          <a:prstGeom prst="rect">
            <a:avLst/>
          </a:prstGeom>
          <a:solidFill>
            <a:srgbClr val="D1E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tx2"/>
                </a:solidFill>
              </a:rPr>
              <a:t>Organize</a:t>
            </a:r>
            <a:r>
              <a:rPr lang="fr-FR" sz="2000" dirty="0">
                <a:solidFill>
                  <a:schemeClr val="tx2"/>
                </a:solidFill>
              </a:rPr>
              <a:t> </a:t>
            </a:r>
            <a:r>
              <a:rPr lang="fr-FR" sz="2000" dirty="0" smtClean="0">
                <a:solidFill>
                  <a:schemeClr val="tx2"/>
                </a:solidFill>
              </a:rPr>
              <a:t>key </a:t>
            </a:r>
            <a:r>
              <a:rPr lang="fr-FR" sz="2000" dirty="0" err="1" smtClean="0">
                <a:solidFill>
                  <a:schemeClr val="tx2"/>
                </a:solidFill>
              </a:rPr>
              <a:t>comparisons</a:t>
            </a:r>
            <a:endParaRPr lang="fr-FR" sz="2000" dirty="0">
              <a:solidFill>
                <a:schemeClr val="tx2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 rot="20904406">
            <a:off x="6545782" y="2749270"/>
            <a:ext cx="3919230" cy="400110"/>
          </a:xfrm>
          <a:prstGeom prst="rect">
            <a:avLst/>
          </a:prstGeom>
          <a:solidFill>
            <a:srgbClr val="D1E9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 err="1" smtClean="0">
                <a:solidFill>
                  <a:schemeClr val="tx2"/>
                </a:solidFill>
              </a:rPr>
              <a:t>Estimate</a:t>
            </a:r>
            <a:r>
              <a:rPr lang="fr-FR" sz="2000" dirty="0" smtClean="0">
                <a:solidFill>
                  <a:schemeClr val="tx2"/>
                </a:solidFill>
              </a:rPr>
              <a:t> </a:t>
            </a:r>
            <a:r>
              <a:rPr lang="fr-FR" sz="2000" dirty="0" err="1" smtClean="0">
                <a:solidFill>
                  <a:schemeClr val="tx2"/>
                </a:solidFill>
              </a:rPr>
              <a:t>degrees</a:t>
            </a:r>
            <a:r>
              <a:rPr lang="fr-FR" sz="2000" dirty="0" smtClean="0">
                <a:solidFill>
                  <a:schemeClr val="tx2"/>
                </a:solidFill>
              </a:rPr>
              <a:t> of </a:t>
            </a:r>
            <a:r>
              <a:rPr lang="fr-FR" sz="2000" dirty="0" err="1" smtClean="0">
                <a:solidFill>
                  <a:schemeClr val="tx2"/>
                </a:solidFill>
              </a:rPr>
              <a:t>equivalence</a:t>
            </a:r>
            <a:endParaRPr lang="fr-FR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7369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3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Inter-</a:t>
            </a:r>
            <a:r>
              <a:rPr lang="fr-FR" dirty="0" err="1" smtClean="0"/>
              <a:t>laboratory</a:t>
            </a:r>
            <a:r>
              <a:rPr lang="fr-FR" dirty="0" smtClean="0"/>
              <a:t> </a:t>
            </a:r>
            <a:r>
              <a:rPr lang="fr-FR" dirty="0" err="1" smtClean="0"/>
              <a:t>comparisons</a:t>
            </a:r>
            <a:r>
              <a:rPr lang="fr-FR" dirty="0" smtClean="0"/>
              <a:t> (ILC)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26" y="2741491"/>
            <a:ext cx="4746540" cy="265156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212" y="2483740"/>
            <a:ext cx="3499705" cy="3132970"/>
          </a:xfrm>
          <a:prstGeom prst="rect">
            <a:avLst/>
          </a:prstGeom>
        </p:spPr>
      </p:pic>
      <p:sp>
        <p:nvSpPr>
          <p:cNvPr id="11" name="Flèche droite 10"/>
          <p:cNvSpPr/>
          <p:nvPr/>
        </p:nvSpPr>
        <p:spPr>
          <a:xfrm>
            <a:off x="5369859" y="3804376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003" y="5666051"/>
            <a:ext cx="3181514" cy="374669"/>
          </a:xfrm>
          <a:prstGeom prst="rect">
            <a:avLst/>
          </a:prstGeom>
        </p:spPr>
      </p:pic>
      <p:sp>
        <p:nvSpPr>
          <p:cNvPr id="13" name="ZoneTexte 12"/>
          <p:cNvSpPr txBox="1"/>
          <p:nvPr/>
        </p:nvSpPr>
        <p:spPr>
          <a:xfrm>
            <a:off x="564570" y="1271722"/>
            <a:ext cx="111652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tx2"/>
                </a:solidFill>
              </a:rPr>
              <a:t>Objective:</a:t>
            </a:r>
            <a:r>
              <a:rPr lang="fr-FR" dirty="0" smtClean="0"/>
              <a:t> </a:t>
            </a:r>
            <a:r>
              <a:rPr lang="fr-FR" dirty="0" err="1"/>
              <a:t>assess</a:t>
            </a:r>
            <a:r>
              <a:rPr lang="fr-FR" dirty="0"/>
              <a:t> the </a:t>
            </a:r>
            <a:r>
              <a:rPr lang="fr-FR" b="1" dirty="0" err="1" smtClean="0"/>
              <a:t>equivalence</a:t>
            </a:r>
            <a:r>
              <a:rPr lang="fr-FR" dirty="0" smtClean="0"/>
              <a:t> </a:t>
            </a:r>
            <a:r>
              <a:rPr lang="fr-FR" dirty="0"/>
              <a:t>of </a:t>
            </a:r>
            <a:r>
              <a:rPr lang="fr-FR" dirty="0" err="1"/>
              <a:t>produced</a:t>
            </a:r>
            <a:r>
              <a:rPr lang="fr-FR" dirty="0"/>
              <a:t> </a:t>
            </a:r>
            <a:r>
              <a:rPr lang="fr-FR" dirty="0" err="1"/>
              <a:t>reference</a:t>
            </a:r>
            <a:r>
              <a:rPr lang="fr-FR" dirty="0"/>
              <a:t> </a:t>
            </a:r>
            <a:r>
              <a:rPr lang="fr-FR" dirty="0" err="1"/>
              <a:t>materials</a:t>
            </a:r>
            <a:r>
              <a:rPr lang="fr-FR" dirty="0"/>
              <a:t> </a:t>
            </a:r>
            <a:r>
              <a:rPr lang="fr-FR" dirty="0" err="1"/>
              <a:t>through</a:t>
            </a:r>
            <a:r>
              <a:rPr lang="fr-FR" dirty="0"/>
              <a:t> </a:t>
            </a:r>
            <a:r>
              <a:rPr lang="fr-FR" b="1" dirty="0"/>
              <a:t>key </a:t>
            </a:r>
            <a:r>
              <a:rPr lang="fr-FR" b="1" dirty="0" err="1"/>
              <a:t>comparison</a:t>
            </a:r>
            <a:r>
              <a:rPr lang="fr-FR" b="1" dirty="0"/>
              <a:t> </a:t>
            </a:r>
            <a:r>
              <a:rPr lang="fr-FR" b="1" dirty="0" err="1"/>
              <a:t>reference</a:t>
            </a:r>
            <a:r>
              <a:rPr lang="fr-FR" b="1" dirty="0"/>
              <a:t> function (KCRF</a:t>
            </a:r>
            <a:r>
              <a:rPr lang="fr-FR" b="1" dirty="0" smtClean="0"/>
              <a:t>) and </a:t>
            </a:r>
            <a:r>
              <a:rPr lang="fr-FR" b="1" dirty="0" err="1" smtClean="0"/>
              <a:t>degrees</a:t>
            </a:r>
            <a:r>
              <a:rPr lang="fr-FR" b="1" dirty="0" smtClean="0"/>
              <a:t> of </a:t>
            </a:r>
            <a:r>
              <a:rPr lang="fr-FR" b="1" dirty="0" err="1" smtClean="0"/>
              <a:t>equivalence</a:t>
            </a:r>
            <a:r>
              <a:rPr lang="fr-FR" b="1" dirty="0" smtClean="0"/>
              <a:t> to KCRF (DOE)</a:t>
            </a:r>
            <a:endParaRPr lang="fr-FR" b="1" dirty="0"/>
          </a:p>
          <a:p>
            <a:endParaRPr lang="fr-FR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3725" y="3345088"/>
            <a:ext cx="1552767" cy="1358670"/>
          </a:xfrm>
          <a:prstGeom prst="rect">
            <a:avLst/>
          </a:prstGeom>
        </p:spPr>
      </p:pic>
      <p:sp>
        <p:nvSpPr>
          <p:cNvPr id="16" name="Flèche droite 15"/>
          <p:cNvSpPr/>
          <p:nvPr/>
        </p:nvSpPr>
        <p:spPr>
          <a:xfrm>
            <a:off x="9642340" y="3819382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ZoneTexte 16"/>
          <p:cNvSpPr txBox="1"/>
          <p:nvPr/>
        </p:nvSpPr>
        <p:spPr>
          <a:xfrm>
            <a:off x="10643668" y="2123739"/>
            <a:ext cx="1069524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Decision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7682152" y="2123739"/>
            <a:ext cx="1043876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Analysis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674046" y="2195052"/>
            <a:ext cx="543739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bg1"/>
                </a:solidFill>
              </a:rPr>
              <a:t>ILC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496801" y="5754833"/>
            <a:ext cx="34419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CCQM-K53 </a:t>
            </a:r>
            <a:r>
              <a:rPr lang="fr-FR" dirty="0" err="1"/>
              <a:t>Oxygen</a:t>
            </a:r>
            <a:r>
              <a:rPr lang="fr-FR" dirty="0"/>
              <a:t> in </a:t>
            </a:r>
            <a:r>
              <a:rPr lang="fr-FR" dirty="0" err="1"/>
              <a:t>nitrogen</a:t>
            </a:r>
            <a:r>
              <a:rPr lang="fr-FR" dirty="0"/>
              <a:t> </a:t>
            </a:r>
          </a:p>
        </p:txBody>
      </p:sp>
      <p:sp>
        <p:nvSpPr>
          <p:cNvPr id="8" name="Ellipse 7"/>
          <p:cNvSpPr/>
          <p:nvPr/>
        </p:nvSpPr>
        <p:spPr>
          <a:xfrm>
            <a:off x="8543022" y="3926951"/>
            <a:ext cx="525043" cy="489955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6534481" y="4331022"/>
            <a:ext cx="739424" cy="606738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Ellipse 20"/>
          <p:cNvSpPr/>
          <p:nvPr/>
        </p:nvSpPr>
        <p:spPr>
          <a:xfrm>
            <a:off x="7711647" y="3883566"/>
            <a:ext cx="612343" cy="611742"/>
          </a:xfrm>
          <a:prstGeom prst="ellipse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Plus 13"/>
          <p:cNvSpPr/>
          <p:nvPr/>
        </p:nvSpPr>
        <p:spPr>
          <a:xfrm>
            <a:off x="8557482" y="3926951"/>
            <a:ext cx="475682" cy="475305"/>
          </a:xfrm>
          <a:prstGeom prst="mathPlus">
            <a:avLst>
              <a:gd name="adj1" fmla="val 5071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40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animBg="1"/>
      <p:bldP spid="21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/>
              <p:cNvSpPr txBox="1"/>
              <p:nvPr/>
            </p:nvSpPr>
            <p:spPr>
              <a:xfrm>
                <a:off x="759078" y="1311697"/>
                <a:ext cx="11476184" cy="25545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 b="1" dirty="0" err="1" smtClean="0"/>
                  <a:t>Random</a:t>
                </a:r>
                <a:r>
                  <a:rPr lang="fr-FR" sz="2000" b="1" dirty="0" smtClean="0"/>
                  <a:t> </a:t>
                </a:r>
                <a:r>
                  <a:rPr lang="fr-FR" sz="2000" b="1" dirty="0" err="1" smtClean="0"/>
                  <a:t>intercepts</a:t>
                </a:r>
                <a:r>
                  <a:rPr lang="fr-FR" sz="2000" b="1" dirty="0" smtClean="0"/>
                  <a:t> </a:t>
                </a:r>
                <a:r>
                  <a:rPr lang="fr-FR" sz="2000" b="1" dirty="0" err="1" smtClean="0"/>
                  <a:t>laboratory-effects</a:t>
                </a:r>
                <a:r>
                  <a:rPr lang="fr-FR" sz="2000" b="1" dirty="0" smtClean="0"/>
                  <a:t> </a:t>
                </a:r>
                <a:r>
                  <a:rPr lang="fr-FR" sz="2000" dirty="0" err="1" smtClean="0"/>
                  <a:t>usually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used</a:t>
                </a:r>
                <a:r>
                  <a:rPr lang="fr-FR" sz="2000" dirty="0" smtClean="0"/>
                  <a:t> to </a:t>
                </a:r>
                <a:r>
                  <a:rPr lang="fr-FR" sz="2000" dirty="0" smtClean="0"/>
                  <a:t>capture </a:t>
                </a:r>
                <a:r>
                  <a:rPr lang="fr-FR" sz="2000" dirty="0" err="1" smtClean="0"/>
                  <a:t>between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laboratory</a:t>
                </a:r>
                <a:r>
                  <a:rPr lang="fr-FR" sz="2000" dirty="0" smtClean="0"/>
                  <a:t> </a:t>
                </a:r>
                <a:r>
                  <a:rPr lang="fr-FR" sz="2000" b="1" dirty="0" err="1" smtClean="0"/>
                  <a:t>heterogeneity</a:t>
                </a:r>
                <a:r>
                  <a:rPr lang="fr-FR" sz="2000" dirty="0" smtClean="0"/>
                  <a:t>  </a:t>
                </a:r>
              </a:p>
              <a:p>
                <a:endParaRPr lang="fr-FR" sz="2000" i="1" dirty="0" smtClean="0"/>
              </a:p>
              <a:p>
                <a:r>
                  <a:rPr lang="fr-FR" sz="2000" i="1" dirty="0" smtClean="0"/>
                  <a:t>For a </a:t>
                </a:r>
                <a:r>
                  <a:rPr lang="fr-FR" sz="2000" i="1" dirty="0" err="1" smtClean="0"/>
                  <a:t>common</a:t>
                </a:r>
                <a:r>
                  <a:rPr lang="fr-FR" sz="2000" i="1" dirty="0" smtClean="0"/>
                  <a:t> </a:t>
                </a:r>
                <a:r>
                  <a:rPr lang="fr-FR" sz="2000" i="1" dirty="0" err="1" smtClean="0"/>
                  <a:t>mean</a:t>
                </a:r>
                <a:r>
                  <a:rPr lang="fr-FR" sz="2000" i="1" dirty="0" smtClean="0"/>
                  <a:t> model: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fr-FR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fr-FR" sz="20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sz="2000" i="1" dirty="0" smtClean="0"/>
              </a:p>
              <a:p>
                <a:endParaRPr lang="fr-FR" sz="2000" i="1" dirty="0"/>
              </a:p>
              <a:p>
                <a:r>
                  <a:rPr lang="fr-FR" sz="2000" i="1" dirty="0" smtClean="0"/>
                  <a:t>For a </a:t>
                </a:r>
                <a:r>
                  <a:rPr lang="fr-FR" sz="2000" i="1" dirty="0" err="1" smtClean="0"/>
                  <a:t>linear</a:t>
                </a:r>
                <a:r>
                  <a:rPr lang="fr-FR" sz="2000" i="1" dirty="0" smtClean="0"/>
                  <a:t> </a:t>
                </a:r>
                <a:r>
                  <a:rPr lang="fr-FR" sz="2000" i="1" dirty="0" err="1" smtClean="0"/>
                  <a:t>regression</a:t>
                </a:r>
                <a:r>
                  <a:rPr lang="fr-FR" sz="2000" i="1" dirty="0" smtClean="0"/>
                  <a:t> model: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fr-FR" sz="2000" b="1" i="1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sz="2000" i="1" dirty="0" smtClean="0"/>
              </a:p>
              <a:p>
                <a:endParaRPr lang="fr-FR" sz="2000" b="1" i="1" dirty="0" smtClean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8" y="1311697"/>
                <a:ext cx="11476184" cy="2554545"/>
              </a:xfrm>
              <a:prstGeom prst="rect">
                <a:avLst/>
              </a:prstGeom>
              <a:blipFill>
                <a:blip r:embed="rId2"/>
                <a:stretch>
                  <a:fillRect l="-584" t="-95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4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Modelling</a:t>
            </a:r>
            <a:r>
              <a:rPr lang="fr-FR" dirty="0" smtClean="0"/>
              <a:t> and </a:t>
            </a:r>
            <a:r>
              <a:rPr lang="fr-FR" dirty="0" err="1" smtClean="0"/>
              <a:t>deciding</a:t>
            </a:r>
            <a:r>
              <a:rPr lang="fr-FR" dirty="0" smtClean="0"/>
              <a:t> in ILC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Rectangle 5"/>
              <p:cNvSpPr/>
              <p:nvPr/>
            </p:nvSpPr>
            <p:spPr>
              <a:xfrm>
                <a:off x="759077" y="4150722"/>
                <a:ext cx="11576457" cy="14689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sz="2000" dirty="0" smtClean="0"/>
                  <a:t>Define the </a:t>
                </a:r>
                <a:r>
                  <a:rPr lang="fr-FR" sz="2000" b="1" dirty="0" err="1"/>
                  <a:t>degrees</a:t>
                </a:r>
                <a:r>
                  <a:rPr lang="fr-FR" sz="2000" b="1" dirty="0"/>
                  <a:t> of </a:t>
                </a:r>
                <a:r>
                  <a:rPr lang="fr-FR" sz="2000" b="1" dirty="0" err="1"/>
                  <a:t>equivalence</a:t>
                </a:r>
                <a:r>
                  <a:rPr lang="fr-FR" sz="2000" dirty="0" smtClean="0"/>
                  <a:t> as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𝐷𝑜𝐸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000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000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sz="2000" dirty="0" smtClean="0"/>
                  <a:t> </a:t>
                </a:r>
                <a:endParaRPr lang="fr-FR" sz="2000" dirty="0" smtClean="0"/>
              </a:p>
              <a:p>
                <a:r>
                  <a:rPr lang="fr-FR" sz="2000" dirty="0" err="1" smtClean="0"/>
                  <a:t>Compute</a:t>
                </a:r>
                <a:r>
                  <a:rPr lang="fr-FR" sz="2000" b="1" dirty="0" smtClean="0"/>
                  <a:t> </a:t>
                </a:r>
                <a:r>
                  <a:rPr lang="fr-FR" sz="2000" b="1" dirty="0" err="1" smtClean="0"/>
                  <a:t>classical</a:t>
                </a:r>
                <a:r>
                  <a:rPr lang="fr-FR" sz="2000" b="1" dirty="0" smtClean="0"/>
                  <a:t> compatibility score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</m:sSubSup>
                    <m:r>
                      <a:rPr lang="fr-FR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fr-FR" sz="2400" i="1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fr-FR" sz="2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</m:acc>
                          </m:e>
                          <m:sub>
                            <m:r>
                              <a:rPr lang="fr-FR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̂"/>
                            <m:ctrlPr>
                              <a:rPr lang="fr-FR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sSub>
                              <m:sSubPr>
                                <m:ctrlPr>
                                  <a:rPr lang="fr-FR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sz="2400" i="1">
                                    <a:latin typeface="Cambria Math" panose="02040503050406030204" pitchFamily="18" charset="0"/>
                                  </a:rPr>
                                  <m:t>𝜆</m:t>
                                </m:r>
                              </m:e>
                              <m:sub>
                                <m:r>
                                  <a:rPr lang="fr-FR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acc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fr-FR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lit/>
                          </m:rPr>
                          <a:rPr lang="fr-FR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𝐷𝑂</m:t>
                        </m:r>
                        <m:sSub>
                          <m:sSubPr>
                            <m:ctrlPr>
                              <a:rPr lang="fr-FR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𝐷𝑂</m:t>
                        </m:r>
                        <m:sSub>
                          <m:sSubPr>
                            <m:ctrlPr>
                              <a:rPr lang="fr-FR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fr-FR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r>
                  <a:rPr lang="fr-FR" sz="2000" dirty="0" smtClean="0"/>
                  <a:t> </a:t>
                </a:r>
              </a:p>
              <a:p>
                <a:r>
                  <a:rPr lang="fr-FR" sz="2000" b="1" dirty="0" smtClean="0"/>
                  <a:t>Compare</a:t>
                </a:r>
                <a:r>
                  <a:rPr lang="fr-FR" sz="2000" dirty="0" smtClean="0"/>
                  <a:t> </a:t>
                </a:r>
                <a:r>
                  <a:rPr lang="fr-FR" sz="2000" dirty="0" smtClean="0"/>
                  <a:t>to </a:t>
                </a:r>
                <a:r>
                  <a:rPr lang="fr-FR" sz="2000" dirty="0" err="1" smtClean="0"/>
                  <a:t>predefined</a:t>
                </a:r>
                <a:r>
                  <a:rPr lang="fr-FR" sz="2000" dirty="0" smtClean="0"/>
                  <a:t> </a:t>
                </a:r>
                <a:r>
                  <a:rPr lang="fr-FR" sz="2000" dirty="0" err="1" smtClean="0"/>
                  <a:t>thresholds</a:t>
                </a:r>
                <a:r>
                  <a:rPr lang="fr-FR" sz="2000" dirty="0" smtClean="0"/>
                  <a:t>: </a:t>
                </a:r>
                <a:r>
                  <a:rPr lang="fr-FR" sz="20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claim</a:t>
                </a:r>
                <a:r>
                  <a:rPr lang="fr-FR" sz="2000" dirty="0" smtClean="0"/>
                  <a:t> </a:t>
                </a:r>
                <a:r>
                  <a:rPr lang="fr-FR" sz="2000" dirty="0" err="1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e</a:t>
                </a:r>
                <a:r>
                  <a:rPr lang="fr-FR" sz="2000" dirty="0" err="1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quivalence</a:t>
                </a:r>
                <a:r>
                  <a:rPr lang="fr-FR" sz="20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 </a:t>
                </a:r>
                <a:r>
                  <a:rPr lang="fr-FR" sz="2000" dirty="0" err="1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with</a:t>
                </a:r>
                <a:r>
                  <a:rPr lang="fr-FR" sz="20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 </a:t>
                </a:r>
                <a:r>
                  <a:rPr lang="fr-FR" sz="20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KCRF </a:t>
                </a:r>
                <a:r>
                  <a:rPr lang="fr-FR" sz="20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if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fr-FR" sz="2400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40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24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fr-FR" sz="24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fr-FR" sz="24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sz="2400" b="0" i="1" smtClean="0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fr-FR" sz="24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fr-FR" sz="24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sz="24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:r>
                  <a:rPr lang="fr-FR" sz="24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</a:t>
                </a:r>
                <a:r>
                  <a:rPr lang="fr-FR" sz="2400" dirty="0" smtClean="0">
                    <a:solidFill>
                      <a:schemeClr val="tx2">
                        <a:lumMod val="60000"/>
                        <a:lumOff val="40000"/>
                      </a:schemeClr>
                    </a:solidFill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fr-FR" sz="2400" b="0" i="1" smtClean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∈</m:t>
                    </m:r>
                    <m:r>
                      <a:rPr lang="fr-FR" sz="2400" i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fr-FR" sz="24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4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fr-FR" sz="24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95%</m:t>
                        </m:r>
                      </m:sub>
                    </m:sSub>
                    <m:r>
                      <a:rPr lang="fr-FR" sz="2400" i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sz="24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fr-FR" sz="24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fr-FR" sz="2400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</m:acc>
                      </m:e>
                      <m:sub>
                        <m:r>
                          <a:rPr lang="fr-FR" sz="2400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400" i="1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000" dirty="0">
                    <a:solidFill>
                      <a:schemeClr val="tx2">
                        <a:lumMod val="60000"/>
                        <a:lumOff val="40000"/>
                      </a:schemeClr>
                    </a:solidFill>
                  </a:rPr>
                  <a:t> </a:t>
                </a:r>
                <a:endParaRPr lang="fr-FR" sz="20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077" y="4150722"/>
                <a:ext cx="11576457" cy="1468928"/>
              </a:xfrm>
              <a:prstGeom prst="rect">
                <a:avLst/>
              </a:prstGeom>
              <a:blipFill>
                <a:blip r:embed="rId3"/>
                <a:stretch>
                  <a:fillRect l="-579" t="-1245" b="-70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9709437" y="2362023"/>
                <a:ext cx="1649746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fr-FR" sz="2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</m:d>
                    </m:oMath>
                  </m:oMathPara>
                </a14:m>
                <a:endParaRPr lang="fr-FR" sz="20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(0,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9437" y="2362023"/>
                <a:ext cx="1649746" cy="707886"/>
              </a:xfrm>
              <a:prstGeom prst="rect">
                <a:avLst/>
              </a:prstGeom>
              <a:blipFill>
                <a:blip r:embed="rId4"/>
                <a:stretch>
                  <a:fillRect b="-940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ZoneTexte 10"/>
              <p:cNvSpPr txBox="1"/>
              <p:nvPr/>
            </p:nvSpPr>
            <p:spPr>
              <a:xfrm flipH="1">
                <a:off x="9459775" y="3186637"/>
                <a:ext cx="218464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sz="2000" b="1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𝝉</m:t>
                    </m:r>
                  </m:oMath>
                </a14:m>
                <a:r>
                  <a:rPr lang="fr-FR" sz="20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: </a:t>
                </a:r>
                <a:r>
                  <a:rPr lang="fr-FR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dark </a:t>
                </a:r>
                <a:r>
                  <a:rPr lang="fr-FR" dirty="0" err="1">
                    <a:solidFill>
                      <a:schemeClr val="accent1">
                        <a:lumMod val="75000"/>
                      </a:schemeClr>
                    </a:solidFill>
                  </a:rPr>
                  <a:t>u</a:t>
                </a:r>
                <a:r>
                  <a:rPr lang="fr-FR" dirty="0" err="1" smtClean="0">
                    <a:solidFill>
                      <a:schemeClr val="accent1">
                        <a:lumMod val="75000"/>
                      </a:schemeClr>
                    </a:solidFill>
                  </a:rPr>
                  <a:t>ncertainty</a:t>
                </a:r>
                <a:endParaRPr lang="fr-FR" sz="20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9459775" y="3186637"/>
                <a:ext cx="2184643" cy="400110"/>
              </a:xfrm>
              <a:prstGeom prst="rect">
                <a:avLst/>
              </a:prstGeom>
              <a:blipFill>
                <a:blip r:embed="rId5"/>
                <a:stretch>
                  <a:fillRect t="-7692" b="-2923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280739" y="5899047"/>
            <a:ext cx="59891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2000" b="1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fr-FR" sz="2000" b="1" dirty="0" err="1">
                <a:solidFill>
                  <a:srgbClr val="C00000"/>
                </a:solidFill>
              </a:rPr>
              <a:t>binary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decisions</a:t>
            </a:r>
            <a:r>
              <a:rPr lang="fr-FR" sz="2000" b="1" dirty="0">
                <a:solidFill>
                  <a:srgbClr val="C00000"/>
                </a:solidFill>
              </a:rPr>
              <a:t>, no </a:t>
            </a:r>
            <a:r>
              <a:rPr lang="fr-FR" sz="2000" b="1" dirty="0" err="1">
                <a:solidFill>
                  <a:srgbClr val="C00000"/>
                </a:solidFill>
              </a:rPr>
              <a:t>associated</a:t>
            </a:r>
            <a:r>
              <a:rPr lang="fr-FR" sz="2000" b="1" dirty="0">
                <a:solidFill>
                  <a:srgbClr val="C00000"/>
                </a:solidFill>
              </a:rPr>
              <a:t> </a:t>
            </a:r>
            <a:r>
              <a:rPr lang="fr-FR" sz="2000" b="1" dirty="0" err="1">
                <a:solidFill>
                  <a:srgbClr val="C00000"/>
                </a:solidFill>
              </a:rPr>
              <a:t>uncertainty</a:t>
            </a:r>
            <a:r>
              <a:rPr lang="fr-FR" sz="2000" b="1" dirty="0">
                <a:solidFill>
                  <a:srgbClr val="C00000"/>
                </a:solidFill>
              </a:rPr>
              <a:t> !</a:t>
            </a:r>
            <a:endParaRPr lang="fr-FR" sz="2000" b="1" dirty="0">
              <a:solidFill>
                <a:srgbClr val="C00000"/>
              </a:solidFill>
            </a:endParaRPr>
          </a:p>
        </p:txBody>
      </p:sp>
      <p:sp>
        <p:nvSpPr>
          <p:cNvPr id="12" name="ZoneTexte 11"/>
          <p:cNvSpPr txBox="1"/>
          <p:nvPr/>
        </p:nvSpPr>
        <p:spPr>
          <a:xfrm>
            <a:off x="133753" y="1252955"/>
            <a:ext cx="43258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MODEL</a:t>
            </a:r>
          </a:p>
          <a:p>
            <a:r>
              <a:rPr lang="fr-FR" sz="2000" dirty="0" smtClean="0"/>
              <a:t>ING</a:t>
            </a:r>
            <a:endParaRPr lang="fr-FR" sz="2000" dirty="0"/>
          </a:p>
        </p:txBody>
      </p:sp>
      <p:sp>
        <p:nvSpPr>
          <p:cNvPr id="16" name="ZoneTexte 15"/>
          <p:cNvSpPr txBox="1"/>
          <p:nvPr/>
        </p:nvSpPr>
        <p:spPr>
          <a:xfrm>
            <a:off x="120048" y="4110146"/>
            <a:ext cx="35000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/>
              <a:t>DECIDING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961818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5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Focus on </a:t>
            </a:r>
            <a:r>
              <a:rPr lang="fr-FR" dirty="0" err="1" smtClean="0"/>
              <a:t>Metrology</a:t>
            </a:r>
            <a:r>
              <a:rPr lang="fr-FR" dirty="0" smtClean="0"/>
              <a:t> issue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2914871" y="5734686"/>
            <a:ext cx="92771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</a:t>
            </a:r>
            <a:r>
              <a:rPr lang="fr-FR" sz="2000" dirty="0" err="1" smtClean="0">
                <a:solidFill>
                  <a:schemeClr val="tx2"/>
                </a:solidFill>
              </a:rPr>
              <a:t>Need</a:t>
            </a:r>
            <a:r>
              <a:rPr lang="fr-FR" sz="2000" dirty="0" smtClean="0">
                <a:solidFill>
                  <a:schemeClr val="tx2"/>
                </a:solidFill>
              </a:rPr>
              <a:t> to </a:t>
            </a:r>
            <a:r>
              <a:rPr lang="fr-FR" sz="2000" b="1" dirty="0" err="1" smtClean="0">
                <a:solidFill>
                  <a:schemeClr val="tx2"/>
                </a:solidFill>
              </a:rPr>
              <a:t>strenghten</a:t>
            </a:r>
            <a:r>
              <a:rPr lang="fr-FR" sz="2000" b="1" dirty="0" smtClean="0">
                <a:solidFill>
                  <a:schemeClr val="tx2"/>
                </a:solidFill>
              </a:rPr>
              <a:t> confidence in the </a:t>
            </a:r>
            <a:r>
              <a:rPr lang="fr-FR" sz="2000" b="1" dirty="0" err="1" smtClean="0">
                <a:solidFill>
                  <a:schemeClr val="tx2"/>
                </a:solidFill>
              </a:rPr>
              <a:t>equivalence</a:t>
            </a:r>
            <a:r>
              <a:rPr lang="fr-FR" sz="2000" b="1" dirty="0" smtClean="0">
                <a:solidFill>
                  <a:schemeClr val="tx2"/>
                </a:solidFill>
              </a:rPr>
              <a:t> </a:t>
            </a:r>
            <a:r>
              <a:rPr lang="fr-FR" sz="2000" b="1" dirty="0" err="1" smtClean="0">
                <a:solidFill>
                  <a:schemeClr val="tx2"/>
                </a:solidFill>
              </a:rPr>
              <a:t>statements</a:t>
            </a:r>
            <a:r>
              <a:rPr lang="fr-FR" sz="2000" b="1" dirty="0" smtClean="0">
                <a:solidFill>
                  <a:schemeClr val="tx2"/>
                </a:solidFill>
              </a:rPr>
              <a:t> </a:t>
            </a:r>
            <a:r>
              <a:rPr lang="fr-FR" sz="2000" dirty="0" err="1" smtClean="0">
                <a:solidFill>
                  <a:schemeClr val="tx2"/>
                </a:solidFill>
              </a:rPr>
              <a:t>from</a:t>
            </a:r>
            <a:r>
              <a:rPr lang="fr-FR" sz="2000" dirty="0" smtClean="0">
                <a:solidFill>
                  <a:schemeClr val="tx2"/>
                </a:solidFill>
              </a:rPr>
              <a:t> ILC analyses, </a:t>
            </a:r>
            <a:r>
              <a:rPr lang="fr-FR" sz="2000" dirty="0" err="1" smtClean="0">
                <a:solidFill>
                  <a:schemeClr val="tx2"/>
                </a:solidFill>
              </a:rPr>
              <a:t>accounting</a:t>
            </a:r>
            <a:r>
              <a:rPr lang="fr-FR" sz="2000" dirty="0" smtClean="0">
                <a:solidFill>
                  <a:schemeClr val="tx2"/>
                </a:solidFill>
              </a:rPr>
              <a:t> for </a:t>
            </a:r>
            <a:r>
              <a:rPr lang="fr-FR" sz="2000" dirty="0" err="1" smtClean="0">
                <a:solidFill>
                  <a:schemeClr val="tx2"/>
                </a:solidFill>
              </a:rPr>
              <a:t>reported</a:t>
            </a:r>
            <a:r>
              <a:rPr lang="fr-FR" sz="2000" dirty="0" smtClean="0">
                <a:solidFill>
                  <a:schemeClr val="tx2"/>
                </a:solidFill>
              </a:rPr>
              <a:t> </a:t>
            </a:r>
            <a:r>
              <a:rPr lang="fr-FR" sz="2000" dirty="0" err="1" smtClean="0">
                <a:solidFill>
                  <a:schemeClr val="tx2"/>
                </a:solidFill>
              </a:rPr>
              <a:t>uncertainties</a:t>
            </a:r>
            <a:r>
              <a:rPr lang="fr-FR" sz="2000" dirty="0" smtClean="0">
                <a:solidFill>
                  <a:schemeClr val="tx2"/>
                </a:solidFill>
              </a:rPr>
              <a:t> and </a:t>
            </a:r>
            <a:r>
              <a:rPr lang="fr-FR" sz="2000" dirty="0" err="1" smtClean="0">
                <a:solidFill>
                  <a:schemeClr val="tx2"/>
                </a:solidFill>
              </a:rPr>
              <a:t>modelling</a:t>
            </a:r>
            <a:r>
              <a:rPr lang="fr-FR" sz="2000" dirty="0" smtClean="0">
                <a:solidFill>
                  <a:schemeClr val="tx2"/>
                </a:solidFill>
              </a:rPr>
              <a:t> </a:t>
            </a:r>
            <a:r>
              <a:rPr lang="fr-FR" sz="2000" dirty="0" err="1" smtClean="0">
                <a:solidFill>
                  <a:schemeClr val="tx2"/>
                </a:solidFill>
              </a:rPr>
              <a:t>assumptions</a:t>
            </a:r>
            <a:endParaRPr lang="fr-FR" sz="2000" dirty="0">
              <a:solidFill>
                <a:schemeClr val="tx2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ZoneTexte 6"/>
              <p:cNvSpPr txBox="1"/>
              <p:nvPr/>
            </p:nvSpPr>
            <p:spPr>
              <a:xfrm>
                <a:off x="512942" y="5052685"/>
                <a:ext cx="30412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not a </a:t>
                </a:r>
                <a:r>
                  <a:rPr lang="fr-FR" dirty="0" err="1" smtClean="0"/>
                  <a:t>hypothesis</a:t>
                </a:r>
                <a:r>
                  <a:rPr lang="fr-FR" dirty="0" smtClean="0"/>
                  <a:t> test!  </a:t>
                </a:r>
                <a:endParaRPr lang="fr-FR" dirty="0"/>
              </a:p>
            </p:txBody>
          </p:sp>
        </mc:Choice>
        <mc:Fallback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942" y="5052685"/>
                <a:ext cx="3041282" cy="369332"/>
              </a:xfrm>
              <a:prstGeom prst="rect">
                <a:avLst/>
              </a:prstGeom>
              <a:blipFill>
                <a:blip r:embed="rId2"/>
                <a:stretch>
                  <a:fillRect t="-10000" r="-802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e 11"/>
          <p:cNvGrpSpPr/>
          <p:nvPr/>
        </p:nvGrpSpPr>
        <p:grpSpPr>
          <a:xfrm>
            <a:off x="733218" y="2686553"/>
            <a:ext cx="4819773" cy="4"/>
            <a:chOff x="1173972" y="4294730"/>
            <a:chExt cx="4819773" cy="4"/>
          </a:xfrm>
        </p:grpSpPr>
        <p:cxnSp>
          <p:nvCxnSpPr>
            <p:cNvPr id="9" name="Connecteur droit 8"/>
            <p:cNvCxnSpPr/>
            <p:nvPr/>
          </p:nvCxnSpPr>
          <p:spPr>
            <a:xfrm>
              <a:off x="1173972" y="4294730"/>
              <a:ext cx="4819773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10"/>
            <p:cNvCxnSpPr/>
            <p:nvPr/>
          </p:nvCxnSpPr>
          <p:spPr>
            <a:xfrm>
              <a:off x="2707803" y="4294734"/>
              <a:ext cx="1663618" cy="0"/>
            </a:xfrm>
            <a:prstGeom prst="line">
              <a:avLst/>
            </a:prstGeom>
            <a:ln w="57150">
              <a:solidFill>
                <a:srgbClr val="00B050"/>
              </a:solidFill>
              <a:headEnd type="diamond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orme libre 12"/>
          <p:cNvSpPr/>
          <p:nvPr/>
        </p:nvSpPr>
        <p:spPr>
          <a:xfrm>
            <a:off x="3043983" y="1792862"/>
            <a:ext cx="824126" cy="676711"/>
          </a:xfrm>
          <a:custGeom>
            <a:avLst/>
            <a:gdLst>
              <a:gd name="connsiteX0" fmla="*/ 824126 w 824126"/>
              <a:gd name="connsiteY0" fmla="*/ 0 h 967027"/>
              <a:gd name="connsiteX1" fmla="*/ 238647 w 824126"/>
              <a:gd name="connsiteY1" fmla="*/ 256558 h 967027"/>
              <a:gd name="connsiteX2" fmla="*/ 34716 w 824126"/>
              <a:gd name="connsiteY2" fmla="*/ 677577 h 967027"/>
              <a:gd name="connsiteX3" fmla="*/ 1824 w 824126"/>
              <a:gd name="connsiteY3" fmla="*/ 967027 h 96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4126" h="967027">
                <a:moveTo>
                  <a:pt x="824126" y="0"/>
                </a:moveTo>
                <a:cubicBezTo>
                  <a:pt x="597170" y="71814"/>
                  <a:pt x="370215" y="143629"/>
                  <a:pt x="238647" y="256558"/>
                </a:cubicBezTo>
                <a:cubicBezTo>
                  <a:pt x="107079" y="369487"/>
                  <a:pt x="74186" y="559166"/>
                  <a:pt x="34716" y="677577"/>
                </a:cubicBezTo>
                <a:cubicBezTo>
                  <a:pt x="-4754" y="795988"/>
                  <a:pt x="-1465" y="881507"/>
                  <a:pt x="1824" y="967027"/>
                </a:cubicBezTo>
              </a:path>
            </a:pathLst>
          </a:custGeom>
          <a:noFill/>
          <a:ln w="190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/>
          <p:cNvSpPr txBox="1"/>
          <p:nvPr/>
        </p:nvSpPr>
        <p:spPr>
          <a:xfrm>
            <a:off x="2241994" y="1358568"/>
            <a:ext cx="2044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Equivalence</a:t>
            </a:r>
            <a:r>
              <a:rPr lang="fr-FR" dirty="0" smtClean="0"/>
              <a:t> claim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1988078" y="2999458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-1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3804747" y="299945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1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/>
              <p:cNvSpPr txBox="1"/>
              <p:nvPr/>
            </p:nvSpPr>
            <p:spPr>
              <a:xfrm>
                <a:off x="5229842" y="2999458"/>
                <a:ext cx="5021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9842" y="2999458"/>
                <a:ext cx="502125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ZoneTexte 17"/>
          <p:cNvSpPr txBox="1"/>
          <p:nvPr/>
        </p:nvSpPr>
        <p:spPr>
          <a:xfrm>
            <a:off x="512942" y="3394211"/>
            <a:ext cx="976792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 smtClean="0"/>
              <a:t>Rejecting</a:t>
            </a:r>
            <a:r>
              <a:rPr lang="fr-FR" dirty="0" smtClean="0"/>
              <a:t> </a:t>
            </a:r>
            <a:r>
              <a:rPr lang="fr-FR" dirty="0" err="1" smtClean="0"/>
              <a:t>based</a:t>
            </a:r>
            <a:r>
              <a:rPr lang="fr-FR" dirty="0" smtClean="0"/>
              <a:t> on </a:t>
            </a:r>
            <a:r>
              <a:rPr lang="fr-FR" dirty="0" err="1" smtClean="0"/>
              <a:t>binary</a:t>
            </a:r>
            <a:r>
              <a:rPr lang="fr-FR" dirty="0" smtClean="0"/>
              <a:t> </a:t>
            </a:r>
            <a:r>
              <a:rPr lang="fr-FR" dirty="0" err="1" smtClean="0"/>
              <a:t>criterion</a:t>
            </a:r>
            <a:r>
              <a:rPr lang="fr-FR" dirty="0" smtClean="0"/>
              <a:t> has adverse </a:t>
            </a:r>
            <a:r>
              <a:rPr lang="fr-FR" dirty="0" err="1" smtClean="0"/>
              <a:t>consequences</a:t>
            </a:r>
            <a:r>
              <a:rPr lang="fr-FR" dirty="0" smtClean="0"/>
              <a:t>:</a:t>
            </a:r>
          </a:p>
          <a:p>
            <a:pPr marL="285750" indent="-285750">
              <a:buFontTx/>
              <a:buChar char="-"/>
            </a:pPr>
            <a:r>
              <a:rPr lang="fr-FR" dirty="0" smtClean="0"/>
              <a:t>the </a:t>
            </a:r>
            <a:r>
              <a:rPr lang="fr-FR" dirty="0" err="1" smtClean="0"/>
              <a:t>laboratory</a:t>
            </a:r>
            <a:r>
              <a:rPr lang="fr-FR" dirty="0" smtClean="0"/>
              <a:t> must </a:t>
            </a:r>
            <a:r>
              <a:rPr lang="fr-FR" dirty="0" err="1" smtClean="0"/>
              <a:t>demonstrate</a:t>
            </a:r>
            <a:r>
              <a:rPr lang="fr-FR" dirty="0" smtClean="0"/>
              <a:t> the </a:t>
            </a:r>
            <a:r>
              <a:rPr lang="fr-FR" dirty="0" err="1" smtClean="0"/>
              <a:t>validity</a:t>
            </a:r>
            <a:r>
              <a:rPr lang="fr-FR" dirty="0" smtClean="0"/>
              <a:t> of </a:t>
            </a:r>
            <a:r>
              <a:rPr lang="fr-FR" dirty="0" err="1" smtClean="0"/>
              <a:t>its</a:t>
            </a:r>
            <a:r>
              <a:rPr lang="fr-FR" dirty="0" smtClean="0"/>
              <a:t> </a:t>
            </a:r>
            <a:r>
              <a:rPr lang="fr-FR" dirty="0" err="1" smtClean="0"/>
              <a:t>procedure</a:t>
            </a:r>
            <a:r>
              <a:rPr lang="fr-FR" dirty="0" smtClean="0"/>
              <a:t> </a:t>
            </a:r>
          </a:p>
          <a:p>
            <a:pPr marL="285750" indent="-285750">
              <a:buFontTx/>
              <a:buChar char="-"/>
            </a:pPr>
            <a:r>
              <a:rPr lang="fr-FR" dirty="0" err="1" smtClean="0"/>
              <a:t>additional</a:t>
            </a:r>
            <a:r>
              <a:rPr lang="fr-FR" dirty="0" smtClean="0"/>
              <a:t> </a:t>
            </a:r>
            <a:r>
              <a:rPr lang="fr-FR" dirty="0" err="1" smtClean="0"/>
              <a:t>bilateral</a:t>
            </a:r>
            <a:r>
              <a:rPr lang="fr-FR" dirty="0" smtClean="0"/>
              <a:t> </a:t>
            </a:r>
            <a:r>
              <a:rPr lang="fr-FR" dirty="0" err="1" smtClean="0"/>
              <a:t>comparisons</a:t>
            </a:r>
            <a:r>
              <a:rPr lang="fr-FR" dirty="0" smtClean="0"/>
              <a:t> are </a:t>
            </a:r>
            <a:r>
              <a:rPr lang="fr-FR" dirty="0" err="1" smtClean="0"/>
              <a:t>required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 smtClean="0">
                <a:sym typeface="Wingdings" panose="05000000000000000000" pitchFamily="2" charset="2"/>
              </a:rPr>
              <a:t>May </a:t>
            </a:r>
            <a:r>
              <a:rPr lang="fr-FR" b="1" dirty="0" err="1" smtClean="0">
                <a:sym typeface="Wingdings" panose="05000000000000000000" pitchFamily="2" charset="2"/>
              </a:rPr>
              <a:t>delay</a:t>
            </a:r>
            <a:r>
              <a:rPr lang="fr-FR" dirty="0" smtClean="0">
                <a:sym typeface="Wingdings" panose="05000000000000000000" pitchFamily="2" charset="2"/>
              </a:rPr>
              <a:t> the </a:t>
            </a:r>
            <a:r>
              <a:rPr lang="fr-FR" dirty="0" err="1" smtClean="0">
                <a:sym typeface="Wingdings" panose="05000000000000000000" pitchFamily="2" charset="2"/>
              </a:rPr>
              <a:t>equivalence</a:t>
            </a:r>
            <a:r>
              <a:rPr lang="fr-FR" dirty="0" smtClean="0">
                <a:sym typeface="Wingdings" panose="05000000000000000000" pitchFamily="2" charset="2"/>
              </a:rPr>
              <a:t> claim of </a:t>
            </a:r>
            <a:r>
              <a:rPr lang="fr-FR" dirty="0" err="1" smtClean="0">
                <a:sym typeface="Wingdings" panose="05000000000000000000" pitchFamily="2" charset="2"/>
              </a:rPr>
              <a:t>several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months</a:t>
            </a:r>
            <a:r>
              <a:rPr lang="fr-FR" dirty="0" smtClean="0">
                <a:sym typeface="Wingdings" panose="05000000000000000000" pitchFamily="2" charset="2"/>
              </a:rPr>
              <a:t>/</a:t>
            </a:r>
            <a:r>
              <a:rPr lang="fr-FR" dirty="0" err="1" smtClean="0">
                <a:sym typeface="Wingdings" panose="05000000000000000000" pitchFamily="2" charset="2"/>
              </a:rPr>
              <a:t>years</a:t>
            </a:r>
            <a:r>
              <a:rPr lang="fr-FR" dirty="0" smtClean="0">
                <a:sym typeface="Wingdings" panose="05000000000000000000" pitchFamily="2" charset="2"/>
              </a:rPr>
              <a:t> !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 smtClean="0">
                <a:sym typeface="Wingdings" panose="05000000000000000000" pitchFamily="2" charset="2"/>
              </a:rPr>
              <a:t>Or </a:t>
            </a:r>
            <a:r>
              <a:rPr lang="fr-FR" dirty="0" err="1" smtClean="0">
                <a:sym typeface="Wingdings" panose="05000000000000000000" pitchFamily="2" charset="2"/>
              </a:rPr>
              <a:t>require</a:t>
            </a:r>
            <a:r>
              <a:rPr lang="fr-FR" dirty="0" smtClean="0">
                <a:sym typeface="Wingdings" panose="05000000000000000000" pitchFamily="2" charset="2"/>
              </a:rPr>
              <a:t> the </a:t>
            </a:r>
            <a:r>
              <a:rPr lang="fr-FR" dirty="0" err="1" smtClean="0">
                <a:sym typeface="Wingdings" panose="05000000000000000000" pitchFamily="2" charset="2"/>
              </a:rPr>
              <a:t>laboratory</a:t>
            </a:r>
            <a:r>
              <a:rPr lang="fr-FR" dirty="0" smtClean="0">
                <a:sym typeface="Wingdings" panose="05000000000000000000" pitchFamily="2" charset="2"/>
              </a:rPr>
              <a:t> to </a:t>
            </a:r>
            <a:r>
              <a:rPr lang="fr-FR" b="1" dirty="0" err="1" smtClean="0">
                <a:sym typeface="Wingdings" panose="05000000000000000000" pitchFamily="2" charset="2"/>
              </a:rPr>
              <a:t>increase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its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reported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uncertainty</a:t>
            </a:r>
            <a:r>
              <a:rPr lang="fr-FR" dirty="0" smtClean="0">
                <a:sym typeface="Wingdings" panose="05000000000000000000" pitchFamily="2" charset="2"/>
              </a:rPr>
              <a:t> (</a:t>
            </a:r>
            <a:r>
              <a:rPr lang="fr-FR" dirty="0" err="1" smtClean="0">
                <a:sym typeface="Wingdings" panose="05000000000000000000" pitchFamily="2" charset="2"/>
              </a:rPr>
              <a:t>very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much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undesirable</a:t>
            </a:r>
            <a:r>
              <a:rPr lang="fr-FR" dirty="0" smtClean="0">
                <a:sym typeface="Wingdings" panose="05000000000000000000" pitchFamily="2" charset="2"/>
              </a:rPr>
              <a:t>)</a:t>
            </a:r>
            <a:endParaRPr lang="fr-FR" dirty="0"/>
          </a:p>
        </p:txBody>
      </p:sp>
      <p:grpSp>
        <p:nvGrpSpPr>
          <p:cNvPr id="23" name="Groupe 22"/>
          <p:cNvGrpSpPr/>
          <p:nvPr/>
        </p:nvGrpSpPr>
        <p:grpSpPr>
          <a:xfrm>
            <a:off x="7086822" y="1485611"/>
            <a:ext cx="1667565" cy="1720050"/>
            <a:chOff x="7486238" y="1350036"/>
            <a:chExt cx="1667565" cy="1720050"/>
          </a:xfrm>
        </p:grpSpPr>
        <p:pic>
          <p:nvPicPr>
            <p:cNvPr id="19" name="Imag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86238" y="1727900"/>
              <a:ext cx="1667565" cy="1342186"/>
            </a:xfrm>
            <a:prstGeom prst="rect">
              <a:avLst/>
            </a:prstGeom>
          </p:spPr>
        </p:pic>
        <p:cxnSp>
          <p:nvCxnSpPr>
            <p:cNvPr id="21" name="Connecteur droit 20"/>
            <p:cNvCxnSpPr/>
            <p:nvPr/>
          </p:nvCxnSpPr>
          <p:spPr>
            <a:xfrm>
              <a:off x="8400639" y="1841461"/>
              <a:ext cx="0" cy="536045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/>
            <p:cNvSpPr txBox="1"/>
            <p:nvPr/>
          </p:nvSpPr>
          <p:spPr>
            <a:xfrm>
              <a:off x="8130250" y="1350036"/>
              <a:ext cx="9446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400" b="1" dirty="0" smtClean="0">
                  <a:solidFill>
                    <a:srgbClr val="C00000"/>
                  </a:solidFill>
                </a:rPr>
                <a:t>1.11</a:t>
              </a:r>
              <a:endParaRPr lang="fr-FR" sz="24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8185419" y="2505548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/>
              <a:t>r</a:t>
            </a:r>
            <a:r>
              <a:rPr lang="fr-FR" b="1" dirty="0" err="1" smtClean="0"/>
              <a:t>eject</a:t>
            </a:r>
            <a:r>
              <a:rPr lang="fr-FR" b="1" dirty="0" smtClean="0"/>
              <a:t> or </a:t>
            </a:r>
            <a:r>
              <a:rPr lang="fr-FR" b="1" dirty="0" err="1" smtClean="0"/>
              <a:t>accept</a:t>
            </a:r>
            <a:r>
              <a:rPr lang="fr-FR" b="1" dirty="0" smtClean="0"/>
              <a:t> ?</a:t>
            </a:r>
            <a:endParaRPr lang="fr-FR" b="1" dirty="0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421" y="1514295"/>
            <a:ext cx="787440" cy="71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43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6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Probabilistic</a:t>
            </a:r>
            <a:r>
              <a:rPr lang="fr-FR" dirty="0" smtClean="0"/>
              <a:t> </a:t>
            </a:r>
            <a:r>
              <a:rPr lang="fr-FR" dirty="0" err="1" smtClean="0"/>
              <a:t>framework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</a:t>
            </a:r>
            <a:r>
              <a:rPr lang="fr-FR" dirty="0" err="1" smtClean="0"/>
              <a:t>Bayesian</a:t>
            </a:r>
            <a:r>
              <a:rPr lang="fr-FR" dirty="0" smtClean="0"/>
              <a:t> </a:t>
            </a:r>
            <a:r>
              <a:rPr lang="fr-FR" dirty="0" err="1" smtClean="0"/>
              <a:t>Hypothesis</a:t>
            </a:r>
            <a:r>
              <a:rPr lang="fr-FR" dirty="0" smtClean="0"/>
              <a:t> </a:t>
            </a:r>
            <a:r>
              <a:rPr lang="fr-FR" dirty="0" err="1" smtClean="0"/>
              <a:t>testing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564570" y="1271722"/>
            <a:ext cx="4514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For </a:t>
            </a:r>
            <a:r>
              <a:rPr lang="fr-FR" dirty="0" err="1" smtClean="0"/>
              <a:t>laboratory</a:t>
            </a:r>
            <a:r>
              <a:rPr lang="fr-FR" dirty="0" smtClean="0"/>
              <a:t> </a:t>
            </a:r>
            <a:r>
              <a:rPr lang="fr-FR" i="1" dirty="0" smtClean="0"/>
              <a:t>i</a:t>
            </a:r>
            <a:r>
              <a:rPr lang="fr-FR" dirty="0" smtClean="0"/>
              <a:t>, </a:t>
            </a:r>
            <a:r>
              <a:rPr lang="fr-FR" dirty="0" smtClean="0"/>
              <a:t>test</a:t>
            </a:r>
            <a:r>
              <a:rPr lang="fr-FR" dirty="0" smtClean="0"/>
              <a:t>	</a:t>
            </a:r>
            <a:endParaRPr lang="fr-FR" dirty="0" smtClean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9085248" y="1233639"/>
                <a:ext cx="2875852" cy="163121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sz="2000" dirty="0" smtClean="0"/>
                  <a:t> model</a:t>
                </a:r>
                <a:endParaRPr lang="fr-FR" sz="20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sz="20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</m:sSub>
                      <m:r>
                        <a:rPr lang="fr-FR" sz="20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fr-FR" sz="20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fr-FR" sz="2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</m:d>
                    </m:oMath>
                  </m:oMathPara>
                </a14:m>
                <a:endParaRPr lang="fr-FR" sz="2000" b="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(0,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85248" y="1233639"/>
                <a:ext cx="2875852" cy="1631216"/>
              </a:xfrm>
              <a:prstGeom prst="rect">
                <a:avLst/>
              </a:prstGeom>
              <a:blipFill>
                <a:blip r:embed="rId2"/>
                <a:stretch>
                  <a:fillRect t="-1866" b="-44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564570" y="3422974"/>
                <a:ext cx="11033534" cy="38151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b="1" dirty="0" smtClean="0"/>
                  <a:t>Bayes factor (BF) for </a:t>
                </a:r>
                <a:r>
                  <a:rPr lang="fr-FR" b="1" dirty="0" err="1" smtClean="0"/>
                  <a:t>laboratory</a:t>
                </a:r>
                <a:r>
                  <a:rPr lang="fr-FR" b="1" dirty="0" smtClean="0"/>
                  <a:t>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 panose="02040503050406030204" pitchFamily="18" charset="0"/>
                      </a:rPr>
                      <m:t>𝒊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fr-FR" dirty="0" smtClean="0"/>
                  <a:t>quantifies </a:t>
                </a:r>
                <a:r>
                  <a:rPr lang="fr-FR" dirty="0"/>
                  <a:t>how </a:t>
                </a:r>
                <a:r>
                  <a:rPr lang="fr-FR" dirty="0" err="1"/>
                  <a:t>much</a:t>
                </a:r>
                <a:r>
                  <a:rPr lang="fr-FR" dirty="0"/>
                  <a:t> more </a:t>
                </a:r>
                <a:r>
                  <a:rPr lang="fr-FR" dirty="0" err="1" smtClean="0"/>
                  <a:t>likely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dirty="0"/>
                  <a:t> </a:t>
                </a:r>
                <a:r>
                  <a:rPr lang="fr-FR" dirty="0" smtClean="0"/>
                  <a:t>is </a:t>
                </a:r>
                <a:r>
                  <a:rPr lang="fr-FR" dirty="0" err="1"/>
                  <a:t>against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4570" y="3422974"/>
                <a:ext cx="11033534" cy="381515"/>
              </a:xfrm>
              <a:prstGeom prst="rect">
                <a:avLst/>
              </a:prstGeom>
              <a:blipFill>
                <a:blip r:embed="rId3"/>
                <a:stretch>
                  <a:fillRect l="-497" t="-9677" b="-225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e 15"/>
          <p:cNvGrpSpPr/>
          <p:nvPr/>
        </p:nvGrpSpPr>
        <p:grpSpPr>
          <a:xfrm>
            <a:off x="2855650" y="4014737"/>
            <a:ext cx="4457526" cy="1284483"/>
            <a:chOff x="4325047" y="4521759"/>
            <a:chExt cx="4457526" cy="1284483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Rectangle 10"/>
                <p:cNvSpPr/>
                <p:nvPr/>
              </p:nvSpPr>
              <p:spPr>
                <a:xfrm>
                  <a:off x="4325047" y="4521759"/>
                  <a:ext cx="4446667" cy="75745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  <m:sSub>
                          <m:sSubPr>
                            <m:ctrlP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fr-FR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𝟏𝟎</m:t>
                            </m:r>
                            <m:r>
                              <a:rPr lang="fr-FR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  <m:r>
                          <a:rPr lang="fr-FR" b="1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fr-FR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a:rPr lang="fr-FR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𝟏</m:t>
                                </m:r>
                                <m:r>
                                  <a:rPr lang="fr-FR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𝝅</m:t>
                            </m:r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𝒚</m:t>
                            </m:r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sSub>
                              <m:sSubPr>
                                <m:ctrlPr>
                                  <a:rPr lang="fr-FR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𝑯</m:t>
                                </m:r>
                              </m:e>
                              <m:sub>
                                <m:r>
                                  <a:rPr lang="fr-FR" b="1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  <m:r>
                                  <a:rPr lang="fr-FR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b="1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𝒊</m:t>
                                </m:r>
                              </m:sub>
                            </m:sSub>
                            <m:r>
                              <a:rPr lang="fr-FR" b="1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fr-FR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fr-FR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fr-FR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  <m:r>
                                      <a:rPr lang="fr-FR" b="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fr-FR" b="0" i="1" smtClean="0">
                                        <a:solidFill>
                                          <a:schemeClr val="accent6">
                                            <a:lumMod val="50000"/>
                                          </a:schemeClr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fr-FR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</m:num>
                          <m:den>
                            <m:r>
                              <a:rPr lang="fr-FR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fr-FR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  <m:r>
                                  <a:rPr lang="fr-FR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b="0" i="1" smtClean="0">
                                    <a:solidFill>
                                      <a:schemeClr val="accent6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fr-FR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fr-FR" i="1">
                                <a:solidFill>
                                  <a:schemeClr val="accent6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  <m:r>
                          <a:rPr lang="fr-FR" i="1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  /  </m:t>
                        </m:r>
                        <m:f>
                          <m:fPr>
                            <m:ctrlPr>
                              <a:rPr lang="fr-FR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fr-FR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r>
                              <a:rPr lang="fr-FR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fr-FR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fr-FR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fr-FR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fr-FR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fr-FR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  <m:r>
                                      <a:rPr lang="fr-FR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fr-FR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den>
                        </m:f>
                      </m:oMath>
                    </m:oMathPara>
                  </a14:m>
                  <a:endParaRPr lang="fr-FR" dirty="0"/>
                </a:p>
              </p:txBody>
            </p:sp>
          </mc:Choice>
          <mc:Fallback>
            <p:sp>
              <p:nvSpPr>
                <p:cNvPr id="11" name="Rectangle 1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25047" y="4521759"/>
                  <a:ext cx="4446667" cy="75745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ZoneTexte 12"/>
            <p:cNvSpPr txBox="1"/>
            <p:nvPr/>
          </p:nvSpPr>
          <p:spPr>
            <a:xfrm>
              <a:off x="7663356" y="5243057"/>
              <a:ext cx="11192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>
                  <a:solidFill>
                    <a:srgbClr val="7030A0"/>
                  </a:solidFill>
                </a:rPr>
                <a:t>Prior </a:t>
              </a:r>
              <a:r>
                <a:rPr lang="fr-FR" sz="1600" dirty="0" err="1" smtClean="0">
                  <a:solidFill>
                    <a:srgbClr val="7030A0"/>
                  </a:solidFill>
                </a:rPr>
                <a:t>odds</a:t>
              </a:r>
              <a:endParaRPr lang="fr-FR" sz="1600" dirty="0">
                <a:solidFill>
                  <a:srgbClr val="7030A0"/>
                </a:solidFill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6499484" y="5221467"/>
              <a:ext cx="11107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err="1" smtClean="0">
                  <a:solidFill>
                    <a:schemeClr val="accent6">
                      <a:lumMod val="50000"/>
                    </a:schemeClr>
                  </a:solidFill>
                </a:rPr>
                <a:t>Posterior</a:t>
              </a:r>
              <a:r>
                <a:rPr lang="fr-FR" sz="1600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fr-FR" sz="1600" dirty="0" err="1" smtClean="0">
                  <a:solidFill>
                    <a:schemeClr val="accent6">
                      <a:lumMod val="50000"/>
                    </a:schemeClr>
                  </a:solidFill>
                </a:rPr>
                <a:t>odds</a:t>
              </a:r>
              <a:endParaRPr lang="fr-FR" sz="1600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5219249" y="5219651"/>
              <a:ext cx="111078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solidFill>
                    <a:srgbClr val="C00000"/>
                  </a:solidFill>
                </a:rPr>
                <a:t>Bayes factor</a:t>
              </a:r>
              <a:endParaRPr lang="fr-FR" sz="1600" dirty="0">
                <a:solidFill>
                  <a:srgbClr val="C00000"/>
                </a:solidFill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/>
              <p:cNvSpPr/>
              <p:nvPr/>
            </p:nvSpPr>
            <p:spPr>
              <a:xfrm>
                <a:off x="895390" y="5560596"/>
                <a:ext cx="944720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fr-FR" sz="2000" dirty="0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BF </a:t>
                </a:r>
                <a:r>
                  <a:rPr lang="fr-FR" sz="2000" dirty="0" err="1" smtClean="0">
                    <a:solidFill>
                      <a:schemeClr val="tx2"/>
                    </a:solidFill>
                  </a:rPr>
                  <a:t>offers</a:t>
                </a:r>
                <a:r>
                  <a:rPr lang="fr-FR" sz="2000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2000" dirty="0">
                    <a:solidFill>
                      <a:schemeClr val="tx2"/>
                    </a:solidFill>
                  </a:rPr>
                  <a:t>a </a:t>
                </a:r>
                <a:r>
                  <a:rPr lang="fr-FR" sz="2000" b="1" dirty="0" err="1">
                    <a:solidFill>
                      <a:schemeClr val="tx2"/>
                    </a:solidFill>
                  </a:rPr>
                  <a:t>finer</a:t>
                </a:r>
                <a:r>
                  <a:rPr lang="fr-FR" sz="2000" b="1" dirty="0">
                    <a:solidFill>
                      <a:schemeClr val="tx2"/>
                    </a:solidFill>
                  </a:rPr>
                  <a:t> </a:t>
                </a:r>
                <a:r>
                  <a:rPr lang="fr-FR" sz="2000" b="1" dirty="0" err="1" smtClean="0">
                    <a:solidFill>
                      <a:schemeClr val="tx2"/>
                    </a:solidFill>
                  </a:rPr>
                  <a:t>scale</a:t>
                </a:r>
                <a:r>
                  <a:rPr lang="fr-FR" sz="2000" b="1" dirty="0" smtClean="0">
                    <a:solidFill>
                      <a:schemeClr val="tx2"/>
                    </a:solidFill>
                  </a:rPr>
                  <a:t> </a:t>
                </a:r>
                <a:r>
                  <a:rPr lang="fr-FR" sz="2000" b="1" dirty="0" err="1" smtClean="0">
                    <a:solidFill>
                      <a:schemeClr val="tx2"/>
                    </a:solidFill>
                  </a:rPr>
                  <a:t>than</a:t>
                </a:r>
                <a:r>
                  <a:rPr lang="fr-FR" sz="2000" b="1" dirty="0" smtClean="0">
                    <a:solidFill>
                      <a:schemeClr val="tx2"/>
                    </a:solidFill>
                  </a:rPr>
                  <a:t> En </a:t>
                </a:r>
                <a:r>
                  <a:rPr lang="fr-FR" sz="2000" dirty="0">
                    <a:solidFill>
                      <a:schemeClr val="tx2"/>
                    </a:solidFill>
                  </a:rPr>
                  <a:t>for </a:t>
                </a:r>
                <a:r>
                  <a:rPr lang="fr-FR" sz="2000" dirty="0" err="1">
                    <a:solidFill>
                      <a:schemeClr val="tx2"/>
                    </a:solidFill>
                  </a:rPr>
                  <a:t>analysing</a:t>
                </a:r>
                <a:r>
                  <a:rPr lang="fr-FR" sz="2000" dirty="0">
                    <a:solidFill>
                      <a:schemeClr val="tx2"/>
                    </a:solidFill>
                  </a:rPr>
                  <a:t> </a:t>
                </a:r>
                <a:r>
                  <a:rPr lang="fr-FR" sz="2000" dirty="0" err="1">
                    <a:solidFill>
                      <a:schemeClr val="tx2"/>
                    </a:solidFill>
                  </a:rPr>
                  <a:t>significance</a:t>
                </a:r>
                <a:r>
                  <a:rPr lang="fr-FR" sz="2000" dirty="0">
                    <a:solidFill>
                      <a:schemeClr val="tx2"/>
                    </a:solidFill>
                  </a:rPr>
                  <a:t> of </a:t>
                </a:r>
                <a:r>
                  <a:rPr lang="fr-FR" sz="2000" dirty="0" err="1">
                    <a:solidFill>
                      <a:schemeClr val="tx2"/>
                    </a:solidFill>
                  </a:rPr>
                  <a:t>laboratory</a:t>
                </a:r>
                <a:r>
                  <a:rPr lang="fr-FR" sz="2000" dirty="0">
                    <a:solidFill>
                      <a:schemeClr val="tx2"/>
                    </a:solidFill>
                  </a:rPr>
                  <a:t> </a:t>
                </a:r>
                <a:r>
                  <a:rPr lang="fr-FR" sz="2000" dirty="0" err="1">
                    <a:solidFill>
                      <a:schemeClr val="tx2"/>
                    </a:solidFill>
                  </a:rPr>
                  <a:t>effects</a:t>
                </a:r>
                <a:r>
                  <a:rPr lang="fr-FR" sz="2000" dirty="0">
                    <a:solidFill>
                      <a:schemeClr val="tx2"/>
                    </a:solidFill>
                  </a:rPr>
                  <a:t> </a:t>
                </a:r>
                <a:endParaRPr lang="fr-FR" sz="2000" dirty="0" smtClean="0">
                  <a:solidFill>
                    <a:schemeClr val="tx2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à"/>
                </a:pPr>
                <a:r>
                  <a:rPr lang="fr-FR" sz="2000" dirty="0" err="1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Computationnally</a:t>
                </a:r>
                <a:r>
                  <a:rPr lang="fr-FR" sz="2000" dirty="0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fr-FR" sz="2000" dirty="0" err="1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expensive</a:t>
                </a:r>
                <a:r>
                  <a:rPr lang="fr-FR" sz="2000" dirty="0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, sensitive on the </a:t>
                </a:r>
                <a:r>
                  <a:rPr lang="fr-FR" sz="2000" dirty="0" err="1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prior</a:t>
                </a:r>
                <a:r>
                  <a:rPr lang="fr-FR" sz="2000" dirty="0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𝜏</m:t>
                    </m:r>
                  </m:oMath>
                </a14:m>
                <a:r>
                  <a:rPr lang="fr-FR" sz="2000" dirty="0" smtClean="0">
                    <a:solidFill>
                      <a:schemeClr val="tx2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fr-FR" sz="2000" dirty="0" smtClean="0">
                    <a:solidFill>
                      <a:schemeClr val="tx2"/>
                    </a:solidFill>
                  </a:rPr>
                  <a:t> </a:t>
                </a:r>
                <a:endParaRPr lang="fr-FR" sz="200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390" y="5560596"/>
                <a:ext cx="9447202" cy="707886"/>
              </a:xfrm>
              <a:prstGeom prst="rect">
                <a:avLst/>
              </a:prstGeom>
              <a:blipFill>
                <a:blip r:embed="rId5"/>
                <a:stretch>
                  <a:fillRect l="-581" t="-3448" b="-1551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8191478" y="4104915"/>
                <a:ext cx="178754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𝑩</m:t>
                      </m:r>
                      <m:sSub>
                        <m:sSubPr>
                          <m:ctrlP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fr-FR" b="1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b>
                      </m:sSub>
                      <m:r>
                        <a:rPr lang="fr-FR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fr-FR" b="1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sSub>
                        <m:sSubPr>
                          <m:ctrlPr>
                            <a:rPr lang="fr-FR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𝐁𝐅</m:t>
                          </m:r>
                        </m:e>
                        <m:sub>
                          <m:r>
                            <a:rPr lang="fr-FR" b="1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𝟎𝟏</m:t>
                          </m:r>
                        </m:sub>
                      </m:sSub>
                    </m:oMath>
                  </m:oMathPara>
                </a14:m>
                <a:endParaRPr lang="fr-FR" b="1" dirty="0"/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478" y="4104915"/>
                <a:ext cx="1787541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785304" y="1837047"/>
                <a:ext cx="4294041" cy="41351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000" i="1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000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sz="2000" dirty="0"/>
                  <a:t> against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000" i="1">
                        <a:latin typeface="Cambria Math" panose="02040503050406030204" pitchFamily="18" charset="0"/>
                      </a:rPr>
                      <m:t>:</m:t>
                    </m:r>
                    <m:sSub>
                      <m:sSub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000" i="1">
                        <a:latin typeface="Cambria Math" panose="02040503050406030204" pitchFamily="18" charset="0"/>
                      </a:rPr>
                      <m:t>∼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fr-FR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</m:d>
                  </m:oMath>
                </a14:m>
                <a:endParaRPr lang="fr-FR" sz="2000" dirty="0"/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5304" y="1837047"/>
                <a:ext cx="4294041" cy="413511"/>
              </a:xfrm>
              <a:prstGeom prst="rect">
                <a:avLst/>
              </a:prstGeom>
              <a:blipFill>
                <a:blip r:embed="rId7"/>
                <a:stretch>
                  <a:fillRect t="-7353" b="-220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/>
              <p:cNvSpPr/>
              <p:nvPr/>
            </p:nvSpPr>
            <p:spPr>
              <a:xfrm>
                <a:off x="5709595" y="1230786"/>
                <a:ext cx="2886303" cy="201061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fr-FR" sz="2000" dirty="0" smtClean="0"/>
                  <a:t> model</a:t>
                </a:r>
                <a:endParaRPr lang="fr-FR" sz="20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2000" i="1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sz="20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𝝀</m:t>
                          </m:r>
                        </m:e>
                        <m:sub>
                          <m:r>
                            <a:rPr lang="fr-FR" sz="2000" b="1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sub>
                      </m:sSub>
                      <m:r>
                        <a:rPr lang="fr-FR" sz="20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fr-FR" sz="2000" b="1" i="1" smtClean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fr-FR" sz="2000" b="1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fr-FR" sz="2000" b="1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𝝉</m:t>
                          </m:r>
                        </m:e>
                      </m:d>
                    </m:oMath>
                  </m:oMathPara>
                </a14:m>
                <a:endParaRPr lang="fr-FR" sz="2000" b="0" dirty="0" smtClean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fr-FR" sz="2000" b="0" dirty="0" smtClean="0"/>
              </a:p>
              <a:p>
                <a:pPr algn="ctr"/>
                <a14:m>
                  <m:oMath xmlns:m="http://schemas.openxmlformats.org/officeDocument/2006/math">
                    <m:r>
                      <a:rPr lang="fr-FR" sz="20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~</m:t>
                    </m:r>
                    <m:sSub>
                      <m:sSubPr>
                        <m:ctrlPr>
                          <a:rPr lang="fr-FR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0,−</m:t>
                        </m:r>
                        <m:r>
                          <a:rPr lang="fr-FR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𝜏</m:t>
                    </m:r>
                    <m:r>
                      <a:rPr lang="fr-FR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sz="2000" dirty="0"/>
                  <a:t>  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(0,</m:t>
                      </m:r>
                      <m:sSub>
                        <m:sSub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sz="2000" dirty="0"/>
              </a:p>
            </p:txBody>
          </p:sp>
        </mc:Choice>
        <mc:Fallback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9595" y="1230786"/>
                <a:ext cx="2886303" cy="2010615"/>
              </a:xfrm>
              <a:prstGeom prst="rect">
                <a:avLst/>
              </a:prstGeom>
              <a:blipFill>
                <a:blip r:embed="rId8"/>
                <a:stretch>
                  <a:fillRect t="-1818" b="-30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9287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7" grpId="0"/>
      <p:bldP spid="2" grpId="0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e 28"/>
          <p:cNvGrpSpPr/>
          <p:nvPr/>
        </p:nvGrpSpPr>
        <p:grpSpPr>
          <a:xfrm>
            <a:off x="7872459" y="3652875"/>
            <a:ext cx="4290724" cy="2960918"/>
            <a:chOff x="7872459" y="3652875"/>
            <a:chExt cx="4290724" cy="2960918"/>
          </a:xfrm>
        </p:grpSpPr>
        <p:pic>
          <p:nvPicPr>
            <p:cNvPr id="23" name="Image 2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2459" y="3652875"/>
              <a:ext cx="4290724" cy="2688931"/>
            </a:xfrm>
            <a:prstGeom prst="rect">
              <a:avLst/>
            </a:prstGeom>
          </p:spPr>
        </p:pic>
        <p:sp>
          <p:nvSpPr>
            <p:cNvPr id="25" name="ZoneTexte 24"/>
            <p:cNvSpPr txBox="1"/>
            <p:nvPr/>
          </p:nvSpPr>
          <p:spPr>
            <a:xfrm>
              <a:off x="9055508" y="6306016"/>
              <a:ext cx="266130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Credit</a:t>
              </a:r>
              <a:r>
                <a:rPr lang="fr-FR" sz="1400" dirty="0" smtClean="0"/>
                <a:t> of the figure: </a:t>
              </a:r>
              <a:r>
                <a:rPr lang="fr-FR" sz="1400" dirty="0" err="1" smtClean="0"/>
                <a:t>Heck</a:t>
              </a:r>
              <a:r>
                <a:rPr lang="fr-FR" sz="1400" dirty="0" smtClean="0"/>
                <a:t>, 2019</a:t>
              </a:r>
              <a:endParaRPr lang="fr-FR" sz="1400" dirty="0"/>
            </a:p>
          </p:txBody>
        </p:sp>
      </p:grp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7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Savage-</a:t>
            </a:r>
            <a:r>
              <a:rPr lang="fr-FR" dirty="0" err="1" smtClean="0"/>
              <a:t>dickey</a:t>
            </a:r>
            <a:r>
              <a:rPr lang="en-US" dirty="0" smtClean="0"/>
              <a:t> </a:t>
            </a:r>
            <a:r>
              <a:rPr lang="en-US" dirty="0"/>
              <a:t>density </a:t>
            </a:r>
            <a:r>
              <a:rPr lang="en-US" dirty="0" smtClean="0"/>
              <a:t>ratio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652907" y="2904621"/>
                <a:ext cx="1048507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 smtClean="0"/>
                  <a:t>Savage-Dickey ratio</a:t>
                </a:r>
                <a:r>
                  <a:rPr lang="en-US" dirty="0" smtClean="0"/>
                  <a:t>: simple </a:t>
                </a:r>
                <a:r>
                  <a:rPr lang="en-US" dirty="0"/>
                  <a:t>and widely applicable method for computing Bayes factors </a:t>
                </a:r>
                <a:r>
                  <a:rPr lang="en-US" dirty="0" smtClean="0"/>
                  <a:t>when testing a point null hypothesis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: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. </a:t>
                </a:r>
              </a:p>
              <a:p>
                <a:endParaRPr lang="en-US" b="1" dirty="0"/>
              </a:p>
              <a:p>
                <a:r>
                  <a:rPr lang="en-US" b="1" dirty="0" smtClean="0"/>
                  <a:t>Under the condition</a:t>
                </a:r>
                <a:r>
                  <a:rPr lang="en-US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fr-FR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dirty="0" smtClean="0"/>
                  <a:t> </a:t>
                </a:r>
                <a:r>
                  <a:rPr lang="en-US" dirty="0" smtClean="0"/>
                  <a:t> Bayes factor simplifies as </a:t>
                </a:r>
                <a:endParaRPr lang="fr-FR" dirty="0"/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07" y="2904621"/>
                <a:ext cx="10485076" cy="1200329"/>
              </a:xfrm>
              <a:prstGeom prst="rect">
                <a:avLst/>
              </a:prstGeom>
              <a:blipFill>
                <a:blip r:embed="rId3"/>
                <a:stretch>
                  <a:fillRect l="-465" t="-2538" r="-756" b="-71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759133" y="4425308"/>
                <a:ext cx="1895326" cy="6690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01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133" y="4425308"/>
                <a:ext cx="1895326" cy="6690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527918" y="1638432"/>
                <a:ext cx="4848315" cy="7257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01</m:t>
                          </m:r>
                        </m:sub>
                      </m:sSub>
                      <m:r>
                        <a:rPr lang="fr-FR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fr-F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fr-FR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fr-FR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∫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𝜆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fr-FR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d>
                            <m:dPr>
                              <m:ctrlPr>
                                <a:rPr lang="fr-FR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solidFill>
                                        <a:schemeClr val="tx2">
                                          <a:lumMod val="60000"/>
                                          <a:lumOff val="40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∫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  <m:d>
                            <m:d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d>
                            <m:dPr>
                              <m:ctrlPr>
                                <a:rPr lang="fr-FR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fr-FR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fr-FR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fr-FR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918" y="1638432"/>
                <a:ext cx="4848315" cy="72571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Forme libre 11"/>
          <p:cNvSpPr/>
          <p:nvPr/>
        </p:nvSpPr>
        <p:spPr>
          <a:xfrm rot="249433">
            <a:off x="4330126" y="2395138"/>
            <a:ext cx="1752109" cy="218276"/>
          </a:xfrm>
          <a:custGeom>
            <a:avLst/>
            <a:gdLst>
              <a:gd name="connsiteX0" fmla="*/ 0 w 1752109"/>
              <a:gd name="connsiteY0" fmla="*/ 0 h 218276"/>
              <a:gd name="connsiteX1" fmla="*/ 483748 w 1752109"/>
              <a:gd name="connsiteY1" fmla="*/ 141585 h 218276"/>
              <a:gd name="connsiteX2" fmla="*/ 1085482 w 1752109"/>
              <a:gd name="connsiteY2" fmla="*/ 17698 h 218276"/>
              <a:gd name="connsiteX3" fmla="*/ 1752109 w 1752109"/>
              <a:gd name="connsiteY3" fmla="*/ 218276 h 21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2109" h="218276">
                <a:moveTo>
                  <a:pt x="0" y="0"/>
                </a:moveTo>
                <a:cubicBezTo>
                  <a:pt x="151417" y="69317"/>
                  <a:pt x="302834" y="138635"/>
                  <a:pt x="483748" y="141585"/>
                </a:cubicBezTo>
                <a:cubicBezTo>
                  <a:pt x="664662" y="144535"/>
                  <a:pt x="874088" y="4916"/>
                  <a:pt x="1085482" y="17698"/>
                </a:cubicBezTo>
                <a:cubicBezTo>
                  <a:pt x="1296876" y="30480"/>
                  <a:pt x="1524492" y="124378"/>
                  <a:pt x="1752109" y="218276"/>
                </a:cubicBezTo>
              </a:path>
            </a:pathLst>
          </a:custGeom>
          <a:noFill/>
          <a:ln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ZoneTexte 12"/>
              <p:cNvSpPr txBox="1"/>
              <p:nvPr/>
            </p:nvSpPr>
            <p:spPr>
              <a:xfrm>
                <a:off x="6162505" y="2192242"/>
                <a:ext cx="4108271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joint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prior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of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tested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and nuisance </a:t>
                </a:r>
                <a:r>
                  <a:rPr lang="fr-FR" sz="1600" dirty="0" err="1">
                    <a:solidFill>
                      <a:schemeClr val="tx1"/>
                    </a:solidFill>
                  </a:rPr>
                  <a:t>parameter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under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unconstrained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1600" dirty="0" smtClean="0">
                    <a:solidFill>
                      <a:schemeClr val="tx1"/>
                    </a:solidFill>
                  </a:rPr>
                  <a:t> model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505" y="2192242"/>
                <a:ext cx="4108271" cy="584775"/>
              </a:xfrm>
              <a:prstGeom prst="rect">
                <a:avLst/>
              </a:prstGeom>
              <a:blipFill>
                <a:blip r:embed="rId6"/>
                <a:stretch>
                  <a:fillRect l="-890" t="-3125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orme libre 13"/>
          <p:cNvSpPr/>
          <p:nvPr/>
        </p:nvSpPr>
        <p:spPr>
          <a:xfrm rot="20904049">
            <a:off x="4524805" y="1426640"/>
            <a:ext cx="1634121" cy="201582"/>
          </a:xfrm>
          <a:custGeom>
            <a:avLst/>
            <a:gdLst>
              <a:gd name="connsiteX0" fmla="*/ 0 w 1634121"/>
              <a:gd name="connsiteY0" fmla="*/ 142588 h 201582"/>
              <a:gd name="connsiteX1" fmla="*/ 530942 w 1634121"/>
              <a:gd name="connsiteY1" fmla="*/ 1004 h 201582"/>
              <a:gd name="connsiteX2" fmla="*/ 955696 w 1634121"/>
              <a:gd name="connsiteY2" fmla="*/ 83595 h 201582"/>
              <a:gd name="connsiteX3" fmla="*/ 1232965 w 1634121"/>
              <a:gd name="connsiteY3" fmla="*/ 166186 h 201582"/>
              <a:gd name="connsiteX4" fmla="*/ 1634121 w 1634121"/>
              <a:gd name="connsiteY4" fmla="*/ 201582 h 20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121" h="201582">
                <a:moveTo>
                  <a:pt x="0" y="142588"/>
                </a:moveTo>
                <a:cubicBezTo>
                  <a:pt x="185829" y="76712"/>
                  <a:pt x="371659" y="10836"/>
                  <a:pt x="530942" y="1004"/>
                </a:cubicBezTo>
                <a:cubicBezTo>
                  <a:pt x="690225" y="-8828"/>
                  <a:pt x="838692" y="56065"/>
                  <a:pt x="955696" y="83595"/>
                </a:cubicBezTo>
                <a:cubicBezTo>
                  <a:pt x="1072700" y="111125"/>
                  <a:pt x="1119894" y="146522"/>
                  <a:pt x="1232965" y="166186"/>
                </a:cubicBezTo>
                <a:cubicBezTo>
                  <a:pt x="1346036" y="185851"/>
                  <a:pt x="1490078" y="193716"/>
                  <a:pt x="1634121" y="201582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/>
              <p:cNvSpPr txBox="1"/>
              <p:nvPr/>
            </p:nvSpPr>
            <p:spPr>
              <a:xfrm>
                <a:off x="6162505" y="1254937"/>
                <a:ext cx="321156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prior of the nuisance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parameter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under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the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constrained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1600" dirty="0" smtClean="0">
                    <a:solidFill>
                      <a:schemeClr val="tx1"/>
                    </a:solidFill>
                  </a:rPr>
                  <a:t> model</a:t>
                </a:r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2505" y="1254937"/>
                <a:ext cx="3211569" cy="584775"/>
              </a:xfrm>
              <a:prstGeom prst="rect">
                <a:avLst/>
              </a:prstGeom>
              <a:blipFill>
                <a:blip r:embed="rId7"/>
                <a:stretch>
                  <a:fillRect l="-1139" t="-3125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Forme libre 15"/>
          <p:cNvSpPr/>
          <p:nvPr/>
        </p:nvSpPr>
        <p:spPr>
          <a:xfrm rot="249433">
            <a:off x="2581839" y="5018927"/>
            <a:ext cx="1752109" cy="218276"/>
          </a:xfrm>
          <a:custGeom>
            <a:avLst/>
            <a:gdLst>
              <a:gd name="connsiteX0" fmla="*/ 0 w 1752109"/>
              <a:gd name="connsiteY0" fmla="*/ 0 h 218276"/>
              <a:gd name="connsiteX1" fmla="*/ 483748 w 1752109"/>
              <a:gd name="connsiteY1" fmla="*/ 141585 h 218276"/>
              <a:gd name="connsiteX2" fmla="*/ 1085482 w 1752109"/>
              <a:gd name="connsiteY2" fmla="*/ 17698 h 218276"/>
              <a:gd name="connsiteX3" fmla="*/ 1752109 w 1752109"/>
              <a:gd name="connsiteY3" fmla="*/ 218276 h 218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2109" h="218276">
                <a:moveTo>
                  <a:pt x="0" y="0"/>
                </a:moveTo>
                <a:cubicBezTo>
                  <a:pt x="151417" y="69317"/>
                  <a:pt x="302834" y="138635"/>
                  <a:pt x="483748" y="141585"/>
                </a:cubicBezTo>
                <a:cubicBezTo>
                  <a:pt x="664662" y="144535"/>
                  <a:pt x="874088" y="4916"/>
                  <a:pt x="1085482" y="17698"/>
                </a:cubicBezTo>
                <a:cubicBezTo>
                  <a:pt x="1296876" y="30480"/>
                  <a:pt x="1524492" y="124378"/>
                  <a:pt x="1752109" y="218276"/>
                </a:cubicBezTo>
              </a:path>
            </a:pathLst>
          </a:custGeom>
          <a:noFill/>
          <a:ln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ZoneTexte 16"/>
              <p:cNvSpPr txBox="1"/>
              <p:nvPr/>
            </p:nvSpPr>
            <p:spPr>
              <a:xfrm>
                <a:off x="4292939" y="4987007"/>
                <a:ext cx="37720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marginal </a:t>
                </a:r>
                <a:r>
                  <a:rPr lang="fr-FR" sz="1600" b="1" dirty="0" err="1" smtClean="0">
                    <a:solidFill>
                      <a:schemeClr val="tx1"/>
                    </a:solidFill>
                  </a:rPr>
                  <a:t>prior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density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under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1600" dirty="0" smtClean="0">
                    <a:solidFill>
                      <a:schemeClr val="tx1"/>
                    </a:solidFill>
                  </a:rPr>
                  <a:t> model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evaluated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at </a:t>
                </a:r>
                <a14:m>
                  <m:oMath xmlns:m="http://schemas.openxmlformats.org/officeDocument/2006/math">
                    <m:r>
                      <a:rPr lang="fr-FR" sz="16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2939" y="4987007"/>
                <a:ext cx="3772008" cy="584775"/>
              </a:xfrm>
              <a:prstGeom prst="rect">
                <a:avLst/>
              </a:prstGeom>
              <a:blipFill>
                <a:blip r:embed="rId8"/>
                <a:stretch>
                  <a:fillRect l="-808" t="-3125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/>
              <p:cNvSpPr txBox="1"/>
              <p:nvPr/>
            </p:nvSpPr>
            <p:spPr>
              <a:xfrm>
                <a:off x="4262919" y="4334350"/>
                <a:ext cx="377200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600" dirty="0" smtClean="0">
                    <a:solidFill>
                      <a:schemeClr val="tx1"/>
                    </a:solidFill>
                  </a:rPr>
                  <a:t>marginal </a:t>
                </a:r>
                <a:r>
                  <a:rPr lang="fr-FR" sz="1600" b="1" dirty="0" err="1" smtClean="0">
                    <a:solidFill>
                      <a:schemeClr val="tx1"/>
                    </a:solidFill>
                  </a:rPr>
                  <a:t>posterior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density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of </a:t>
                </a:r>
                <a14:m>
                  <m:oMath xmlns:m="http://schemas.openxmlformats.org/officeDocument/2006/math"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r>
                  <a:rPr lang="fr-FR" sz="1600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under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the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1600" dirty="0" smtClean="0">
                    <a:solidFill>
                      <a:schemeClr val="tx1"/>
                    </a:solidFill>
                  </a:rPr>
                  <a:t> model </a:t>
                </a:r>
                <a:r>
                  <a:rPr lang="fr-FR" sz="1600" dirty="0" err="1" smtClean="0">
                    <a:solidFill>
                      <a:schemeClr val="tx1"/>
                    </a:solidFill>
                  </a:rPr>
                  <a:t>evaluated</a:t>
                </a:r>
                <a:r>
                  <a:rPr lang="fr-FR" sz="1600" dirty="0" smtClean="0">
                    <a:solidFill>
                      <a:schemeClr val="tx1"/>
                    </a:solidFill>
                  </a:rPr>
                  <a:t> at </a:t>
                </a:r>
                <a14:m>
                  <m:oMath xmlns:m="http://schemas.openxmlformats.org/officeDocument/2006/math"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𝜆</m:t>
                    </m:r>
                    <m:r>
                      <a:rPr lang="fr-FR" sz="16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fr-FR" sz="16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2919" y="4334350"/>
                <a:ext cx="3772008" cy="584775"/>
              </a:xfrm>
              <a:prstGeom prst="rect">
                <a:avLst/>
              </a:prstGeom>
              <a:blipFill>
                <a:blip r:embed="rId9"/>
                <a:stretch>
                  <a:fillRect l="-808" t="-3125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Forme libre 18"/>
          <p:cNvSpPr/>
          <p:nvPr/>
        </p:nvSpPr>
        <p:spPr>
          <a:xfrm>
            <a:off x="2623424" y="4423557"/>
            <a:ext cx="1634121" cy="201582"/>
          </a:xfrm>
          <a:custGeom>
            <a:avLst/>
            <a:gdLst>
              <a:gd name="connsiteX0" fmla="*/ 0 w 1634121"/>
              <a:gd name="connsiteY0" fmla="*/ 142588 h 201582"/>
              <a:gd name="connsiteX1" fmla="*/ 530942 w 1634121"/>
              <a:gd name="connsiteY1" fmla="*/ 1004 h 201582"/>
              <a:gd name="connsiteX2" fmla="*/ 955696 w 1634121"/>
              <a:gd name="connsiteY2" fmla="*/ 83595 h 201582"/>
              <a:gd name="connsiteX3" fmla="*/ 1232965 w 1634121"/>
              <a:gd name="connsiteY3" fmla="*/ 166186 h 201582"/>
              <a:gd name="connsiteX4" fmla="*/ 1634121 w 1634121"/>
              <a:gd name="connsiteY4" fmla="*/ 201582 h 201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4121" h="201582">
                <a:moveTo>
                  <a:pt x="0" y="142588"/>
                </a:moveTo>
                <a:cubicBezTo>
                  <a:pt x="185829" y="76712"/>
                  <a:pt x="371659" y="10836"/>
                  <a:pt x="530942" y="1004"/>
                </a:cubicBezTo>
                <a:cubicBezTo>
                  <a:pt x="690225" y="-8828"/>
                  <a:pt x="838692" y="56065"/>
                  <a:pt x="955696" y="83595"/>
                </a:cubicBezTo>
                <a:cubicBezTo>
                  <a:pt x="1072700" y="111125"/>
                  <a:pt x="1119894" y="146522"/>
                  <a:pt x="1232965" y="166186"/>
                </a:cubicBezTo>
                <a:cubicBezTo>
                  <a:pt x="1346036" y="185851"/>
                  <a:pt x="1490078" y="193716"/>
                  <a:pt x="1634121" y="201582"/>
                </a:cubicBezTo>
              </a:path>
            </a:pathLst>
          </a:custGeom>
          <a:noFill/>
          <a:ln>
            <a:solidFill>
              <a:schemeClr val="tx2">
                <a:lumMod val="60000"/>
                <a:lumOff val="40000"/>
              </a:schemeClr>
            </a:solidFill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652907" y="132805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b="1" dirty="0" smtClean="0"/>
              <a:t>Bayes factor</a:t>
            </a:r>
            <a:endParaRPr lang="fr-FR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694240" y="5603084"/>
                <a:ext cx="7449013" cy="923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dirty="0" smtClean="0">
                    <a:sym typeface="Wingdings" panose="05000000000000000000" pitchFamily="2" charset="2"/>
                  </a:rPr>
                  <a:t>easier to compute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en-US" dirty="0" smtClean="0"/>
                  <a:t>quantifies the relative support for the constraint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 smtClean="0"/>
                  <a:t> before </a:t>
                </a:r>
                <a:r>
                  <a:rPr lang="en-US" dirty="0"/>
                  <a:t>and after observing the </a:t>
                </a:r>
                <a:r>
                  <a:rPr lang="en-US" dirty="0" smtClean="0"/>
                  <a:t>data.</a:t>
                </a:r>
                <a:endParaRPr lang="fr-FR" dirty="0"/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40" y="5603084"/>
                <a:ext cx="7449013" cy="923330"/>
              </a:xfrm>
              <a:prstGeom prst="rect">
                <a:avLst/>
              </a:prstGeom>
              <a:blipFill>
                <a:blip r:embed="rId10"/>
                <a:stretch>
                  <a:fillRect l="-573" t="-3289" b="-92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41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6" grpId="0" animBg="1"/>
      <p:bldP spid="17" grpId="0"/>
      <p:bldP spid="18" grpId="0"/>
      <p:bldP spid="19" grpId="0" animBg="1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8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Priors</a:t>
            </a:r>
            <a:r>
              <a:rPr lang="fr-FR" dirty="0" smtClean="0"/>
              <a:t> on </a:t>
            </a:r>
            <a:r>
              <a:rPr lang="fr-FR" dirty="0" err="1" smtClean="0"/>
              <a:t>scale</a:t>
            </a:r>
            <a:r>
              <a:rPr lang="fr-FR" dirty="0" smtClean="0"/>
              <a:t> </a:t>
            </a:r>
            <a:r>
              <a:rPr lang="fr-FR" dirty="0" err="1" smtClean="0"/>
              <a:t>parameter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ZoneTexte 5"/>
              <p:cNvSpPr txBox="1"/>
              <p:nvPr/>
            </p:nvSpPr>
            <p:spPr>
              <a:xfrm>
                <a:off x="1975104" y="3466137"/>
                <a:ext cx="5383205" cy="3815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Choice</a:t>
                </a:r>
                <a:r>
                  <a:rPr lang="fr-FR" dirty="0" smtClean="0"/>
                  <a:t> of inverse chi </a:t>
                </a:r>
                <a:r>
                  <a:rPr lang="fr-FR" dirty="0" err="1" smtClean="0"/>
                  <a:t>squared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prior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under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104" y="3466137"/>
                <a:ext cx="5383205" cy="381515"/>
              </a:xfrm>
              <a:prstGeom prst="rect">
                <a:avLst/>
              </a:prstGeom>
              <a:blipFill>
                <a:blip r:embed="rId2"/>
                <a:stretch>
                  <a:fillRect l="-906" t="-9677" b="-225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ZoneTexte 1"/>
              <p:cNvSpPr txBox="1"/>
              <p:nvPr/>
            </p:nvSpPr>
            <p:spPr>
              <a:xfrm>
                <a:off x="372686" y="1480162"/>
                <a:ext cx="1057706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Bayes factor </a:t>
                </a:r>
                <a:r>
                  <a:rPr lang="fr-FR" dirty="0" err="1" smtClean="0"/>
                  <a:t>highly</a:t>
                </a:r>
                <a:r>
                  <a:rPr lang="fr-FR" dirty="0" smtClean="0"/>
                  <a:t> sensitive to the common scale parameter of the random effects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fr-FR" dirty="0" smtClean="0"/>
              </a:p>
              <a:p>
                <a:endParaRPr lang="fr-FR" dirty="0"/>
              </a:p>
              <a:p>
                <a:r>
                  <a:rPr lang="fr-FR" dirty="0" smtClean="0"/>
                  <a:t>For </a:t>
                </a:r>
                <a:r>
                  <a:rPr lang="fr-FR" dirty="0" err="1" smtClean="0"/>
                  <a:t>estimating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fr-FR" dirty="0" smtClean="0"/>
                  <a:t> a Half-Cauchy </a:t>
                </a:r>
                <a:r>
                  <a:rPr lang="fr-FR" dirty="0" err="1" smtClean="0"/>
                  <a:t>prior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recommended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following</a:t>
                </a:r>
                <a:r>
                  <a:rPr lang="fr-FR" dirty="0" smtClean="0"/>
                  <a:t> </a:t>
                </a:r>
                <a:r>
                  <a:rPr lang="fr-FR" dirty="0" err="1" smtClean="0">
                    <a:solidFill>
                      <a:schemeClr val="tx2"/>
                    </a:solidFill>
                  </a:rPr>
                  <a:t>Polson</a:t>
                </a:r>
                <a:r>
                  <a:rPr lang="fr-FR" dirty="0" smtClean="0">
                    <a:solidFill>
                      <a:schemeClr val="tx2"/>
                    </a:solidFill>
                  </a:rPr>
                  <a:t> et al(2012) </a:t>
                </a:r>
                <a:r>
                  <a:rPr lang="fr-FR" dirty="0" smtClean="0"/>
                  <a:t>and </a:t>
                </a:r>
                <a:r>
                  <a:rPr lang="fr-FR" dirty="0" err="1" smtClean="0">
                    <a:solidFill>
                      <a:schemeClr val="tx2"/>
                    </a:solidFill>
                  </a:rPr>
                  <a:t>Gelman</a:t>
                </a:r>
                <a:r>
                  <a:rPr lang="fr-FR" dirty="0" smtClean="0">
                    <a:solidFill>
                      <a:schemeClr val="tx2"/>
                    </a:solidFill>
                  </a:rPr>
                  <a:t>(2006)</a:t>
                </a:r>
                <a:endParaRPr lang="fr-FR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6" y="1480162"/>
                <a:ext cx="10577063" cy="923330"/>
              </a:xfrm>
              <a:prstGeom prst="rect">
                <a:avLst/>
              </a:prstGeom>
              <a:blipFill>
                <a:blip r:embed="rId3"/>
                <a:stretch>
                  <a:fillRect l="-461" t="-3974" b="-99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lèche droite 8"/>
          <p:cNvSpPr/>
          <p:nvPr/>
        </p:nvSpPr>
        <p:spPr>
          <a:xfrm>
            <a:off x="1106961" y="2700497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975104" y="2698718"/>
            <a:ext cx="7391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Bayes factor estimation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b="1" dirty="0" smtClean="0"/>
              <a:t>instable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this</a:t>
            </a:r>
            <a:r>
              <a:rPr lang="fr-FR" dirty="0" smtClean="0"/>
              <a:t> </a:t>
            </a:r>
            <a:r>
              <a:rPr lang="fr-FR" dirty="0" err="1" smtClean="0"/>
              <a:t>prior</a:t>
            </a:r>
            <a:r>
              <a:rPr lang="fr-FR" dirty="0" smtClean="0"/>
              <a:t> </a:t>
            </a:r>
            <a:r>
              <a:rPr lang="fr-FR" dirty="0" err="1" smtClean="0"/>
              <a:t>using</a:t>
            </a:r>
            <a:r>
              <a:rPr lang="fr-FR" dirty="0" smtClean="0"/>
              <a:t> Savage </a:t>
            </a:r>
            <a:r>
              <a:rPr lang="fr-FR" dirty="0" err="1" smtClean="0"/>
              <a:t>Dickey</a:t>
            </a:r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1106962" y="3480406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" name="ZoneTexte 14"/>
              <p:cNvSpPr txBox="1"/>
              <p:nvPr/>
            </p:nvSpPr>
            <p:spPr>
              <a:xfrm>
                <a:off x="4472514" y="4019657"/>
                <a:ext cx="260891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𝐼𝑛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514" y="4019657"/>
                <a:ext cx="2608919" cy="369332"/>
              </a:xfrm>
              <a:prstGeom prst="rect">
                <a:avLst/>
              </a:prstGeom>
              <a:blipFill>
                <a:blip r:embed="rId4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Flèche droite 13"/>
          <p:cNvSpPr/>
          <p:nvPr/>
        </p:nvSpPr>
        <p:spPr>
          <a:xfrm>
            <a:off x="1153173" y="4678301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975104" y="4678301"/>
                <a:ext cx="2611805" cy="381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/>
                  <a:t>Induced </a:t>
                </a:r>
                <a:r>
                  <a:rPr lang="fr-FR" dirty="0" err="1" smtClean="0"/>
                  <a:t>prior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under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5104" y="4678301"/>
                <a:ext cx="2611805" cy="381515"/>
              </a:xfrm>
              <a:prstGeom prst="rect">
                <a:avLst/>
              </a:prstGeom>
              <a:blipFill>
                <a:blip r:embed="rId5"/>
                <a:stretch>
                  <a:fillRect l="-1869" t="-7937" b="-206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6" name="Rectangle 15"/>
              <p:cNvSpPr/>
              <p:nvPr/>
            </p:nvSpPr>
            <p:spPr>
              <a:xfrm>
                <a:off x="4998107" y="4544500"/>
                <a:ext cx="3698705" cy="571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dirty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fr-FR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fr-FR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i="1">
                          <a:latin typeface="Cambria Math" panose="02040503050406030204" pitchFamily="18" charset="0"/>
                        </a:rPr>
                        <m:t>)∼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𝐼𝑛𝑣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+1,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8107" y="4544500"/>
                <a:ext cx="3698705" cy="57124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/>
              <p:cNvSpPr/>
              <p:nvPr/>
            </p:nvSpPr>
            <p:spPr>
              <a:xfrm>
                <a:off x="2481048" y="5405059"/>
                <a:ext cx="9388453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smtClean="0">
                    <a:sym typeface="Wingdings" panose="05000000000000000000" pitchFamily="2" charset="2"/>
                  </a:rPr>
                  <a:t> </a:t>
                </a:r>
                <a:r>
                  <a:rPr lang="fr-FR" dirty="0" err="1" smtClean="0"/>
                  <a:t>constrained</a:t>
                </a:r>
                <a:r>
                  <a:rPr lang="fr-FR" dirty="0" smtClean="0"/>
                  <a:t> </a:t>
                </a:r>
                <a:r>
                  <a:rPr lang="fr-FR" dirty="0" err="1"/>
                  <a:t>prior</a:t>
                </a:r>
                <a:r>
                  <a:rPr lang="fr-FR" dirty="0"/>
                  <a:t>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under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/>
                  <a:t>, </a:t>
                </a:r>
                <a:r>
                  <a:rPr lang="fr-FR" dirty="0" err="1"/>
                  <a:t>that</a:t>
                </a:r>
                <a:r>
                  <a:rPr lang="fr-FR" dirty="0"/>
                  <a:t> </a:t>
                </a:r>
                <a:r>
                  <a:rPr lang="fr-FR" dirty="0" err="1"/>
                  <a:t>says</a:t>
                </a:r>
                <a:r>
                  <a:rPr lang="fr-FR" dirty="0"/>
                  <a:t> </a:t>
                </a:r>
                <a:r>
                  <a:rPr lang="fr-FR" dirty="0" err="1"/>
                  <a:t>that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fr-FR" dirty="0"/>
                  <a:t> </a:t>
                </a:r>
                <a:r>
                  <a:rPr lang="fr-FR" dirty="0" err="1"/>
                  <a:t>should</a:t>
                </a:r>
                <a:r>
                  <a:rPr lang="fr-FR" dirty="0"/>
                  <a:t> </a:t>
                </a:r>
                <a:r>
                  <a:rPr lang="fr-FR" dirty="0" err="1"/>
                  <a:t>be</a:t>
                </a:r>
                <a:r>
                  <a:rPr lang="fr-FR" dirty="0"/>
                  <a:t> </a:t>
                </a:r>
                <a:r>
                  <a:rPr lang="fr-FR" dirty="0" err="1"/>
                  <a:t>shifted</a:t>
                </a:r>
                <a:r>
                  <a:rPr lang="fr-FR" dirty="0"/>
                  <a:t> </a:t>
                </a:r>
                <a:r>
                  <a:rPr lang="fr-FR" dirty="0" err="1"/>
                  <a:t>towards</a:t>
                </a:r>
                <a:r>
                  <a:rPr lang="fr-FR" dirty="0"/>
                  <a:t> </a:t>
                </a:r>
                <a:r>
                  <a:rPr lang="fr-FR" dirty="0" err="1"/>
                  <a:t>lower</a:t>
                </a:r>
                <a:r>
                  <a:rPr lang="fr-FR" dirty="0"/>
                  <a:t> values </a:t>
                </a:r>
                <a:r>
                  <a:rPr lang="fr-FR" dirty="0" err="1"/>
                  <a:t>than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>
                    <a:solidFill>
                      <a:srgbClr val="C00000"/>
                    </a:solidFill>
                  </a:rPr>
                  <a:t> </a:t>
                </a:r>
                <a:r>
                  <a:rPr lang="fr-FR" dirty="0" err="1">
                    <a:solidFill>
                      <a:srgbClr val="C00000"/>
                    </a:solidFill>
                  </a:rPr>
                  <a:t>since</a:t>
                </a:r>
                <a:r>
                  <a:rPr lang="fr-FR" dirty="0">
                    <a:solidFill>
                      <a:srgbClr val="C00000"/>
                    </a:solidFill>
                  </a:rPr>
                  <a:t> </a:t>
                </a:r>
                <a:r>
                  <a:rPr lang="fr-FR" dirty="0" err="1">
                    <a:solidFill>
                      <a:srgbClr val="C00000"/>
                    </a:solidFill>
                  </a:rPr>
                  <a:t>we</a:t>
                </a:r>
                <a:r>
                  <a:rPr lang="fr-FR" dirty="0">
                    <a:solidFill>
                      <a:srgbClr val="C00000"/>
                    </a:solidFill>
                  </a:rPr>
                  <a:t> impose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dirty="0">
                    <a:solidFill>
                      <a:srgbClr val="C00000"/>
                    </a:solidFill>
                  </a:rPr>
                  <a:t>!</a:t>
                </a:r>
                <a:endParaRPr lang="fr-FR" dirty="0"/>
              </a:p>
            </p:txBody>
          </p:sp>
        </mc:Choice>
        <mc:Fallback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048" y="5405059"/>
                <a:ext cx="9388453" cy="646331"/>
              </a:xfrm>
              <a:prstGeom prst="rect">
                <a:avLst/>
              </a:prstGeom>
              <a:blipFill>
                <a:blip r:embed="rId7"/>
                <a:stretch>
                  <a:fillRect l="-584" t="-5660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82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9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Case </a:t>
            </a:r>
            <a:r>
              <a:rPr lang="fr-FR" dirty="0" err="1" smtClean="0"/>
              <a:t>Study</a:t>
            </a:r>
            <a:r>
              <a:rPr lang="fr-FR" dirty="0" smtClean="0"/>
              <a:t>: </a:t>
            </a:r>
            <a:r>
              <a:rPr lang="en-US" dirty="0"/>
              <a:t>CCQM-K53 </a:t>
            </a:r>
            <a:r>
              <a:rPr lang="fr-FR" dirty="0" err="1" smtClean="0"/>
              <a:t>Oxygen</a:t>
            </a:r>
            <a:r>
              <a:rPr lang="fr-FR" dirty="0" smtClean="0"/>
              <a:t> </a:t>
            </a:r>
            <a:r>
              <a:rPr lang="fr-FR" dirty="0"/>
              <a:t>in </a:t>
            </a:r>
            <a:r>
              <a:rPr lang="fr-FR" dirty="0" err="1" smtClean="0"/>
              <a:t>nitrogen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00" y="2003673"/>
            <a:ext cx="5982480" cy="440989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/>
              <p:cNvSpPr txBox="1"/>
              <p:nvPr/>
            </p:nvSpPr>
            <p:spPr>
              <a:xfrm>
                <a:off x="6493903" y="2118435"/>
                <a:ext cx="5451004" cy="2585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 smtClean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 smtClean="0"/>
                  <a:t>Apply</a:t>
                </a:r>
                <a:r>
                  <a:rPr lang="fr-FR" dirty="0" smtClean="0"/>
                  <a:t> Bayes </a:t>
                </a:r>
                <a:r>
                  <a:rPr lang="fr-FR" dirty="0" err="1" smtClean="0"/>
                  <a:t>factors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Savage-</a:t>
                </a:r>
                <a:r>
                  <a:rPr lang="fr-FR" dirty="0" err="1" smtClean="0"/>
                  <a:t>Dickey</a:t>
                </a:r>
                <a:endParaRPr lang="fr-FR" dirty="0" smtClean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 smtClean="0"/>
                  <a:t>Establish</a:t>
                </a:r>
                <a:r>
                  <a:rPr lang="fr-FR" dirty="0" smtClean="0"/>
                  <a:t> the </a:t>
                </a:r>
                <a:r>
                  <a:rPr lang="fr-FR" dirty="0" err="1" smtClean="0"/>
                  <a:t>relationship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between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credible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intervals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based</a:t>
                </a:r>
                <a:r>
                  <a:rPr lang="fr-FR" dirty="0" smtClean="0"/>
                  <a:t> En-score and Bayes factor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Focus on </a:t>
                </a:r>
                <a:r>
                  <a:rPr lang="fr-FR" dirty="0" err="1" smtClean="0"/>
                  <a:t>predefined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threshold</a:t>
                </a:r>
                <a:endParaRPr lang="fr-FR" dirty="0" smtClean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endParaRPr lang="fr-FR" dirty="0" smtClean="0"/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 smtClean="0"/>
                  <a:t>Study</a:t>
                </a:r>
                <a:r>
                  <a:rPr lang="fr-FR" dirty="0" smtClean="0"/>
                  <a:t> </a:t>
                </a:r>
                <a:r>
                  <a:rPr lang="fr-FR" dirty="0" smtClean="0"/>
                  <a:t>the </a:t>
                </a:r>
                <a:r>
                  <a:rPr lang="fr-FR" dirty="0" err="1" smtClean="0"/>
                  <a:t>sensitivity</a:t>
                </a:r>
                <a:r>
                  <a:rPr lang="fr-FR" dirty="0" smtClean="0"/>
                  <a:t> to the </a:t>
                </a:r>
                <a:r>
                  <a:rPr lang="fr-FR" dirty="0" err="1" smtClean="0"/>
                  <a:t>prior</a:t>
                </a:r>
                <a:r>
                  <a:rPr lang="fr-FR" dirty="0" smtClean="0"/>
                  <a:t> distribution of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3903" y="2118435"/>
                <a:ext cx="5451004" cy="2585323"/>
              </a:xfrm>
              <a:prstGeom prst="rect">
                <a:avLst/>
              </a:prstGeom>
              <a:blipFill>
                <a:blip r:embed="rId3"/>
                <a:stretch>
                  <a:fillRect l="-671" b="-283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55122" y="1177560"/>
            <a:ext cx="112583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Key </a:t>
            </a:r>
            <a:r>
              <a:rPr lang="fr-FR" dirty="0" err="1"/>
              <a:t>comparison</a:t>
            </a:r>
            <a:r>
              <a:rPr lang="fr-FR" dirty="0"/>
              <a:t> CCQM-K53 </a:t>
            </a:r>
            <a:r>
              <a:rPr lang="fr-FR" dirty="0" err="1" smtClean="0"/>
              <a:t>is</a:t>
            </a:r>
            <a:r>
              <a:rPr lang="fr-FR" dirty="0" smtClean="0"/>
              <a:t> </a:t>
            </a:r>
            <a:r>
              <a:rPr lang="fr-FR" dirty="0" err="1"/>
              <a:t>intended</a:t>
            </a:r>
            <a:r>
              <a:rPr lang="fr-FR" dirty="0"/>
              <a:t> to support CMC claims for </a:t>
            </a:r>
            <a:r>
              <a:rPr lang="fr-FR" dirty="0" err="1" smtClean="0"/>
              <a:t>gravimetric</a:t>
            </a:r>
            <a:r>
              <a:rPr lang="fr-FR" dirty="0" smtClean="0"/>
              <a:t> </a:t>
            </a:r>
            <a:r>
              <a:rPr lang="fr-FR" dirty="0" err="1" smtClean="0"/>
              <a:t>preparation</a:t>
            </a:r>
            <a:r>
              <a:rPr lang="fr-FR" dirty="0" smtClean="0"/>
              <a:t> </a:t>
            </a:r>
            <a:r>
              <a:rPr lang="fr-FR" dirty="0"/>
              <a:t>and </a:t>
            </a:r>
            <a:r>
              <a:rPr lang="fr-FR" dirty="0" err="1"/>
              <a:t>analysis</a:t>
            </a:r>
            <a:r>
              <a:rPr lang="fr-FR" dirty="0"/>
              <a:t> on </a:t>
            </a:r>
            <a:r>
              <a:rPr lang="fr-FR" dirty="0" err="1"/>
              <a:t>primary</a:t>
            </a:r>
            <a:r>
              <a:rPr lang="fr-FR" dirty="0"/>
              <a:t> </a:t>
            </a:r>
            <a:r>
              <a:rPr lang="fr-FR" dirty="0" err="1"/>
              <a:t>gas</a:t>
            </a:r>
            <a:r>
              <a:rPr lang="fr-FR" dirty="0"/>
              <a:t> mixtures </a:t>
            </a:r>
            <a:r>
              <a:rPr lang="fr-FR" dirty="0" err="1"/>
              <a:t>from</a:t>
            </a:r>
            <a:r>
              <a:rPr lang="fr-FR" dirty="0"/>
              <a:t> 10 </a:t>
            </a:r>
            <a:r>
              <a:rPr lang="fr-FR" dirty="0" err="1"/>
              <a:t>μmol</a:t>
            </a:r>
            <a:r>
              <a:rPr lang="fr-FR" dirty="0"/>
              <a:t>/mol to 10 </a:t>
            </a:r>
            <a:r>
              <a:rPr lang="fr-FR" dirty="0" err="1" smtClean="0"/>
              <a:t>mmol</a:t>
            </a:r>
            <a:r>
              <a:rPr lang="fr-FR" dirty="0" smtClean="0"/>
              <a:t>/mol of </a:t>
            </a:r>
            <a:r>
              <a:rPr lang="fr-FR" dirty="0" err="1"/>
              <a:t>oxygen</a:t>
            </a:r>
            <a:r>
              <a:rPr lang="fr-FR" dirty="0"/>
              <a:t> in </a:t>
            </a:r>
            <a:r>
              <a:rPr lang="fr-FR" dirty="0" err="1"/>
              <a:t>nitrogen</a:t>
            </a:r>
            <a:r>
              <a:rPr lang="fr-FR" dirty="0"/>
              <a:t>.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9083" y="4998302"/>
            <a:ext cx="1552767" cy="1358670"/>
          </a:xfrm>
          <a:prstGeom prst="rect">
            <a:avLst/>
          </a:prstGeom>
        </p:spPr>
      </p:pic>
      <p:sp>
        <p:nvSpPr>
          <p:cNvPr id="15" name="ZoneTexte 14"/>
          <p:cNvSpPr txBox="1"/>
          <p:nvPr/>
        </p:nvSpPr>
        <p:spPr>
          <a:xfrm>
            <a:off x="8809559" y="5580985"/>
            <a:ext cx="1069524" cy="369332"/>
          </a:xfrm>
          <a:prstGeom prst="rect">
            <a:avLst/>
          </a:prstGeom>
          <a:solidFill>
            <a:schemeClr val="tx2"/>
          </a:solidFill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bg1"/>
                </a:solidFill>
              </a:rPr>
              <a:t>Decision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10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Effect</a:t>
            </a:r>
            <a:r>
              <a:rPr lang="fr-FR" dirty="0" smtClean="0"/>
              <a:t> of the </a:t>
            </a:r>
            <a:r>
              <a:rPr lang="fr-FR" dirty="0" err="1" smtClean="0"/>
              <a:t>prior</a:t>
            </a:r>
            <a:r>
              <a:rPr lang="fr-FR" dirty="0" smtClean="0"/>
              <a:t> on the Bayes </a:t>
            </a:r>
            <a:r>
              <a:rPr lang="fr-FR" dirty="0" err="1" smtClean="0"/>
              <a:t>factors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/>
          <a:srcRect l="-1" r="12475"/>
          <a:stretch/>
        </p:blipFill>
        <p:spPr>
          <a:xfrm>
            <a:off x="0" y="1247775"/>
            <a:ext cx="7891272" cy="56102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7991856" y="1337257"/>
                <a:ext cx="410881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For s </a:t>
                </a:r>
                <a:r>
                  <a:rPr lang="fr-FR" dirty="0" err="1" smtClean="0"/>
                  <a:t>too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small</a:t>
                </a:r>
                <a:r>
                  <a:rPr lang="fr-FR" dirty="0" smtClean="0"/>
                  <a:t>, all </a:t>
                </a:r>
                <a:r>
                  <a:rPr lang="fr-FR" dirty="0" err="1" smtClean="0"/>
                  <a:t>laboratories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satisfy</a:t>
                </a:r>
                <a:r>
                  <a:rPr lang="fr-FR" dirty="0" smtClean="0"/>
                  <a:t> </a:t>
                </a:r>
              </a:p>
              <a:p>
                <a:r>
                  <a:rPr lang="fr-FR" dirty="0"/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fr-FR" dirty="0" smtClean="0"/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 BF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favors</a:t>
                </a:r>
                <a:r>
                  <a:rPr lang="fr-FR" dirty="0" smtClean="0">
                    <a:sym typeface="Wingdings" panose="05000000000000000000" pitchFamily="2" charset="2"/>
                  </a:rPr>
                  <a:t> H1</a:t>
                </a:r>
                <a:endParaRPr lang="fr-FR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1856" y="1337257"/>
                <a:ext cx="4108817" cy="646331"/>
              </a:xfrm>
              <a:prstGeom prst="rect">
                <a:avLst/>
              </a:prstGeom>
              <a:blipFill>
                <a:blip r:embed="rId3"/>
                <a:stretch>
                  <a:fillRect l="-1187" t="-4717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7991856" y="2424876"/>
                <a:ext cx="408316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For s </a:t>
                </a:r>
                <a:r>
                  <a:rPr lang="fr-FR" dirty="0" err="1" smtClean="0"/>
                  <a:t>too</a:t>
                </a:r>
                <a:r>
                  <a:rPr lang="fr-FR" dirty="0" smtClean="0"/>
                  <a:t> large, all </a:t>
                </a:r>
                <a:r>
                  <a:rPr lang="fr-FR" dirty="0" err="1" smtClean="0"/>
                  <a:t>laboratories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satisfy</a:t>
                </a:r>
                <a:r>
                  <a:rPr lang="fr-FR" dirty="0" smtClean="0"/>
                  <a:t> </a:t>
                </a:r>
              </a:p>
              <a:p>
                <a:r>
                  <a:rPr lang="fr-FR" b="0" dirty="0" smtClean="0"/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r>
                  <a:rPr lang="fr-FR" dirty="0" smtClean="0">
                    <a:sym typeface="Wingdings" panose="05000000000000000000" pitchFamily="2" charset="2"/>
                  </a:rPr>
                  <a:t>  BF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favors</a:t>
                </a:r>
                <a:r>
                  <a:rPr lang="fr-FR" dirty="0" smtClean="0">
                    <a:sym typeface="Wingdings" panose="05000000000000000000" pitchFamily="2" charset="2"/>
                  </a:rPr>
                  <a:t> H0</a:t>
                </a:r>
                <a:endParaRPr lang="fr-FR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1856" y="2424876"/>
                <a:ext cx="4083169" cy="646331"/>
              </a:xfrm>
              <a:prstGeom prst="rect">
                <a:avLst/>
              </a:prstGeom>
              <a:blipFill>
                <a:blip r:embed="rId4"/>
                <a:stretch>
                  <a:fillRect l="-1194" t="-5660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èche droite 7"/>
          <p:cNvSpPr/>
          <p:nvPr/>
        </p:nvSpPr>
        <p:spPr>
          <a:xfrm>
            <a:off x="8049051" y="3551787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8786276" y="3551787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tx2"/>
                </a:solidFill>
              </a:rPr>
              <a:t>What</a:t>
            </a:r>
            <a:r>
              <a:rPr lang="fr-FR" dirty="0" smtClean="0">
                <a:solidFill>
                  <a:schemeClr val="tx2"/>
                </a:solidFill>
              </a:rPr>
              <a:t> </a:t>
            </a:r>
            <a:r>
              <a:rPr lang="fr-FR" dirty="0" err="1" smtClean="0">
                <a:solidFill>
                  <a:schemeClr val="tx2"/>
                </a:solidFill>
              </a:rPr>
              <a:t>is</a:t>
            </a:r>
            <a:r>
              <a:rPr lang="fr-FR" dirty="0" smtClean="0">
                <a:solidFill>
                  <a:schemeClr val="tx2"/>
                </a:solidFill>
              </a:rPr>
              <a:t> a good candidate for s?</a:t>
            </a:r>
            <a:endParaRPr lang="fr-FR" dirty="0">
              <a:solidFill>
                <a:schemeClr val="tx2"/>
              </a:solidFill>
            </a:endParaRP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085" y="1626633"/>
            <a:ext cx="453087" cy="48848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0085" y="2828023"/>
            <a:ext cx="453087" cy="488485"/>
          </a:xfrm>
          <a:prstGeom prst="rect">
            <a:avLst/>
          </a:prstGeom>
        </p:spPr>
      </p:pic>
      <p:sp>
        <p:nvSpPr>
          <p:cNvPr id="12" name="Forme libre 11"/>
          <p:cNvSpPr/>
          <p:nvPr/>
        </p:nvSpPr>
        <p:spPr>
          <a:xfrm>
            <a:off x="5888736" y="4535424"/>
            <a:ext cx="2176272" cy="512699"/>
          </a:xfrm>
          <a:custGeom>
            <a:avLst/>
            <a:gdLst>
              <a:gd name="connsiteX0" fmla="*/ 0 w 2176272"/>
              <a:gd name="connsiteY0" fmla="*/ 0 h 512699"/>
              <a:gd name="connsiteX1" fmla="*/ 457200 w 2176272"/>
              <a:gd name="connsiteY1" fmla="*/ 91440 h 512699"/>
              <a:gd name="connsiteX2" fmla="*/ 914400 w 2176272"/>
              <a:gd name="connsiteY2" fmla="*/ 466344 h 512699"/>
              <a:gd name="connsiteX3" fmla="*/ 2176272 w 2176272"/>
              <a:gd name="connsiteY3" fmla="*/ 493776 h 512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76272" h="512699">
                <a:moveTo>
                  <a:pt x="0" y="0"/>
                </a:moveTo>
                <a:cubicBezTo>
                  <a:pt x="152400" y="6858"/>
                  <a:pt x="304800" y="13716"/>
                  <a:pt x="457200" y="91440"/>
                </a:cubicBezTo>
                <a:cubicBezTo>
                  <a:pt x="609600" y="169164"/>
                  <a:pt x="627888" y="399288"/>
                  <a:pt x="914400" y="466344"/>
                </a:cubicBezTo>
                <a:cubicBezTo>
                  <a:pt x="1200912" y="533400"/>
                  <a:pt x="1688592" y="513588"/>
                  <a:pt x="2176272" y="493776"/>
                </a:cubicBezTo>
              </a:path>
            </a:pathLst>
          </a:custGeom>
          <a:noFill/>
          <a:ln w="38100">
            <a:headEnd type="none" w="med" len="med"/>
            <a:tailEnd type="triangle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8188511" y="4564902"/>
                <a:ext cx="4026909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b="0" dirty="0" smtClean="0"/>
                  <a:t>For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𝑚𝑎𝑑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, 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results are consistent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visual</a:t>
                </a:r>
                <a:r>
                  <a:rPr lang="fr-FR" dirty="0" smtClean="0"/>
                  <a:t> inspection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/>
                  <a:t>a</a:t>
                </a:r>
                <a:r>
                  <a:rPr lang="fr-FR" dirty="0" err="1" smtClean="0"/>
                  <a:t>lmost</a:t>
                </a:r>
                <a:r>
                  <a:rPr lang="fr-FR" dirty="0" smtClean="0"/>
                  <a:t> no </a:t>
                </a:r>
                <a:r>
                  <a:rPr lang="fr-FR" dirty="0" err="1" smtClean="0"/>
                  <a:t>effect</a:t>
                </a:r>
                <a:r>
                  <a:rPr lang="fr-FR" dirty="0" smtClean="0"/>
                  <a:t> of the </a:t>
                </a:r>
                <a:r>
                  <a:rPr lang="fr-FR" dirty="0" err="1" smtClean="0"/>
                  <a:t>prior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degree</a:t>
                </a:r>
                <a:r>
                  <a:rPr lang="fr-FR" dirty="0" smtClean="0"/>
                  <a:t> of </a:t>
                </a:r>
                <a:r>
                  <a:rPr lang="fr-FR" dirty="0" err="1" smtClean="0"/>
                  <a:t>freedom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8511" y="4564902"/>
                <a:ext cx="4026909" cy="1477328"/>
              </a:xfrm>
              <a:prstGeom prst="rect">
                <a:avLst/>
              </a:prstGeom>
              <a:blipFill>
                <a:blip r:embed="rId6"/>
                <a:stretch>
                  <a:fillRect l="-1210" t="-2479" r="-605" b="-578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6376" y="4486374"/>
            <a:ext cx="414472" cy="414472"/>
          </a:xfrm>
          <a:prstGeom prst="rect">
            <a:avLst/>
          </a:prstGeom>
        </p:spPr>
      </p:pic>
      <p:sp>
        <p:nvSpPr>
          <p:cNvPr id="15" name="Flèche droite 14"/>
          <p:cNvSpPr/>
          <p:nvPr/>
        </p:nvSpPr>
        <p:spPr>
          <a:xfrm rot="16200000">
            <a:off x="-961594" y="3748366"/>
            <a:ext cx="3964366" cy="259572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/>
          <p:cNvSpPr txBox="1"/>
          <p:nvPr/>
        </p:nvSpPr>
        <p:spPr>
          <a:xfrm>
            <a:off x="1068005" y="556899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</a:t>
            </a:r>
            <a:r>
              <a:rPr lang="fr-FR" dirty="0" smtClean="0">
                <a:solidFill>
                  <a:srgbClr val="FF0000"/>
                </a:solidFill>
              </a:rPr>
              <a:t>arge 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1068004" y="1563059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small</a:t>
            </a:r>
            <a:r>
              <a:rPr lang="fr-FR" dirty="0" smtClean="0">
                <a:solidFill>
                  <a:srgbClr val="FF0000"/>
                </a:solidFill>
              </a:rPr>
              <a:t> s</a:t>
            </a:r>
            <a:endParaRPr lang="fr-F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ZoneTexte 17"/>
              <p:cNvSpPr txBox="1"/>
              <p:nvPr/>
            </p:nvSpPr>
            <p:spPr>
              <a:xfrm>
                <a:off x="3126658" y="1016637"/>
                <a:ext cx="2342501" cy="369332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∼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𝐼𝑛𝑣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𝑐h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𝜈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8" name="ZoneTexte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6658" y="1016637"/>
                <a:ext cx="2342501" cy="369332"/>
              </a:xfrm>
              <a:prstGeom prst="rect">
                <a:avLst/>
              </a:prstGeom>
              <a:blipFill>
                <a:blip r:embed="rId8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262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  <p:bldP spid="8" grpId="0" animBg="1"/>
      <p:bldP spid="9" grpId="0"/>
      <p:bldP spid="12" grpId="0" animBg="1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11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Interpretation</a:t>
            </a:r>
            <a:r>
              <a:rPr lang="fr-FR" dirty="0" smtClean="0"/>
              <a:t> of the </a:t>
            </a:r>
            <a:r>
              <a:rPr lang="fr-FR" i="1" dirty="0" smtClean="0"/>
              <a:t>E</a:t>
            </a:r>
            <a:r>
              <a:rPr lang="fr-FR" i="1" cap="none" baseline="-25000" dirty="0" smtClean="0"/>
              <a:t>n</a:t>
            </a:r>
            <a:r>
              <a:rPr lang="fr-FR" dirty="0" smtClean="0"/>
              <a:t> </a:t>
            </a:r>
            <a:r>
              <a:rPr lang="fr-FR" dirty="0" err="1" smtClean="0"/>
              <a:t>Criterion</a:t>
            </a:r>
            <a:r>
              <a:rPr lang="fr-FR" dirty="0" smtClean="0"/>
              <a:t> </a:t>
            </a:r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" y="1687216"/>
            <a:ext cx="6397285" cy="477257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144000" y="1173819"/>
                <a:ext cx="6469342" cy="428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fr-FR" dirty="0" smtClean="0"/>
                  <a:t>Plot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fr-FR" dirty="0"/>
                          <m:t>(</m:t>
                        </m:r>
                        <m:sSubSup>
                          <m:sSubSupPr>
                            <m:ctrlPr>
                              <a:rPr lang="fr-FR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𝑬</m:t>
                            </m:r>
                          </m:e>
                          <m:sub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fr-FR" b="1" i="1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  <m:sup/>
                        </m:sSubSup>
                        <m:r>
                          <m:rPr>
                            <m:nor/>
                          </m:rPr>
                          <a:rPr lang="fr-FR" dirty="0"/>
                          <m:t>,</m:t>
                        </m:r>
                        <m:r>
                          <a:rPr lang="fr-FR" i="1" dirty="0">
                            <a:latin typeface="Cambria Math" panose="02040503050406030204" pitchFamily="18" charset="0"/>
                          </a:rPr>
                          <m:t>𝐵</m:t>
                        </m:r>
                        <m:sSub>
                          <m:sSubPr>
                            <m:ctrlPr>
                              <a:rPr lang="fr-FR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10,</m:t>
                            </m:r>
                            <m:r>
                              <a:rPr lang="fr-FR" i="1" dirty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fr-FR" dirty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from</a:t>
                </a:r>
                <a:r>
                  <a:rPr lang="fr-FR" dirty="0" smtClean="0"/>
                  <a:t> 1000 </a:t>
                </a:r>
                <a:r>
                  <a:rPr lang="fr-FR" dirty="0" err="1" smtClean="0"/>
                  <a:t>posterior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predictive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datasets</a:t>
                </a:r>
                <a:r>
                  <a:rPr lang="fr-FR" b="1" dirty="0" smtClean="0"/>
                  <a:t> </a:t>
                </a: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000" y="1173819"/>
                <a:ext cx="6469342" cy="428131"/>
              </a:xfrm>
              <a:prstGeom prst="rect">
                <a:avLst/>
              </a:prstGeom>
              <a:blipFill>
                <a:blip r:embed="rId3"/>
                <a:stretch>
                  <a:fillRect l="-848" b="-1714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e 11"/>
          <p:cNvGrpSpPr/>
          <p:nvPr/>
        </p:nvGrpSpPr>
        <p:grpSpPr>
          <a:xfrm>
            <a:off x="6899569" y="1407862"/>
            <a:ext cx="4967707" cy="1234000"/>
            <a:chOff x="6899569" y="1643830"/>
            <a:chExt cx="4967707" cy="1234000"/>
          </a:xfrm>
        </p:grpSpPr>
        <p:sp>
          <p:nvSpPr>
            <p:cNvPr id="13" name="Rectangle 12"/>
            <p:cNvSpPr/>
            <p:nvPr/>
          </p:nvSpPr>
          <p:spPr>
            <a:xfrm>
              <a:off x="6899569" y="1643830"/>
              <a:ext cx="4967707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ym typeface="Wingdings" panose="05000000000000000000" pitchFamily="2" charset="2"/>
                </a:rPr>
                <a:t> The plot </a:t>
              </a:r>
              <a:r>
                <a:rPr lang="fr-FR" dirty="0" err="1" smtClean="0">
                  <a:sym typeface="Wingdings" panose="05000000000000000000" pitchFamily="2" charset="2"/>
                </a:rPr>
                <a:t>verifies</a:t>
              </a:r>
              <a:r>
                <a:rPr lang="fr-FR" dirty="0" smtClean="0">
                  <a:sym typeface="Wingdings" panose="05000000000000000000" pitchFamily="2" charset="2"/>
                </a:rPr>
                <a:t> the </a:t>
              </a:r>
              <a:r>
                <a:rPr lang="fr-FR" dirty="0" err="1" smtClean="0">
                  <a:sym typeface="Wingdings" panose="05000000000000000000" pitchFamily="2" charset="2"/>
                </a:rPr>
                <a:t>theoretical</a:t>
              </a:r>
              <a:r>
                <a:rPr lang="fr-FR" dirty="0" smtClean="0">
                  <a:sym typeface="Wingdings" panose="05000000000000000000" pitchFamily="2" charset="2"/>
                </a:rPr>
                <a:t> </a:t>
              </a:r>
              <a:r>
                <a:rPr lang="fr-FR" dirty="0" err="1" smtClean="0">
                  <a:sym typeface="Wingdings" panose="05000000000000000000" pitchFamily="2" charset="2"/>
                </a:rPr>
                <a:t>equivalence</a:t>
              </a:r>
              <a:endParaRPr lang="fr-FR" dirty="0" smtClean="0">
                <a:sym typeface="Wingdings" panose="05000000000000000000" pitchFamily="2" charset="2"/>
              </a:endParaRPr>
            </a:p>
            <a:p>
              <a:pPr marL="285750" indent="-285750">
                <a:buFont typeface="Wingdings" panose="05000000000000000000" pitchFamily="2" charset="2"/>
                <a:buChar char="à"/>
              </a:pPr>
              <a:endParaRPr lang="fr-FR" b="1" dirty="0">
                <a:sym typeface="Wingdings" panose="05000000000000000000" pitchFamily="2" charset="2"/>
              </a:endParaRPr>
            </a:p>
            <a:p>
              <a:pPr marL="285750" indent="-285750">
                <a:buFont typeface="Wingdings" panose="05000000000000000000" pitchFamily="2" charset="2"/>
                <a:buChar char="à"/>
              </a:pPr>
              <a:endParaRPr lang="fr-FR" b="1" dirty="0" smtClean="0">
                <a:sym typeface="Wingdings" panose="05000000000000000000" pitchFamily="2" charset="2"/>
              </a:endParaRPr>
            </a:p>
          </p:txBody>
        </p:sp>
        <p:grpSp>
          <p:nvGrpSpPr>
            <p:cNvPr id="14" name="Groupe 13"/>
            <p:cNvGrpSpPr/>
            <p:nvPr/>
          </p:nvGrpSpPr>
          <p:grpSpPr>
            <a:xfrm>
              <a:off x="7634489" y="2108447"/>
              <a:ext cx="1343793" cy="767224"/>
              <a:chOff x="7969208" y="3697982"/>
              <a:chExt cx="1343793" cy="767224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" name="ZoneTexte 16"/>
                  <p:cNvSpPr txBox="1"/>
                  <p:nvPr/>
                </p:nvSpPr>
                <p:spPr>
                  <a:xfrm>
                    <a:off x="8072020" y="4095874"/>
                    <a:ext cx="124098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fr-FR" b="0" i="1" smtClean="0">
                              <a:solidFill>
                                <a:srgbClr val="F3A71D"/>
                              </a:solidFill>
                              <a:latin typeface="Cambria Math" panose="02040503050406030204" pitchFamily="18" charset="0"/>
                            </a:rPr>
                            <m:t>0∈</m:t>
                          </m:r>
                          <m:r>
                            <m:rPr>
                              <m:sty m:val="p"/>
                            </m:rPr>
                            <a:rPr lang="fr-FR" b="0" i="0" smtClean="0">
                              <a:solidFill>
                                <a:srgbClr val="F3A71D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F3A71D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b="0" i="0" smtClean="0">
                                  <a:solidFill>
                                    <a:srgbClr val="F3A71D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a:rPr lang="fr-FR" b="0" i="0" smtClean="0">
                                  <a:solidFill>
                                    <a:srgbClr val="F3A71D"/>
                                  </a:solidFill>
                                  <a:latin typeface="Cambria Math" panose="02040503050406030204" pitchFamily="18" charset="0"/>
                                </a:rPr>
                                <m:t>95%</m:t>
                              </m:r>
                            </m:sub>
                          </m:sSub>
                        </m:oMath>
                      </m:oMathPara>
                    </a14:m>
                    <a:endParaRPr lang="fr-FR" dirty="0">
                      <a:solidFill>
                        <a:srgbClr val="F3A71D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ZoneTexte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72020" y="4095874"/>
                    <a:ext cx="1240981" cy="369332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b="-3279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8" name="ZoneTexte 17"/>
                  <p:cNvSpPr txBox="1"/>
                  <p:nvPr/>
                </p:nvSpPr>
                <p:spPr>
                  <a:xfrm>
                    <a:off x="8065190" y="3697982"/>
                    <a:ext cx="1208921" cy="36933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fr-FR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0∉</m:t>
                          </m:r>
                          <m:r>
                            <m:rPr>
                              <m:sty m:val="p"/>
                            </m:rPr>
                            <a:rPr lang="fr-FR" b="0" i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C</m:t>
                          </m:r>
                          <m:sSub>
                            <m:sSubPr>
                              <m:ctrlPr>
                                <a:rPr lang="fr-FR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fr-FR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e>
                            <m:sub>
                              <m:r>
                                <a:rPr lang="fr-FR" b="0" i="0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95%</m:t>
                              </m:r>
                            </m:sub>
                          </m:sSub>
                        </m:oMath>
                      </m:oMathPara>
                    </a14:m>
                    <a:endParaRPr lang="fr-FR" dirty="0">
                      <a:solidFill>
                        <a:srgbClr val="0070C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3" name="ZoneTexte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65190" y="3697982"/>
                    <a:ext cx="1208921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 b="-5000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Accolade ouvrante 18"/>
              <p:cNvSpPr/>
              <p:nvPr/>
            </p:nvSpPr>
            <p:spPr>
              <a:xfrm>
                <a:off x="7969208" y="3713465"/>
                <a:ext cx="141701" cy="673851"/>
              </a:xfrm>
              <a:prstGeom prst="leftBrace">
                <a:avLst/>
              </a:prstGeom>
              <a:ln w="952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5" name="Rectangle 14"/>
                <p:cNvSpPr/>
                <p:nvPr/>
              </p:nvSpPr>
              <p:spPr>
                <a:xfrm>
                  <a:off x="9831201" y="2449699"/>
                  <a:ext cx="1050224" cy="42813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14:m>
                    <m:oMath xmlns:m="http://schemas.openxmlformats.org/officeDocument/2006/math">
                      <m:sSubSup>
                        <m:sSubSupPr>
                          <m:ctrlPr>
                            <a:rPr lang="fr-FR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fr-FR" b="1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fr-FR" b="1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b>
                          <m:r>
                            <a:rPr lang="fr-FR" b="1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  <m:r>
                            <a:rPr lang="fr-FR" b="1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1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sub>
                        <m:sup/>
                      </m:sSubSup>
                    </m:oMath>
                  </a14:m>
                  <a:r>
                    <a:rPr lang="fr-FR" dirty="0" smtClean="0"/>
                    <a:t>|</a:t>
                  </a:r>
                  <a14:m>
                    <m:oMath xmlns:m="http://schemas.openxmlformats.org/officeDocument/2006/math">
                      <m:r>
                        <a:rPr lang="fr-FR" b="0" i="1" dirty="0" smtClean="0">
                          <a:latin typeface="Cambria Math" panose="02040503050406030204" pitchFamily="18" charset="0"/>
                        </a:rPr>
                        <m:t>&lt;1</m:t>
                      </m:r>
                    </m:oMath>
                  </a14:m>
                  <a:endParaRPr lang="fr-FR" dirty="0"/>
                </a:p>
              </p:txBody>
            </p:sp>
          </mc:Choice>
          <mc:Fallback>
            <p:sp>
              <p:nvSpPr>
                <p:cNvPr id="15" name="Rectangle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831201" y="2449699"/>
                  <a:ext cx="1050224" cy="428131"/>
                </a:xfrm>
                <a:prstGeom prst="rect">
                  <a:avLst/>
                </a:prstGeom>
                <a:blipFill>
                  <a:blip r:embed="rId9"/>
                  <a:stretch>
                    <a:fillRect l="-1744" b="-1714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Double flèche horizontale 15"/>
            <p:cNvSpPr/>
            <p:nvPr/>
          </p:nvSpPr>
          <p:spPr>
            <a:xfrm>
              <a:off x="9055356" y="2580941"/>
              <a:ext cx="698771" cy="234807"/>
            </a:xfrm>
            <a:prstGeom prst="leftRightArrow">
              <a:avLst/>
            </a:prstGeom>
            <a:solidFill>
              <a:srgbClr val="29C6D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/>
              <p:cNvSpPr/>
              <p:nvPr/>
            </p:nvSpPr>
            <p:spPr>
              <a:xfrm>
                <a:off x="6875530" y="3840015"/>
                <a:ext cx="5058424" cy="9469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fr-FR" dirty="0" smtClean="0">
                    <a:sym typeface="Wingdings" panose="05000000000000000000" pitchFamily="2" charset="2"/>
                  </a:rPr>
                  <a:t>Moderate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evidence</a:t>
                </a:r>
                <a:r>
                  <a:rPr lang="fr-FR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𝐵𝐹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=3</m:t>
                    </m:r>
                  </m:oMath>
                </a14:m>
                <a:r>
                  <a:rPr lang="fr-FR" dirty="0" smtClean="0">
                    <a:sym typeface="Wingdings" panose="05000000000000000000" pitchFamily="2" charset="2"/>
                  </a:rPr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for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fr-FR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fr-FR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  <m:sup/>
                    </m:sSubSup>
                  </m:oMath>
                </a14:m>
                <a:r>
                  <a:rPr lang="fr-FR" dirty="0">
                    <a:solidFill>
                      <a:schemeClr val="tx1"/>
                    </a:solidFill>
                  </a:rPr>
                  <a:t>|</a:t>
                </a:r>
                <a14:m>
                  <m:oMath xmlns:m="http://schemas.openxmlformats.org/officeDocument/2006/math">
                    <m:r>
                      <a:rPr lang="fr-FR" i="1" dirty="0" smtClean="0">
                        <a:latin typeface="Cambria Math" panose="02040503050406030204" pitchFamily="18" charset="0"/>
                      </a:rPr>
                      <m:t>≈</m:t>
                    </m:r>
                    <m:r>
                      <a:rPr lang="fr-FR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fr-FR" dirty="0" smtClean="0">
                    <a:solidFill>
                      <a:schemeClr val="tx1"/>
                    </a:solidFill>
                  </a:rPr>
                  <a:t> </a:t>
                </a:r>
                <a:r>
                  <a:rPr lang="fr-FR" dirty="0" smtClean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!</a:t>
                </a: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endParaRPr lang="fr-FR" dirty="0" smtClean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  <a:p>
                <a:pPr marL="285750" indent="-285750">
                  <a:buFont typeface="Wingdings" panose="05000000000000000000" pitchFamily="2" charset="2"/>
                  <a:buChar char="à"/>
                </a:pPr>
                <a:r>
                  <a:rPr lang="fr-FR" b="1" dirty="0" err="1" smtClean="0">
                    <a:sym typeface="Wingdings" panose="05000000000000000000" pitchFamily="2" charset="2"/>
                  </a:rPr>
                  <a:t>Decisive</a:t>
                </a:r>
                <a:r>
                  <a:rPr lang="fr-FR" b="1" dirty="0" smtClean="0">
                    <a:sym typeface="Wingdings" panose="05000000000000000000" pitchFamily="2" charset="2"/>
                  </a:rPr>
                  <a:t> </a:t>
                </a:r>
                <a:r>
                  <a:rPr lang="fr-FR" b="1" dirty="0" err="1" smtClean="0">
                    <a:sym typeface="Wingdings" panose="05000000000000000000" pitchFamily="2" charset="2"/>
                  </a:rPr>
                  <a:t>evidence</a:t>
                </a:r>
                <a:r>
                  <a:rPr lang="fr-FR" b="1" dirty="0" smtClean="0">
                    <a:sym typeface="Wingdings" panose="05000000000000000000" pitchFamily="2" charset="2"/>
                  </a:rPr>
                  <a:t> </a:t>
                </a:r>
                <a14:m>
                  <m:oMath xmlns:m="http://schemas.openxmlformats.org/officeDocument/2006/math">
                    <m:r>
                      <a:rPr lang="fr-FR" b="1" i="1">
                        <a:latin typeface="Cambria Math" panose="02040503050406030204" pitchFamily="18" charset="0"/>
                      </a:rPr>
                      <m:t>𝑩𝑭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b="1" i="1"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r>
                  <a:rPr lang="fr-FR" b="1" dirty="0"/>
                  <a:t> </a:t>
                </a:r>
                <a:r>
                  <a:rPr lang="fr-FR" b="1" dirty="0" smtClean="0"/>
                  <a:t>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</a:rPr>
                          <m:t>𝒏</m:t>
                        </m:r>
                      </m:sub>
                    </m:sSub>
                    <m:r>
                      <a:rPr lang="fr-FR" b="1" i="1" smtClean="0">
                        <a:latin typeface="Cambria Math" panose="02040503050406030204" pitchFamily="18" charset="0"/>
                      </a:rPr>
                      <m:t>|&gt;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.</m:t>
                    </m:r>
                    <m:r>
                      <a:rPr lang="fr-FR" b="1" i="1" smtClean="0">
                        <a:latin typeface="Cambria Math" panose="02040503050406030204" pitchFamily="18" charset="0"/>
                      </a:rPr>
                      <m:t>𝟐</m:t>
                    </m:r>
                  </m:oMath>
                </a14:m>
                <a:endParaRPr lang="fr-FR" b="1" dirty="0" smtClean="0">
                  <a:solidFill>
                    <a:schemeClr val="tx1"/>
                  </a:solidFill>
                  <a:sym typeface="Wingdings" panose="05000000000000000000" pitchFamily="2" charset="2"/>
                </a:endParaRPr>
              </a:p>
            </p:txBody>
          </p:sp>
        </mc:Choice>
        <mc:Fallback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5530" y="3840015"/>
                <a:ext cx="5058424" cy="946991"/>
              </a:xfrm>
              <a:prstGeom prst="rect">
                <a:avLst/>
              </a:prstGeom>
              <a:blipFill>
                <a:blip r:embed="rId10"/>
                <a:stretch>
                  <a:fillRect l="-843" t="-1290" b="-967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/>
          <p:cNvSpPr/>
          <p:nvPr/>
        </p:nvSpPr>
        <p:spPr>
          <a:xfrm>
            <a:off x="7453269" y="5045115"/>
            <a:ext cx="46483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Increased sensitivity </a:t>
            </a:r>
            <a:r>
              <a:rPr lang="en-US" dirty="0" smtClean="0"/>
              <a:t>of the Bayes factor to quantify the robustness of the decision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6899569" y="2721911"/>
            <a:ext cx="51869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 smtClean="0">
                <a:sym typeface="Wingdings" panose="05000000000000000000" pitchFamily="2" charset="2"/>
              </a:rPr>
              <a:t> The </a:t>
            </a:r>
            <a:r>
              <a:rPr lang="fr-FR" dirty="0" err="1" smtClean="0">
                <a:sym typeface="Wingdings" panose="05000000000000000000" pitchFamily="2" charset="2"/>
              </a:rPr>
              <a:t>empirical</a:t>
            </a:r>
            <a:r>
              <a:rPr lang="fr-FR" dirty="0" smtClean="0">
                <a:sym typeface="Wingdings" panose="05000000000000000000" pitchFamily="2" charset="2"/>
              </a:rPr>
              <a:t> BF</a:t>
            </a:r>
            <a:r>
              <a:rPr lang="fr-FR" baseline="-25000" dirty="0" smtClean="0">
                <a:sym typeface="Wingdings" panose="05000000000000000000" pitchFamily="2" charset="2"/>
              </a:rPr>
              <a:t>10</a:t>
            </a:r>
            <a:r>
              <a:rPr lang="fr-FR" dirty="0" smtClean="0">
                <a:sym typeface="Wingdings" panose="05000000000000000000" pitchFamily="2" charset="2"/>
              </a:rPr>
              <a:t> plot </a:t>
            </a:r>
            <a:r>
              <a:rPr lang="fr-FR" dirty="0" err="1" smtClean="0">
                <a:sym typeface="Wingdings" panose="05000000000000000000" pitchFamily="2" charset="2"/>
              </a:rPr>
              <a:t>can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be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compared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with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Jeffreys</a:t>
            </a:r>
            <a:r>
              <a:rPr lang="fr-FR" dirty="0" smtClean="0">
                <a:sym typeface="Wingdings" panose="05000000000000000000" pitchFamily="2" charset="2"/>
              </a:rPr>
              <a:t>’ </a:t>
            </a:r>
            <a:r>
              <a:rPr lang="fr-FR" dirty="0" err="1" smtClean="0">
                <a:sym typeface="Wingdings" panose="05000000000000000000" pitchFamily="2" charset="2"/>
              </a:rPr>
              <a:t>scale</a:t>
            </a:r>
            <a:r>
              <a:rPr lang="fr-FR" dirty="0" smtClean="0">
                <a:sym typeface="Wingdings" panose="05000000000000000000" pitchFamily="2" charset="2"/>
              </a:rPr>
              <a:t> (</a:t>
            </a:r>
            <a:r>
              <a:rPr lang="fr-FR" dirty="0"/>
              <a:t>no </a:t>
            </a:r>
            <a:r>
              <a:rPr lang="fr-FR" dirty="0" err="1"/>
              <a:t>evidence</a:t>
            </a:r>
            <a:r>
              <a:rPr lang="fr-FR" dirty="0"/>
              <a:t> – </a:t>
            </a:r>
            <a:r>
              <a:rPr lang="fr-FR" dirty="0" err="1"/>
              <a:t>moderate</a:t>
            </a:r>
            <a:r>
              <a:rPr lang="fr-FR" dirty="0"/>
              <a:t> </a:t>
            </a:r>
            <a:r>
              <a:rPr lang="fr-FR" dirty="0" err="1"/>
              <a:t>evidence</a:t>
            </a:r>
            <a:r>
              <a:rPr lang="fr-FR" dirty="0"/>
              <a:t> – </a:t>
            </a:r>
            <a:r>
              <a:rPr lang="fr-FR" dirty="0" err="1"/>
              <a:t>decisive</a:t>
            </a:r>
            <a:r>
              <a:rPr lang="fr-FR" dirty="0"/>
              <a:t> </a:t>
            </a:r>
            <a:r>
              <a:rPr lang="fr-FR" dirty="0" err="1"/>
              <a:t>evidence</a:t>
            </a:r>
            <a:r>
              <a:rPr lang="fr-FR" dirty="0" smtClean="0">
                <a:sym typeface="Wingdings" panose="05000000000000000000" pitchFamily="2" charset="2"/>
              </a:rPr>
              <a:t>)</a:t>
            </a:r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7453269" y="5932180"/>
            <a:ext cx="4596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Proposal to </a:t>
            </a:r>
            <a:r>
              <a:rPr lang="fr-FR" dirty="0" err="1" smtClean="0"/>
              <a:t>introduce</a:t>
            </a:r>
            <a:r>
              <a:rPr lang="fr-FR" dirty="0" smtClean="0"/>
              <a:t> a </a:t>
            </a:r>
            <a:r>
              <a:rPr lang="fr-FR" b="1" dirty="0" err="1" smtClean="0">
                <a:solidFill>
                  <a:srgbClr val="F1791F"/>
                </a:solidFill>
              </a:rPr>
              <a:t>guard</a:t>
            </a:r>
            <a:r>
              <a:rPr lang="fr-FR" b="1" dirty="0" smtClean="0">
                <a:solidFill>
                  <a:srgbClr val="F1791F"/>
                </a:solidFill>
              </a:rPr>
              <a:t> band </a:t>
            </a:r>
            <a:r>
              <a:rPr lang="fr-FR" dirty="0" smtClean="0"/>
              <a:t>[1-1.2]</a:t>
            </a:r>
          </a:p>
        </p:txBody>
      </p:sp>
      <p:sp>
        <p:nvSpPr>
          <p:cNvPr id="24" name="Flèche droite 23"/>
          <p:cNvSpPr/>
          <p:nvPr/>
        </p:nvSpPr>
        <p:spPr>
          <a:xfrm>
            <a:off x="6639587" y="5045115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Flèche droite 25"/>
          <p:cNvSpPr/>
          <p:nvPr/>
        </p:nvSpPr>
        <p:spPr>
          <a:xfrm>
            <a:off x="6639587" y="5975385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220" y="6159161"/>
            <a:ext cx="374669" cy="41912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045" y="6181387"/>
            <a:ext cx="425472" cy="374669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923" y="6179353"/>
            <a:ext cx="425472" cy="374669"/>
          </a:xfrm>
          <a:prstGeom prst="rect">
            <a:avLst/>
          </a:prstGeom>
        </p:spPr>
      </p:pic>
      <p:pic>
        <p:nvPicPr>
          <p:cNvPr id="27" name="Image 2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015" y="6134900"/>
            <a:ext cx="374669" cy="419122"/>
          </a:xfrm>
          <a:prstGeom prst="rect">
            <a:avLst/>
          </a:prstGeom>
        </p:spPr>
      </p:pic>
      <p:pic>
        <p:nvPicPr>
          <p:cNvPr id="28" name="Image 2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346" y="6366687"/>
            <a:ext cx="482625" cy="4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17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Espace réservé du contenu 1"/>
              <p:cNvSpPr>
                <a:spLocks noGrp="1"/>
              </p:cNvSpPr>
              <p:nvPr>
                <p:ph idx="1"/>
              </p:nvPr>
            </p:nvSpPr>
            <p:spPr>
              <a:xfrm>
                <a:off x="464126" y="1389057"/>
                <a:ext cx="11365867" cy="4994045"/>
              </a:xfrm>
            </p:spPr>
            <p:txBody>
              <a:bodyPr>
                <a:noAutofit/>
              </a:bodyPr>
              <a:lstStyle/>
              <a:p>
                <a:r>
                  <a:rPr lang="fr-FR" sz="1800" spc="0" dirty="0" smtClean="0">
                    <a:cs typeface="Adobe Devanagari" panose="02040503050201020203" pitchFamily="18" charset="0"/>
                  </a:rPr>
                  <a:t>A route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towards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more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reliable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decisions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for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testing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equivalence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of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laboratories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based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on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DoEs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is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initiated</a:t>
                </a:r>
                <a:r>
                  <a:rPr lang="fr-FR" sz="1800" spc="0" dirty="0">
                    <a:cs typeface="Adobe Devanagari" panose="02040503050201020203" pitchFamily="18" charset="0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through</a:t>
                </a:r>
                <a:endParaRPr lang="fr-FR" sz="1800" spc="0" dirty="0" smtClean="0">
                  <a:cs typeface="Adobe Devanagari" panose="02040503050201020203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q"/>
                </a:pPr>
                <a:r>
                  <a:rPr lang="fr-FR" sz="1800" b="1" spc="0" dirty="0" smtClean="0">
                    <a:cs typeface="Adobe Devanagari" panose="02040503050201020203" pitchFamily="18" charset="0"/>
                  </a:rPr>
                  <a:t>Advanced </a:t>
                </a:r>
                <a:r>
                  <a:rPr lang="fr-FR" sz="1800" b="1" spc="0" dirty="0" err="1">
                    <a:cs typeface="Adobe Devanagari" panose="02040503050201020203" pitchFamily="18" charset="0"/>
                  </a:rPr>
                  <a:t>statistical</a:t>
                </a:r>
                <a:r>
                  <a:rPr lang="fr-FR" sz="1800" b="1" spc="0" dirty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>
                    <a:cs typeface="Adobe Devanagari" panose="02040503050201020203" pitchFamily="18" charset="0"/>
                  </a:rPr>
                  <a:t>modeling</a:t>
                </a:r>
                <a:r>
                  <a:rPr lang="fr-FR" sz="1800" b="1" spc="0" dirty="0">
                    <a:cs typeface="Adobe Devanagari" panose="02040503050201020203" pitchFamily="18" charset="0"/>
                  </a:rPr>
                  <a:t> </a:t>
                </a:r>
                <a:r>
                  <a:rPr lang="fr-FR" sz="1800" spc="0" dirty="0">
                    <a:cs typeface="Adobe Devanagari" panose="02040503050201020203" pitchFamily="18" charset="0"/>
                  </a:rPr>
                  <a:t>(</a:t>
                </a:r>
                <a:r>
                  <a:rPr lang="fr-FR" sz="1800" spc="0" dirty="0" err="1">
                    <a:cs typeface="Adobe Devanagari" panose="02040503050201020203" pitchFamily="18" charset="0"/>
                  </a:rPr>
                  <a:t>excess</a:t>
                </a:r>
                <a:r>
                  <a:rPr lang="fr-FR" sz="1800" spc="0" dirty="0">
                    <a:cs typeface="Adobe Devanagari" panose="02040503050201020203" pitchFamily="18" charset="0"/>
                  </a:rPr>
                  <a:t> variance,…) 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in a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Bayesian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framework</a:t>
                </a:r>
                <a:endParaRPr lang="fr-FR" sz="1800" b="1" spc="0" dirty="0" smtClean="0">
                  <a:cs typeface="Adobe Devanagari" panose="02040503050201020203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q"/>
                </a:pP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Linking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Bayes factor </a:t>
                </a:r>
                <a:r>
                  <a:rPr lang="fr-FR" sz="1800" spc="0" dirty="0">
                    <a:cs typeface="Adobe Devanagari" panose="02040503050201020203" pitchFamily="18" charset="0"/>
                  </a:rPr>
                  <a:t>to 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the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fr-FR" sz="1800" b="1" i="1" spc="0" smtClean="0">
                            <a:latin typeface="Cambria Math" panose="02040503050406030204" pitchFamily="18" charset="0"/>
                            <a:cs typeface="Adobe Devanagari" panose="02040503050201020203" pitchFamily="18" charset="0"/>
                          </a:rPr>
                        </m:ctrlPr>
                      </m:sSubSupPr>
                      <m:e>
                        <m:r>
                          <a:rPr lang="fr-FR" sz="1800" b="1" i="1" spc="0" smtClean="0">
                            <a:latin typeface="Cambria Math" panose="02040503050406030204" pitchFamily="18" charset="0"/>
                            <a:cs typeface="Adobe Devanagari" panose="02040503050201020203" pitchFamily="18" charset="0"/>
                          </a:rPr>
                          <m:t>𝑬</m:t>
                        </m:r>
                      </m:e>
                      <m:sub>
                        <m:r>
                          <a:rPr lang="fr-FR" sz="1800" b="1" i="1" spc="0" smtClean="0">
                            <a:latin typeface="Cambria Math" panose="02040503050406030204" pitchFamily="18" charset="0"/>
                            <a:cs typeface="Adobe Devanagari" panose="02040503050201020203" pitchFamily="18" charset="0"/>
                          </a:rPr>
                          <m:t>𝒏</m:t>
                        </m:r>
                      </m:sub>
                      <m:sup/>
                    </m:sSubSup>
                  </m:oMath>
                </a14:m>
                <a:r>
                  <a:rPr lang="fr-FR" sz="1800" b="1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criterion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based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on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credible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intervals</a:t>
                </a:r>
                <a:endParaRPr lang="fr-FR" sz="1800" b="1" spc="0" dirty="0" smtClean="0">
                  <a:cs typeface="Adobe Devanagari" panose="02040503050201020203" pitchFamily="18" charset="0"/>
                </a:endParaRPr>
              </a:p>
              <a:p>
                <a:endParaRPr lang="fr-FR" sz="1800" b="1" spc="0" dirty="0" smtClean="0">
                  <a:cs typeface="Adobe Devanagari" panose="02040503050201020203" pitchFamily="18" charset="0"/>
                  <a:sym typeface="Wingdings" panose="05000000000000000000" pitchFamily="2" charset="2"/>
                </a:endParaRPr>
              </a:p>
              <a:p>
                <a:r>
                  <a:rPr lang="fr-FR" sz="1800" b="1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Using</a:t>
                </a:r>
                <a:r>
                  <a:rPr lang="fr-FR" sz="1800" b="1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800" b="1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Bayes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factors</a:t>
                </a:r>
                <a:r>
                  <a:rPr lang="fr-FR" sz="1800" b="1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allows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800" spc="0" dirty="0">
                    <a:cs typeface="Adobe Devanagari" panose="02040503050201020203" pitchFamily="18" charset="0"/>
                    <a:sym typeface="Wingdings" panose="05000000000000000000" pitchFamily="2" charset="2"/>
                  </a:rPr>
                  <a:t>a more </a:t>
                </a:r>
                <a:r>
                  <a:rPr lang="fr-FR" sz="1800" spc="0" dirty="0" err="1">
                    <a:cs typeface="Adobe Devanagari" panose="02040503050201020203" pitchFamily="18" charset="0"/>
                    <a:sym typeface="Wingdings" panose="05000000000000000000" pitchFamily="2" charset="2"/>
                  </a:rPr>
                  <a:t>readable</a:t>
                </a:r>
                <a:r>
                  <a:rPr lang="fr-FR" sz="1800" spc="0" dirty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800" spc="0" dirty="0" err="1">
                    <a:cs typeface="Adobe Devanagari" panose="02040503050201020203" pitchFamily="18" charset="0"/>
                    <a:sym typeface="Wingdings" panose="05000000000000000000" pitchFamily="2" charset="2"/>
                  </a:rPr>
                  <a:t>scale</a:t>
                </a:r>
                <a:r>
                  <a:rPr lang="fr-FR" sz="1800" spc="0" dirty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to </a:t>
                </a:r>
                <a:r>
                  <a:rPr lang="fr-FR" sz="1800" spc="0" dirty="0" err="1">
                    <a:cs typeface="Adobe Devanagari" panose="02040503050201020203" pitchFamily="18" charset="0"/>
                    <a:sym typeface="Wingdings" panose="05000000000000000000" pitchFamily="2" charset="2"/>
                  </a:rPr>
                  <a:t>interpret</a:t>
                </a:r>
                <a:r>
                  <a:rPr lang="fr-FR" sz="1800" spc="0" dirty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En: </a:t>
                </a:r>
                <a:r>
                  <a:rPr lang="fr-FR" sz="1800" spc="0" dirty="0" err="1">
                    <a:cs typeface="Adobe Devanagari" panose="02040503050201020203" pitchFamily="18" charset="0"/>
                    <a:sym typeface="Wingdings" panose="05000000000000000000" pitchFamily="2" charset="2"/>
                  </a:rPr>
                  <a:t>near</a:t>
                </a:r>
                <a:r>
                  <a:rPr lang="fr-FR" sz="1800" spc="0" dirty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En =1, </a:t>
                </a:r>
                <a:r>
                  <a:rPr lang="fr-FR" sz="1800" spc="0" dirty="0" err="1">
                    <a:cs typeface="Adobe Devanagari" panose="02040503050201020203" pitchFamily="18" charset="0"/>
                    <a:sym typeface="Wingdings" panose="05000000000000000000" pitchFamily="2" charset="2"/>
                  </a:rPr>
                  <a:t>small</a:t>
                </a:r>
                <a:r>
                  <a:rPr lang="fr-FR" sz="1800" spc="0" dirty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variation in En </a:t>
                </a:r>
                <a:r>
                  <a:rPr lang="fr-FR" sz="1800" spc="0" dirty="0" err="1">
                    <a:cs typeface="Adobe Devanagari" panose="02040503050201020203" pitchFamily="18" charset="0"/>
                    <a:sym typeface="Wingdings" panose="05000000000000000000" pitchFamily="2" charset="2"/>
                  </a:rPr>
                  <a:t>implies</a:t>
                </a:r>
                <a:r>
                  <a:rPr lang="fr-FR" sz="1800" spc="0" dirty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large change in 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Bayes 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factor</a:t>
                </a:r>
              </a:p>
              <a:p>
                <a:pPr marL="342900" indent="-342900">
                  <a:buFont typeface="Wingdings" panose="05000000000000000000" pitchFamily="2" charset="2"/>
                  <a:buChar char="q"/>
                </a:pP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More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importantly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for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practionners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, </a:t>
                </a:r>
                <a:r>
                  <a:rPr lang="fr-FR" sz="1800" b="1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a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>
                    <a:cs typeface="Adobe Devanagari" panose="02040503050201020203" pitchFamily="18" charset="0"/>
                  </a:rPr>
                  <a:t>new conservative </a:t>
                </a:r>
                <a:r>
                  <a:rPr lang="fr-FR" sz="1800" b="1" spc="0" dirty="0" err="1">
                    <a:cs typeface="Adobe Devanagari" panose="02040503050201020203" pitchFamily="18" charset="0"/>
                  </a:rPr>
                  <a:t>threshold</a:t>
                </a:r>
                <a:r>
                  <a:rPr lang="fr-FR" sz="1800" b="1" spc="0" dirty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>
                    <a:cs typeface="Adobe Devanagari" panose="02040503050201020203" pitchFamily="18" charset="0"/>
                  </a:rPr>
                  <a:t>is</a:t>
                </a:r>
                <a:r>
                  <a:rPr lang="fr-FR" sz="1800" b="1" spc="0" dirty="0">
                    <a:cs typeface="Adobe Devanagari" panose="02040503050201020203" pitchFamily="18" charset="0"/>
                  </a:rPr>
                  <a:t> </a:t>
                </a:r>
                <a:r>
                  <a:rPr lang="fr-FR" sz="1800" b="1" spc="0" dirty="0" err="1">
                    <a:cs typeface="Adobe Devanagari" panose="02040503050201020203" pitchFamily="18" charset="0"/>
                  </a:rPr>
                  <a:t>introduced</a:t>
                </a:r>
                <a:r>
                  <a:rPr lang="fr-FR" sz="1800" b="1" spc="0" dirty="0">
                    <a:cs typeface="Adobe Devanagari" panose="02040503050201020203" pitchFamily="18" charset="0"/>
                  </a:rPr>
                  <a:t> on 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En: </a:t>
                </a:r>
                <a14:m>
                  <m:oMath xmlns:m="http://schemas.openxmlformats.org/officeDocument/2006/math">
                    <m:r>
                      <a:rPr lang="fr-FR" sz="1800" b="1" i="1" spc="0" smtClean="0">
                        <a:latin typeface="Cambria Math" panose="02040503050406030204" pitchFamily="18" charset="0"/>
                        <a:cs typeface="Adobe Devanagari" panose="02040503050201020203" pitchFamily="18" charset="0"/>
                      </a:rPr>
                      <m:t>𝑬𝒏</m:t>
                    </m:r>
                    <m:r>
                      <a:rPr lang="fr-FR" sz="1800" b="1" i="1" spc="0" smtClean="0">
                        <a:latin typeface="Cambria Math" panose="02040503050406030204" pitchFamily="18" charset="0"/>
                        <a:cs typeface="Adobe Devanagari" panose="02040503050201020203" pitchFamily="18" charset="0"/>
                      </a:rPr>
                      <m:t>=</m:t>
                    </m:r>
                    <m:r>
                      <a:rPr lang="fr-FR" sz="1800" b="1" i="1" spc="0" smtClean="0">
                        <a:latin typeface="Cambria Math" panose="02040503050406030204" pitchFamily="18" charset="0"/>
                        <a:cs typeface="Adobe Devanagari" panose="02040503050201020203" pitchFamily="18" charset="0"/>
                      </a:rPr>
                      <m:t>𝟏</m:t>
                    </m:r>
                    <m:r>
                      <a:rPr lang="fr-FR" sz="1800" b="1" i="1" spc="0" smtClean="0">
                        <a:latin typeface="Cambria Math" panose="02040503050406030204" pitchFamily="18" charset="0"/>
                        <a:cs typeface="Adobe Devanagari" panose="02040503050201020203" pitchFamily="18" charset="0"/>
                      </a:rPr>
                      <m:t>.</m:t>
                    </m:r>
                    <m:r>
                      <a:rPr lang="fr-FR" sz="1800" b="1" i="1" spc="0" smtClean="0">
                        <a:latin typeface="Cambria Math" panose="02040503050406030204" pitchFamily="18" charset="0"/>
                        <a:cs typeface="Adobe Devanagari" panose="02040503050201020203" pitchFamily="18" charset="0"/>
                      </a:rPr>
                      <m:t>𝟐</m:t>
                    </m:r>
                  </m:oMath>
                </a14:m>
                <a:r>
                  <a:rPr lang="fr-FR" sz="1800" b="1" spc="0" dirty="0" smtClean="0">
                    <a:cs typeface="Adobe Devanagari" panose="02040503050201020203" pitchFamily="18" charset="0"/>
                  </a:rPr>
                  <a:t> as a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guardband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 for incorrect rejection of </a:t>
                </a:r>
                <a:r>
                  <a:rPr lang="fr-FR" sz="1800" b="1" spc="0" dirty="0" err="1" smtClean="0">
                    <a:cs typeface="Adobe Devanagari" panose="02040503050201020203" pitchFamily="18" charset="0"/>
                  </a:rPr>
                  <a:t>equivalence</a:t>
                </a:r>
                <a:r>
                  <a:rPr lang="fr-FR" sz="1800" b="1" spc="0" dirty="0" smtClean="0">
                    <a:cs typeface="Adobe Devanagari" panose="02040503050201020203" pitchFamily="18" charset="0"/>
                  </a:rPr>
                  <a:t>.</a:t>
                </a:r>
                <a:endParaRPr lang="fr-FR" sz="1800" spc="0" dirty="0" smtClean="0">
                  <a:cs typeface="Adobe Devanagari" panose="02040503050201020203" pitchFamily="18" charset="0"/>
                  <a:sym typeface="Wingdings" panose="05000000000000000000" pitchFamily="2" charset="2"/>
                </a:endParaRPr>
              </a:p>
              <a:p>
                <a:endParaRPr lang="fr-FR" sz="1800" spc="0" dirty="0" smtClean="0">
                  <a:cs typeface="Adobe Devanagari" panose="02040503050201020203" pitchFamily="18" charset="0"/>
                  <a:sym typeface="Wingdings" panose="05000000000000000000" pitchFamily="2" charset="2"/>
                </a:endParaRPr>
              </a:p>
              <a:p>
                <a:r>
                  <a:rPr lang="fr-FR" sz="1800" b="1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Perspectives</a:t>
                </a:r>
              </a:p>
              <a:p>
                <a:pPr marL="342900" indent="-342900">
                  <a:buFont typeface="Wingdings" panose="05000000000000000000" pitchFamily="2" charset="2"/>
                  <a:buChar char="q"/>
                </a:pP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Testing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significance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of new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critical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threshold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on En to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modelling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assumptions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and applications</a:t>
                </a:r>
              </a:p>
              <a:p>
                <a:pPr marL="342900" indent="-342900">
                  <a:buFont typeface="Wingdings" panose="05000000000000000000" pitchFamily="2" charset="2"/>
                  <a:buChar char="q"/>
                </a:pP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Validate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the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approach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on </a:t>
                </a:r>
                <a:r>
                  <a:rPr lang="fr-FR" sz="1800" spc="0" dirty="0" err="1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various</a:t>
                </a:r>
                <a:r>
                  <a:rPr lang="fr-FR" sz="1800" spc="0" dirty="0" smtClean="0">
                    <a:cs typeface="Adobe Devanagari" panose="02040503050201020203" pitchFamily="18" charset="0"/>
                    <a:sym typeface="Wingdings" panose="05000000000000000000" pitchFamily="2" charset="2"/>
                  </a:rPr>
                  <a:t> types of ILC</a:t>
                </a:r>
                <a:endParaRPr lang="fr-FR" sz="1800" spc="0" dirty="0">
                  <a:cs typeface="Adobe Devanagari" panose="02040503050201020203" pitchFamily="18" charset="0"/>
                  <a:sym typeface="Wingdings" panose="05000000000000000000" pitchFamily="2" charset="2"/>
                </a:endParaRPr>
              </a:p>
              <a:p>
                <a:pPr marL="342900" indent="-342900">
                  <a:buFont typeface="Wingdings" panose="05000000000000000000" pitchFamily="2" charset="2"/>
                  <a:buChar char="q"/>
                </a:pPr>
                <a:r>
                  <a:rPr lang="fr-FR" sz="1800" spc="0" dirty="0" err="1" smtClean="0">
                    <a:cs typeface="Adobe Devanagari" panose="02040503050201020203" pitchFamily="18" charset="0"/>
                  </a:rPr>
                  <a:t>Consolidate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the use of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predictive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tools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to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assess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the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robustness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of the key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comparison</a:t>
                </a:r>
                <a:r>
                  <a:rPr lang="fr-FR" sz="1800" spc="0" dirty="0" smtClean="0">
                    <a:cs typeface="Adobe Devanagari" panose="02040503050201020203" pitchFamily="18" charset="0"/>
                  </a:rPr>
                  <a:t> </a:t>
                </a:r>
                <a:r>
                  <a:rPr lang="fr-FR" sz="1800" spc="0" dirty="0" err="1" smtClean="0">
                    <a:cs typeface="Adobe Devanagari" panose="02040503050201020203" pitchFamily="18" charset="0"/>
                  </a:rPr>
                  <a:t>outcomes</a:t>
                </a:r>
                <a:endParaRPr lang="fr-FR" sz="1800" spc="0" dirty="0" smtClean="0">
                  <a:cs typeface="Adobe Devanagari" panose="02040503050201020203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q"/>
                </a:pPr>
                <a:endParaRPr lang="fr-FR" sz="1800" spc="0" dirty="0">
                  <a:cs typeface="Adobe Devanagari" panose="02040503050201020203" pitchFamily="18" charset="0"/>
                </a:endParaRPr>
              </a:p>
              <a:p>
                <a:endParaRPr lang="fr-FR" sz="1800" spc="0" dirty="0">
                  <a:cs typeface="Adobe Devanagari" panose="02040503050201020203" pitchFamily="18" charset="0"/>
                  <a:sym typeface="Wingdings" panose="05000000000000000000" pitchFamily="2" charset="2"/>
                </a:endParaRPr>
              </a:p>
              <a:p>
                <a:endParaRPr lang="fr-FR" sz="1800" spc="0" dirty="0" smtClean="0">
                  <a:cs typeface="Adobe Devanagari" panose="02040503050201020203" pitchFamily="18" charset="0"/>
                  <a:sym typeface="Wingdings" panose="05000000000000000000" pitchFamily="2" charset="2"/>
                </a:endParaRPr>
              </a:p>
              <a:p>
                <a:endParaRPr lang="fr-FR" sz="1800" b="1" spc="0" dirty="0">
                  <a:solidFill>
                    <a:schemeClr val="tx2"/>
                  </a:solidFill>
                </a:endParaRPr>
              </a:p>
            </p:txBody>
          </p:sp>
        </mc:Choice>
        <mc:Fallback>
          <p:sp>
            <p:nvSpPr>
              <p:cNvPr id="2" name="Espace réservé du contenu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4126" y="1389057"/>
                <a:ext cx="11365867" cy="4994045"/>
              </a:xfrm>
              <a:blipFill>
                <a:blip r:embed="rId2"/>
                <a:stretch>
                  <a:fillRect l="-429" t="-1221" r="-5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12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Conclusion and perspectives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4783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13</a:t>
            </a:fld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160798" y="1860805"/>
            <a:ext cx="7298088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 smtClean="0"/>
              <a:t>THANKS FOR YOUR ATTENTION</a:t>
            </a:r>
          </a:p>
          <a:p>
            <a:endParaRPr lang="fr-FR" sz="3600" dirty="0" smtClean="0"/>
          </a:p>
          <a:p>
            <a:r>
              <a:rPr lang="fr-FR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severine.demeyer@lne.fr</a:t>
            </a:r>
          </a:p>
          <a:p>
            <a:endParaRPr lang="fr-FR" sz="36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fr-FR" sz="36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g</a:t>
            </a:r>
            <a:r>
              <a:rPr lang="fr-FR" sz="3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erd.wuebbeler@ptb.de</a:t>
            </a:r>
          </a:p>
          <a:p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244968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14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references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464126" y="1597824"/>
            <a:ext cx="1149386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/>
              <a:t>Heck, A caveat on the Savage–Dickey density ratio: The case of computing Bayes factors for regression parameters British Journal of Mathematical and Statistical Psychology (2019), 72, 316–333</a:t>
            </a:r>
            <a:endParaRPr lang="fr-FR" sz="1600" dirty="0"/>
          </a:p>
        </p:txBody>
      </p:sp>
      <p:sp>
        <p:nvSpPr>
          <p:cNvPr id="8" name="Rectangle 7"/>
          <p:cNvSpPr/>
          <p:nvPr/>
        </p:nvSpPr>
        <p:spPr>
          <a:xfrm>
            <a:off x="475926" y="2380578"/>
            <a:ext cx="108508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err="1"/>
              <a:t>Verdinelli,I</a:t>
            </a:r>
            <a:r>
              <a:rPr lang="fr-FR" sz="1600" dirty="0"/>
              <a:t>., &amp;</a:t>
            </a:r>
            <a:r>
              <a:rPr lang="fr-FR" sz="1600" dirty="0" err="1"/>
              <a:t>Wasserman,L</a:t>
            </a:r>
            <a:r>
              <a:rPr lang="fr-FR" sz="1600" dirty="0"/>
              <a:t>.(1995).</a:t>
            </a:r>
            <a:r>
              <a:rPr lang="fr-FR" sz="1600" dirty="0" err="1" smtClean="0"/>
              <a:t>Computing</a:t>
            </a:r>
            <a:r>
              <a:rPr lang="fr-FR" sz="1600" dirty="0" smtClean="0"/>
              <a:t> Bayes </a:t>
            </a:r>
            <a:r>
              <a:rPr lang="fr-FR" sz="1600" dirty="0" err="1" smtClean="0"/>
              <a:t>factors</a:t>
            </a:r>
            <a:r>
              <a:rPr lang="fr-FR" sz="1600" dirty="0" smtClean="0"/>
              <a:t> </a:t>
            </a:r>
            <a:r>
              <a:rPr lang="fr-FR" sz="1600" dirty="0" err="1" smtClean="0"/>
              <a:t>using</a:t>
            </a:r>
            <a:r>
              <a:rPr lang="fr-FR" sz="1600" dirty="0" smtClean="0"/>
              <a:t> a </a:t>
            </a:r>
            <a:r>
              <a:rPr lang="fr-FR" sz="1600" dirty="0" err="1" smtClean="0"/>
              <a:t>generalization</a:t>
            </a:r>
            <a:r>
              <a:rPr lang="fr-FR" sz="1600" dirty="0" smtClean="0"/>
              <a:t> of the Savage </a:t>
            </a:r>
            <a:r>
              <a:rPr lang="fr-FR" sz="1600" dirty="0" err="1"/>
              <a:t>Dickey</a:t>
            </a:r>
            <a:r>
              <a:rPr lang="fr-FR" sz="1600" dirty="0"/>
              <a:t> </a:t>
            </a:r>
            <a:r>
              <a:rPr lang="fr-FR" sz="1600" dirty="0" err="1" smtClean="0"/>
              <a:t>density</a:t>
            </a:r>
            <a:r>
              <a:rPr lang="fr-FR" sz="1600" dirty="0" smtClean="0"/>
              <a:t> ratio</a:t>
            </a:r>
            <a:r>
              <a:rPr lang="fr-FR" sz="1600" dirty="0"/>
              <a:t>. Journal </a:t>
            </a:r>
            <a:r>
              <a:rPr lang="fr-FR" sz="1600" dirty="0" smtClean="0"/>
              <a:t>of the American </a:t>
            </a:r>
            <a:r>
              <a:rPr lang="fr-FR" sz="1600" dirty="0" err="1" smtClean="0"/>
              <a:t>Statistical</a:t>
            </a:r>
            <a:r>
              <a:rPr lang="fr-FR" sz="1600" dirty="0" smtClean="0"/>
              <a:t> </a:t>
            </a:r>
            <a:r>
              <a:rPr lang="fr-FR" sz="1600" dirty="0"/>
              <a:t>Association, 90, </a:t>
            </a:r>
            <a:r>
              <a:rPr lang="fr-FR" sz="1600" dirty="0" smtClean="0"/>
              <a:t>614–618</a:t>
            </a:r>
            <a:endParaRPr lang="fr-FR" sz="1600" dirty="0"/>
          </a:p>
        </p:txBody>
      </p:sp>
      <p:sp>
        <p:nvSpPr>
          <p:cNvPr id="9" name="ZoneTexte 8"/>
          <p:cNvSpPr txBox="1"/>
          <p:nvPr/>
        </p:nvSpPr>
        <p:spPr>
          <a:xfrm>
            <a:off x="481822" y="3681289"/>
            <a:ext cx="9470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Polson</a:t>
            </a:r>
            <a:r>
              <a:rPr lang="fr-FR" sz="1600" dirty="0" smtClean="0"/>
              <a:t>, N G, O</a:t>
            </a:r>
            <a:r>
              <a:rPr lang="en-US" sz="1600" dirty="0" smtClean="0"/>
              <a:t>n </a:t>
            </a:r>
            <a:r>
              <a:rPr lang="en-US" sz="1600" dirty="0"/>
              <a:t>the Half-Cauchy Prior for a Global Scale </a:t>
            </a:r>
            <a:r>
              <a:rPr lang="en-US" sz="1600" dirty="0" smtClean="0"/>
              <a:t>Parameter, Bayesian analysis, 7, 4, 887-902</a:t>
            </a:r>
            <a:endParaRPr lang="fr-FR" sz="1600" dirty="0"/>
          </a:p>
        </p:txBody>
      </p:sp>
      <p:sp>
        <p:nvSpPr>
          <p:cNvPr id="10" name="ZoneTexte 9"/>
          <p:cNvSpPr txBox="1"/>
          <p:nvPr/>
        </p:nvSpPr>
        <p:spPr>
          <a:xfrm>
            <a:off x="464125" y="3154044"/>
            <a:ext cx="101872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err="1" smtClean="0"/>
              <a:t>Gelman</a:t>
            </a:r>
            <a:r>
              <a:rPr lang="fr-FR" sz="1600" dirty="0" smtClean="0"/>
              <a:t>, A, </a:t>
            </a:r>
            <a:r>
              <a:rPr lang="en-US" sz="1600" dirty="0"/>
              <a:t>Prior distributions for variance parameters in hierarchical models, </a:t>
            </a:r>
            <a:r>
              <a:rPr lang="en-US" sz="1600" dirty="0" smtClean="0"/>
              <a:t>Bayesian analysis, 1, 3, 515-533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70024" y="4204406"/>
            <a:ext cx="118098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Lee J, Lee JB, Moon DM, Kim JS, van der </a:t>
            </a:r>
            <a:r>
              <a:rPr lang="fr-FR" sz="1600" dirty="0" err="1"/>
              <a:t>Veen</a:t>
            </a:r>
            <a:r>
              <a:rPr lang="fr-FR" sz="1600" dirty="0"/>
              <a:t> AMH, </a:t>
            </a:r>
            <a:r>
              <a:rPr lang="fr-FR" sz="1600" dirty="0" err="1"/>
              <a:t>Besley</a:t>
            </a:r>
            <a:r>
              <a:rPr lang="fr-FR" sz="1600" dirty="0"/>
              <a:t> L, et al. Final </a:t>
            </a:r>
            <a:r>
              <a:rPr lang="fr-FR" sz="1600" dirty="0" smtClean="0"/>
              <a:t>report on </a:t>
            </a:r>
            <a:r>
              <a:rPr lang="fr-FR" sz="1600" dirty="0"/>
              <a:t>international key </a:t>
            </a:r>
            <a:r>
              <a:rPr lang="fr-FR" sz="1600" dirty="0" err="1"/>
              <a:t>comparison</a:t>
            </a:r>
            <a:r>
              <a:rPr lang="fr-FR" sz="1600" dirty="0"/>
              <a:t> CCQM-K53: </a:t>
            </a:r>
            <a:r>
              <a:rPr lang="fr-FR" sz="1600" dirty="0" err="1"/>
              <a:t>Oxygen</a:t>
            </a:r>
            <a:r>
              <a:rPr lang="fr-FR" sz="1600" dirty="0"/>
              <a:t> in </a:t>
            </a:r>
            <a:r>
              <a:rPr lang="fr-FR" sz="1600" dirty="0" err="1"/>
              <a:t>nitrogen</a:t>
            </a:r>
            <a:r>
              <a:rPr lang="fr-FR" sz="1600" dirty="0"/>
              <a:t>. Metrologia.2010;47</a:t>
            </a:r>
          </a:p>
        </p:txBody>
      </p:sp>
    </p:spTree>
    <p:extLst>
      <p:ext uri="{BB962C8B-B14F-4D97-AF65-F5344CB8AC3E}">
        <p14:creationId xmlns:p14="http://schemas.microsoft.com/office/powerpoint/2010/main" val="417393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26B62-73E6-41ED-9535-19A5FFE6D165}" type="slidenum">
              <a:rPr lang="fr-FR" smtClean="0"/>
              <a:t>15</a:t>
            </a:fld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Applying</a:t>
            </a:r>
            <a:r>
              <a:rPr lang="fr-FR" dirty="0" smtClean="0"/>
              <a:t> Savage-</a:t>
            </a:r>
            <a:r>
              <a:rPr lang="fr-FR" dirty="0" err="1" smtClean="0"/>
              <a:t>dickey</a:t>
            </a:r>
            <a:r>
              <a:rPr lang="en-US" dirty="0" smtClean="0"/>
              <a:t> </a:t>
            </a:r>
            <a:r>
              <a:rPr lang="en-US" dirty="0"/>
              <a:t>density ratio 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464126" y="5332115"/>
            <a:ext cx="114938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Heck, A caveat on the Savage–Dickey density ratio: The case of computing Bayes factors for regression parameters British Journal of Mathematical and Statistical Psychology (2019), 72, 316–333</a:t>
            </a:r>
            <a:endParaRPr lang="fr-FR" sz="1400" dirty="0"/>
          </a:p>
        </p:txBody>
      </p:sp>
      <p:sp>
        <p:nvSpPr>
          <p:cNvPr id="2" name="Rectangle 1"/>
          <p:cNvSpPr/>
          <p:nvPr/>
        </p:nvSpPr>
        <p:spPr>
          <a:xfrm>
            <a:off x="464125" y="5929084"/>
            <a:ext cx="108508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 err="1"/>
              <a:t>Verdinelli,I</a:t>
            </a:r>
            <a:r>
              <a:rPr lang="fr-FR" sz="1400" dirty="0"/>
              <a:t>., &amp;</a:t>
            </a:r>
            <a:r>
              <a:rPr lang="fr-FR" sz="1400" dirty="0" err="1"/>
              <a:t>Wasserman,L</a:t>
            </a:r>
            <a:r>
              <a:rPr lang="fr-FR" sz="1400" dirty="0"/>
              <a:t>.(1995).</a:t>
            </a:r>
            <a:r>
              <a:rPr lang="fr-FR" sz="1400" dirty="0" err="1" smtClean="0"/>
              <a:t>Computing</a:t>
            </a:r>
            <a:r>
              <a:rPr lang="fr-FR" sz="1400" dirty="0" smtClean="0"/>
              <a:t> Bayes </a:t>
            </a:r>
            <a:r>
              <a:rPr lang="fr-FR" sz="1400" dirty="0" err="1" smtClean="0"/>
              <a:t>factors</a:t>
            </a:r>
            <a:r>
              <a:rPr lang="fr-FR" sz="1400" dirty="0" smtClean="0"/>
              <a:t> </a:t>
            </a:r>
            <a:r>
              <a:rPr lang="fr-FR" sz="1400" dirty="0" err="1" smtClean="0"/>
              <a:t>using</a:t>
            </a:r>
            <a:r>
              <a:rPr lang="fr-FR" sz="1400" dirty="0" smtClean="0"/>
              <a:t> a </a:t>
            </a:r>
            <a:r>
              <a:rPr lang="fr-FR" sz="1400" dirty="0" err="1" smtClean="0"/>
              <a:t>generalization</a:t>
            </a:r>
            <a:r>
              <a:rPr lang="fr-FR" sz="1400" dirty="0" smtClean="0"/>
              <a:t> of the Savage </a:t>
            </a:r>
            <a:r>
              <a:rPr lang="fr-FR" sz="1400" dirty="0" err="1"/>
              <a:t>Dickey</a:t>
            </a:r>
            <a:r>
              <a:rPr lang="fr-FR" sz="1400" dirty="0"/>
              <a:t> </a:t>
            </a:r>
            <a:r>
              <a:rPr lang="fr-FR" sz="1400" dirty="0" err="1" smtClean="0"/>
              <a:t>density</a:t>
            </a:r>
            <a:r>
              <a:rPr lang="fr-FR" sz="1400" dirty="0" smtClean="0"/>
              <a:t> ratio</a:t>
            </a:r>
            <a:r>
              <a:rPr lang="fr-FR" sz="1400" dirty="0"/>
              <a:t>. Journal </a:t>
            </a:r>
            <a:r>
              <a:rPr lang="fr-FR" sz="1400" dirty="0" smtClean="0"/>
              <a:t>of the American </a:t>
            </a:r>
            <a:r>
              <a:rPr lang="fr-FR" sz="1400" dirty="0" err="1" smtClean="0"/>
              <a:t>Statistical</a:t>
            </a:r>
            <a:r>
              <a:rPr lang="fr-FR" sz="1400" dirty="0" smtClean="0"/>
              <a:t> </a:t>
            </a:r>
            <a:r>
              <a:rPr lang="fr-FR" sz="1400" dirty="0"/>
              <a:t>Association, 90, </a:t>
            </a:r>
            <a:r>
              <a:rPr lang="fr-FR" sz="1400" dirty="0" smtClean="0"/>
              <a:t>614–618</a:t>
            </a:r>
            <a:endParaRPr lang="fr-FR" sz="1400" dirty="0"/>
          </a:p>
        </p:txBody>
      </p:sp>
      <p:sp>
        <p:nvSpPr>
          <p:cNvPr id="23" name="Rectangle 22"/>
          <p:cNvSpPr/>
          <p:nvPr/>
        </p:nvSpPr>
        <p:spPr>
          <a:xfrm>
            <a:off x="552618" y="1397561"/>
            <a:ext cx="10957023" cy="92333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>
            <a:spAutoFit/>
          </a:bodyPr>
          <a:lstStyle/>
          <a:p>
            <a:r>
              <a:rPr lang="en-US" b="1" dirty="0" smtClean="0"/>
              <a:t>Condition for using Savage-Dickey ratio: </a:t>
            </a:r>
            <a:r>
              <a:rPr lang="en-US" dirty="0"/>
              <a:t>the prior of </a:t>
            </a:r>
            <a:r>
              <a:rPr lang="en-US" dirty="0" smtClean="0"/>
              <a:t>nuisance parameters in the constrained model is identical to the conditional prior of the unconstrained model given the equality constraint on the test-relevant </a:t>
            </a:r>
            <a:r>
              <a:rPr lang="en-US" dirty="0"/>
              <a:t>parameters.</a:t>
            </a:r>
            <a:r>
              <a:rPr lang="en-US" b="1" dirty="0" smtClean="0"/>
              <a:t> 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4310810" y="2364191"/>
                <a:ext cx="25653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fr-FR" i="1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fr-FR" i="1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fr-FR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fr-FR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fr-F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fr-FR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fr-FR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|</m:t>
                          </m:r>
                          <m:sSub>
                            <m:sSubPr>
                              <m:ctrlP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fr-FR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0810" y="2364191"/>
                <a:ext cx="2565318" cy="369332"/>
              </a:xfrm>
              <a:prstGeom prst="rect">
                <a:avLst/>
              </a:prstGeom>
              <a:blipFill>
                <a:blip r:embed="rId2"/>
                <a:stretch>
                  <a:fillRect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ZoneTexte 23"/>
              <p:cNvSpPr txBox="1"/>
              <p:nvPr/>
            </p:nvSpPr>
            <p:spPr>
              <a:xfrm>
                <a:off x="464125" y="2869156"/>
                <a:ext cx="1074274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Generally </a:t>
                </a:r>
                <a:r>
                  <a:rPr lang="fr-FR" dirty="0" err="1" smtClean="0"/>
                  <a:t>fulfilled</a:t>
                </a:r>
                <a:r>
                  <a:rPr lang="fr-FR" dirty="0" smtClean="0"/>
                  <a:t> if </a:t>
                </a:r>
                <a:r>
                  <a:rPr lang="fr-FR" dirty="0" err="1" smtClean="0"/>
                  <a:t>parameters</a:t>
                </a:r>
                <a:r>
                  <a:rPr lang="fr-FR" dirty="0" smtClean="0"/>
                  <a:t> are </a:t>
                </a:r>
                <a:r>
                  <a:rPr lang="fr-FR" dirty="0" err="1" smtClean="0"/>
                  <a:t>independant</a:t>
                </a:r>
                <a:r>
                  <a:rPr lang="fr-FR" dirty="0" smtClean="0"/>
                  <a:t>. </a:t>
                </a:r>
              </a:p>
              <a:p>
                <a:r>
                  <a:rPr lang="fr-FR" dirty="0" smtClean="0"/>
                  <a:t>For </a:t>
                </a:r>
                <a:r>
                  <a:rPr lang="fr-FR" dirty="0" err="1" smtClean="0"/>
                  <a:t>interlaboratory</a:t>
                </a:r>
                <a:r>
                  <a:rPr lang="fr-FR" dirty="0" smtClean="0"/>
                  <a:t> comparaisons, the </a:t>
                </a:r>
                <a:r>
                  <a:rPr lang="fr-FR" dirty="0" err="1" smtClean="0"/>
                  <a:t>dark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uncertainty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is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common</a:t>
                </a:r>
                <a:r>
                  <a:rPr lang="fr-FR" dirty="0" smtClean="0"/>
                  <a:t> to 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fr-FR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fr-FR" dirty="0" smtClean="0"/>
                  <a:t>’s </a:t>
                </a:r>
                <a:r>
                  <a:rPr lang="fr-FR" dirty="0" smtClean="0">
                    <a:sym typeface="Wingdings" panose="05000000000000000000" pitchFamily="2" charset="2"/>
                  </a:rPr>
                  <a:t> </a:t>
                </a:r>
                <a:r>
                  <a:rPr lang="fr-FR" b="1" dirty="0" smtClean="0">
                    <a:sym typeface="Wingdings" panose="05000000000000000000" pitchFamily="2" charset="2"/>
                  </a:rPr>
                  <a:t>condition not </a:t>
                </a:r>
                <a:r>
                  <a:rPr lang="fr-FR" b="1" dirty="0" err="1" smtClean="0">
                    <a:sym typeface="Wingdings" panose="05000000000000000000" pitchFamily="2" charset="2"/>
                  </a:rPr>
                  <a:t>fulfilled</a:t>
                </a:r>
                <a:endParaRPr lang="fr-FR" b="1" dirty="0"/>
              </a:p>
            </p:txBody>
          </p:sp>
        </mc:Choice>
        <mc:Fallback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125" y="2869156"/>
                <a:ext cx="10742749" cy="646331"/>
              </a:xfrm>
              <a:prstGeom prst="rect">
                <a:avLst/>
              </a:prstGeom>
              <a:blipFill>
                <a:blip r:embed="rId3"/>
                <a:stretch>
                  <a:fillRect l="-454" t="-5660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/>
          <p:cNvSpPr/>
          <p:nvPr/>
        </p:nvSpPr>
        <p:spPr>
          <a:xfrm>
            <a:off x="1585877" y="4643953"/>
            <a:ext cx="3749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Generalized Savage-Dickey </a:t>
            </a:r>
            <a:r>
              <a:rPr lang="en-US" b="1" dirty="0"/>
              <a:t>ratio</a:t>
            </a:r>
            <a:endParaRPr lang="fr-FR" dirty="0"/>
          </a:p>
        </p:txBody>
      </p:sp>
      <p:sp>
        <p:nvSpPr>
          <p:cNvPr id="28" name="Flèche droite 27"/>
          <p:cNvSpPr/>
          <p:nvPr/>
        </p:nvSpPr>
        <p:spPr>
          <a:xfrm>
            <a:off x="689873" y="4671061"/>
            <a:ext cx="672353" cy="367553"/>
          </a:xfrm>
          <a:prstGeom prst="rightArrow">
            <a:avLst/>
          </a:prstGeom>
          <a:solidFill>
            <a:schemeClr val="tx2"/>
          </a:solidFill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Rectangle 28"/>
              <p:cNvSpPr/>
              <p:nvPr/>
            </p:nvSpPr>
            <p:spPr>
              <a:xfrm>
                <a:off x="552617" y="3741038"/>
                <a:ext cx="10957023" cy="646331"/>
              </a:xfrm>
              <a:prstGeom prst="rect">
                <a:avLst/>
              </a:prstGeom>
              <a:solidFill>
                <a:srgbClr val="D1E9FF"/>
              </a:solidFill>
            </p:spPr>
            <p:txBody>
              <a:bodyPr wrap="square">
                <a:spAutoFit/>
              </a:bodyPr>
              <a:lstStyle/>
              <a:p>
                <a:r>
                  <a:rPr lang="fr-FR" dirty="0" smtClean="0"/>
                  <a:t>The conditions </a:t>
                </a:r>
                <a:r>
                  <a:rPr lang="fr-FR" dirty="0" err="1" smtClean="0"/>
                  <a:t>defines</a:t>
                </a:r>
                <a:r>
                  <a:rPr lang="fr-FR" dirty="0" smtClean="0"/>
                  <a:t> a </a:t>
                </a:r>
                <a:r>
                  <a:rPr lang="fr-FR" dirty="0" err="1" smtClean="0"/>
                  <a:t>contrained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prior</a:t>
                </a:r>
                <a:r>
                  <a:rPr lang="fr-FR" dirty="0" smtClean="0"/>
                  <a:t>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under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, </a:t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says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that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FR" i="1">
                            <a:solidFill>
                              <a:schemeClr val="tx2">
                                <a:lumMod val="60000"/>
                                <a:lumOff val="4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fr-FR" i="1">
                                <a:solidFill>
                                  <a:schemeClr val="tx2">
                                    <a:lumMod val="60000"/>
                                    <a:lumOff val="4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should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shifted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towards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lower</a:t>
                </a:r>
                <a:r>
                  <a:rPr lang="fr-FR" dirty="0" smtClean="0"/>
                  <a:t> values </a:t>
                </a:r>
                <a:r>
                  <a:rPr lang="fr-FR" dirty="0" err="1" smtClean="0"/>
                  <a:t>than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fr-FR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fr-FR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dirty="0" err="1" smtClean="0">
                    <a:solidFill>
                      <a:srgbClr val="C00000"/>
                    </a:solidFill>
                  </a:rPr>
                  <a:t>since</a:t>
                </a:r>
                <a:r>
                  <a:rPr lang="fr-FR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dirty="0" err="1" smtClean="0">
                    <a:solidFill>
                      <a:srgbClr val="C00000"/>
                    </a:solidFill>
                  </a:rPr>
                  <a:t>we</a:t>
                </a:r>
                <a:r>
                  <a:rPr lang="fr-FR" dirty="0" smtClean="0">
                    <a:solidFill>
                      <a:srgbClr val="C00000"/>
                    </a:solidFill>
                  </a:rPr>
                  <a:t> impose one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𝜆</m:t>
                        </m:r>
                      </m:e>
                      <m:sub>
                        <m:r>
                          <a:rPr lang="fr-FR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fr-FR" dirty="0" smtClean="0">
                    <a:solidFill>
                      <a:srgbClr val="C00000"/>
                    </a:solidFill>
                  </a:rPr>
                  <a:t>!</a:t>
                </a:r>
                <a:endParaRPr lang="fr-FR" dirty="0"/>
              </a:p>
            </p:txBody>
          </p:sp>
        </mc:Choice>
        <mc:Fallback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617" y="3741038"/>
                <a:ext cx="10957023" cy="646331"/>
              </a:xfrm>
              <a:prstGeom prst="rect">
                <a:avLst/>
              </a:prstGeom>
              <a:blipFill>
                <a:blip r:embed="rId4"/>
                <a:stretch>
                  <a:fillRect l="-501" t="-5660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500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NE">
  <a:themeElements>
    <a:clrScheme name="LNE">
      <a:dk1>
        <a:sysClr val="windowText" lastClr="000000"/>
      </a:dk1>
      <a:lt1>
        <a:sysClr val="window" lastClr="FFFFFF"/>
      </a:lt1>
      <a:dk2>
        <a:srgbClr val="003A70"/>
      </a:dk2>
      <a:lt2>
        <a:srgbClr val="E7E6E6"/>
      </a:lt2>
      <a:accent1>
        <a:srgbClr val="E6192D"/>
      </a:accent1>
      <a:accent2>
        <a:srgbClr val="CD963C"/>
      </a:accent2>
      <a:accent3>
        <a:srgbClr val="A5A5A5"/>
      </a:accent3>
      <a:accent4>
        <a:srgbClr val="003A70"/>
      </a:accent4>
      <a:accent5>
        <a:srgbClr val="E6192D"/>
      </a:accent5>
      <a:accent6>
        <a:srgbClr val="CD963C"/>
      </a:accent6>
      <a:hlink>
        <a:srgbClr val="A5A5A5"/>
      </a:hlink>
      <a:folHlink>
        <a:srgbClr val="CD963C"/>
      </a:folHlink>
    </a:clrScheme>
    <a:fontScheme name="LN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35930</TotalTime>
  <Words>2211</Words>
  <Application>Microsoft Office PowerPoint</Application>
  <PresentationFormat>Grand écran</PresentationFormat>
  <Paragraphs>176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3" baseType="lpstr">
      <vt:lpstr>Adobe Devanagari</vt:lpstr>
      <vt:lpstr>Arial</vt:lpstr>
      <vt:lpstr>Bahnschrift SemiCondensed</vt:lpstr>
      <vt:lpstr>Calibri</vt:lpstr>
      <vt:lpstr>Cambria Math</vt:lpstr>
      <vt:lpstr>Montserrat</vt:lpstr>
      <vt:lpstr>Wingdings</vt:lpstr>
      <vt:lpstr>LNE</vt:lpstr>
      <vt:lpstr>A study of prior sensitivity in random effects models  Application to decisions in interlaboratory comparisons</vt:lpstr>
      <vt:lpstr>CIPM MRA – Comité international des poids et mesures, sèvres, france </vt:lpstr>
      <vt:lpstr>Inter-laboratory comparisons (ILC)</vt:lpstr>
      <vt:lpstr>Modelling and deciding in ILC</vt:lpstr>
      <vt:lpstr>Focus on Metrology issue</vt:lpstr>
      <vt:lpstr>Probabilistic framework using Bayesian Hypothesis testing</vt:lpstr>
      <vt:lpstr>Savage-dickey density ratio</vt:lpstr>
      <vt:lpstr>Priors on scale parameter</vt:lpstr>
      <vt:lpstr>Case Study: CCQM-K53 Oxygen in nitrogen </vt:lpstr>
      <vt:lpstr>Effect of the prior on the Bayes factors</vt:lpstr>
      <vt:lpstr>Interpretation of the En Criterion </vt:lpstr>
      <vt:lpstr>Conclusion and perspectives</vt:lpstr>
      <vt:lpstr>Présentation PowerPoint</vt:lpstr>
      <vt:lpstr>references</vt:lpstr>
      <vt:lpstr>Applying Savage-dickey density ratio </vt:lpstr>
    </vt:vector>
  </TitlesOfParts>
  <Company>LNE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cécile dupuis</dc:creator>
  <cp:lastModifiedBy>Demeyer Severine</cp:lastModifiedBy>
  <cp:revision>1296</cp:revision>
  <cp:lastPrinted>2022-06-15T13:34:55Z</cp:lastPrinted>
  <dcterms:created xsi:type="dcterms:W3CDTF">2020-12-14T11:00:54Z</dcterms:created>
  <dcterms:modified xsi:type="dcterms:W3CDTF">2026-09-09T11:17:26Z</dcterms:modified>
  <cp:category>Public</cp:category>
</cp:coreProperties>
</file>