
<file path=[Content_Types].xml><?xml version="1.0" encoding="utf-8"?>
<Types xmlns="http://schemas.openxmlformats.org/package/2006/content-types">
  <Default Extension="jpeg" ContentType="image/jpeg"/>
  <Default Extension="org&amp;utm_campaign=index&amp;utm_content=original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8" r:id="rId2"/>
    <p:sldId id="836" r:id="rId3"/>
    <p:sldId id="1006" r:id="rId4"/>
    <p:sldId id="989" r:id="rId5"/>
    <p:sldId id="1013" r:id="rId6"/>
    <p:sldId id="1014" r:id="rId7"/>
    <p:sldId id="1015" r:id="rId8"/>
    <p:sldId id="868" r:id="rId9"/>
    <p:sldId id="994" r:id="rId10"/>
    <p:sldId id="1016" r:id="rId11"/>
    <p:sldId id="1017" r:id="rId12"/>
    <p:sldId id="1027" r:id="rId13"/>
    <p:sldId id="1018" r:id="rId14"/>
    <p:sldId id="1020" r:id="rId15"/>
    <p:sldId id="1019" r:id="rId16"/>
    <p:sldId id="1007" r:id="rId17"/>
    <p:sldId id="1030" r:id="rId18"/>
    <p:sldId id="1031" r:id="rId19"/>
    <p:sldId id="1032" r:id="rId20"/>
    <p:sldId id="1038" r:id="rId21"/>
    <p:sldId id="871" r:id="rId22"/>
    <p:sldId id="1028" r:id="rId23"/>
    <p:sldId id="912" r:id="rId24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D87A86-DF7D-B9EA-2763-8C454B5C42AA}" name="Dongda Zhang" initials="DZ" userId="S::dongda.zhang@manchester.ac.uk::cd1307de-2c79-4142-bf7b-be8cfb4e9f9d" providerId="AD"/>
  <p188:author id="{C4493AC5-5FB5-FEC6-B5EF-D457AB43D29D}" name="Alexander Rogers" initials="AR" userId="S::alexander.rogers@student.manchester.ac.uk::eebdd57c-4053-403d-b9a8-746ae2bb4f95" providerId="AD"/>
  <p188:author id="{E7E54DDC-CBF4-8C10-2315-760DE7434577}" name="Lane, Amanda" initials="LA" userId="S::Amanda.Lane@unilever.com::dad8bde4-236d-460d-adb8-4864a2db14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73"/>
    <a:srgbClr val="4E81D0"/>
    <a:srgbClr val="B5635F"/>
    <a:srgbClr val="FF2200"/>
    <a:srgbClr val="414448"/>
    <a:srgbClr val="F7F7F7"/>
    <a:srgbClr val="E9E9E9"/>
    <a:srgbClr val="3469FF"/>
    <a:srgbClr val="0B6E79"/>
    <a:srgbClr val="008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6372A2-3476-A445-A1E2-437DE3C00D55}" v="3245" dt="2026-09-03T17:12:56.0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90753" autoAdjust="0"/>
  </p:normalViewPr>
  <p:slideViewPr>
    <p:cSldViewPr snapToGrid="0">
      <p:cViewPr varScale="1">
        <p:scale>
          <a:sx n="115" d="100"/>
          <a:sy n="115" d="100"/>
        </p:scale>
        <p:origin x="1320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210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8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121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790E9-F168-36AE-D1E5-A9ACD41B1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67274-4826-775A-EF6A-8A93F7B34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6F54A1-958E-3AFA-4BD8-2E644B25D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EF28D-1128-0DE5-950A-A17709718C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6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90D1F-ABCA-C538-868C-614639448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2850ED-D2DA-33DC-0EC4-4CF773A6E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3BB380-9023-12BF-B803-6EAB5876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8BADB-414B-060C-30B1-9062F3C772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193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0D9BB-5F8D-679E-5653-2CBA3044B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4265D-F744-8A6A-4356-70D175465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792272-AC40-1840-BCEC-5ED395A70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C62F7-EE35-0B1B-FEFC-E4EE0F2AB0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932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9740-4FB2-9F9D-6E4D-639AFC1F5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A65361-6719-D5A4-43FB-327D134EA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DF1E2E-A9BB-D191-DA9C-E6419AD8C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DF0BD-F98E-81B9-B9A1-BE241D668E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032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C2A80-9F96-3787-9D04-75F0CAEEC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FF23F-2498-C769-12C1-F33851DBF4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6CC287-58A6-655E-3887-4DBC5683C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74C59-7118-393F-A63A-4B6696BC0D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642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5BC10-B570-9CF8-5CE2-6E04CC4CD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AA4CBB-5ED9-36B2-5A08-87AF7699F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5FF2F3-4884-4D90-E3C6-DF9DAD4B8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9ADA9-EFB5-6B96-88EB-699E126E4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248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20A91-7349-42CE-8ABD-99376602E0E5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174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3BA5B-DE30-D2BD-DFE9-DA05A8F2E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289765-9970-58CE-237B-8AD3A7F5D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8A5CEA5D-E366-8959-29EC-2DB4E8287B3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8A5F2AF-74FB-20E9-E804-F7989BCE2FD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GB" sz="2800" dirty="0"/>
                  <a:t>One minor clarity point: the bar chart shows the </a:t>
                </a:r>
                <a:r>
                  <a:rPr lang="en-GB" sz="2800" b="1" dirty="0"/>
                  <a:t>six-property G-to-G model</a:t>
                </a:r>
                <a:r>
                  <a:rPr lang="en-GB" sz="2800" dirty="0"/>
                  <a:t>, while the heading above distinguishes the single-property G-to-G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𝑅^2=0.85</a:t>
                </a:r>
                <a:r>
                  <a:rPr lang="en-GB" sz="2800" dirty="0"/>
                  <a:t>from the multi-property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𝑅^2=0.87</a:t>
                </a:r>
                <a:r>
                  <a:rPr lang="en-GB" sz="2800" dirty="0"/>
                  <a:t>. That distinction is present, but make sure you state it verbally.</a:t>
                </a:r>
                <a:endParaRPr lang="en-GB" sz="2800" baseline="0" dirty="0">
                  <a:solidFill>
                    <a:srgbClr val="262673"/>
                  </a:solidFill>
                </a:endParaRP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36406-0313-26C1-C4CC-9B5491FC29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627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F2695-EA26-7EA9-B346-64B6C6A1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BA2932-B23E-60AB-51DB-3B008651C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E4C6822-69B3-F3D5-00DB-70F1342C55A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8A5F2AF-74FB-20E9-E804-F7989BCE2FD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GB" sz="2800" dirty="0"/>
                  <a:t>One minor clarity point: the bar chart shows the </a:t>
                </a:r>
                <a:r>
                  <a:rPr lang="en-GB" sz="2800" b="1" dirty="0"/>
                  <a:t>six-property G-to-G model</a:t>
                </a:r>
                <a:r>
                  <a:rPr lang="en-GB" sz="2800" dirty="0"/>
                  <a:t>, while the heading above distinguishes the single-property G-to-G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𝑅^2=0.85</a:t>
                </a:r>
                <a:r>
                  <a:rPr lang="en-GB" sz="2800" dirty="0"/>
                  <a:t>from the multi-property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𝑅^2=0.87</a:t>
                </a:r>
                <a:r>
                  <a:rPr lang="en-GB" sz="2800" dirty="0"/>
                  <a:t>. That distinction is present, but make sure you state it verbally.</a:t>
                </a:r>
                <a:endParaRPr lang="en-GB" sz="2800" baseline="0" dirty="0">
                  <a:solidFill>
                    <a:srgbClr val="262673"/>
                  </a:solidFill>
                </a:endParaRP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DAD5A-CAF0-93BA-0D3B-C94571B935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120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0EA20-7984-24EC-16F9-111EF5AC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352679-C400-65A3-5BA9-78DC07D70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B550AB85-40BB-BDA8-95C2-629475D85E0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8A5F2AF-74FB-20E9-E804-F7989BCE2FD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GB" sz="2800" dirty="0"/>
                  <a:t>One minor clarity point: the bar chart shows the </a:t>
                </a:r>
                <a:r>
                  <a:rPr lang="en-GB" sz="2800" b="1" dirty="0"/>
                  <a:t>six-property G-to-G model</a:t>
                </a:r>
                <a:r>
                  <a:rPr lang="en-GB" sz="2800" dirty="0"/>
                  <a:t>, while the heading above distinguishes the single-property G-to-G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𝑅^2=0.85</a:t>
                </a:r>
                <a:r>
                  <a:rPr lang="en-GB" sz="2800" dirty="0"/>
                  <a:t>from the multi-property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𝑅^2=0.87</a:t>
                </a:r>
                <a:r>
                  <a:rPr lang="en-GB" sz="2800" dirty="0"/>
                  <a:t>. That distinction is present, but make sure you state it verbally.</a:t>
                </a:r>
                <a:endParaRPr lang="en-GB" sz="2800" baseline="0" dirty="0">
                  <a:solidFill>
                    <a:srgbClr val="262673"/>
                  </a:solidFill>
                </a:endParaRP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81B5C-A976-B99C-EE15-6CDC884930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58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8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77C73-0903-7065-1F5C-2CFB6FFE1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009C7E-3F3D-71AB-5ED2-1C7B06BFD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C509495-E5ED-55A8-39AA-041B5A5DFC8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8A5F2AF-74FB-20E9-E804-F7989BCE2FD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GB" sz="2800" dirty="0"/>
                  <a:t>One minor clarity point: the bar chart shows the </a:t>
                </a:r>
                <a:r>
                  <a:rPr lang="en-GB" sz="2800" b="1" dirty="0"/>
                  <a:t>six-property G-to-G model</a:t>
                </a:r>
                <a:r>
                  <a:rPr lang="en-GB" sz="2800" dirty="0"/>
                  <a:t>, while the heading above distinguishes the single-property G-to-G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𝑅^2=0.85</a:t>
                </a:r>
                <a:r>
                  <a:rPr lang="en-GB" sz="2800" dirty="0"/>
                  <a:t>from the multi-property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𝑅^2=0.87</a:t>
                </a:r>
                <a:r>
                  <a:rPr lang="en-GB" sz="2800" dirty="0"/>
                  <a:t>. That distinction is present, but make sure you state it verbally.</a:t>
                </a:r>
                <a:endParaRPr lang="en-GB" sz="2800" baseline="0" dirty="0">
                  <a:solidFill>
                    <a:srgbClr val="262673"/>
                  </a:solidFill>
                </a:endParaRP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05C9F-12F9-9B4A-F1E4-D3A0A2FF44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2819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20A91-7349-42CE-8ABD-99376602E0E5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570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1F961-3EB9-0CA9-0C0E-5148A0107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F9367A-46A6-2CB1-2D23-94FCFD08B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EA2C084D-0946-8335-0862-B205E47E0DB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8A5F2AF-74FB-20E9-E804-F7989BCE2FD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GB" sz="2800" dirty="0"/>
                  <a:t>One minor clarity point: the bar chart shows the </a:t>
                </a:r>
                <a:r>
                  <a:rPr lang="en-GB" sz="2800" b="1" dirty="0"/>
                  <a:t>six-property G-to-G model</a:t>
                </a:r>
                <a:r>
                  <a:rPr lang="en-GB" sz="2800" dirty="0"/>
                  <a:t>, while the heading above distinguishes the single-property G-to-G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𝑅^2=0.85</a:t>
                </a:r>
                <a:r>
                  <a:rPr lang="en-GB" sz="2800" dirty="0"/>
                  <a:t>from the multi-property result </a:t>
                </a:r>
                <a:r>
                  <a:rPr lang="en-GB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𝑅^2=0.87</a:t>
                </a:r>
                <a:r>
                  <a:rPr lang="en-GB" sz="2800" dirty="0"/>
                  <a:t>. That distinction is present, but make sure you state it verbally.</a:t>
                </a:r>
                <a:endParaRPr lang="en-GB" sz="2800" baseline="0" dirty="0">
                  <a:solidFill>
                    <a:srgbClr val="262673"/>
                  </a:solidFill>
                </a:endParaRP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91285-F033-C3E6-5FD9-2A80096C12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19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444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20A91-7349-42CE-8ABD-99376602E0E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174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D284-4883-5CEF-A0F0-D03EE319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6C35B-7D79-2900-D26E-64907C53B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CF488-059A-B5CC-3363-35D0CECB9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843D1-839B-00C0-B469-C38FB5E609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10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AD541-E3FD-EA81-DCF8-81059EF4F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E440CF-FE24-2434-FF4E-02D0BC595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49432-B393-75E8-3FD7-B16B09F1F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77679-AAB3-22C7-E163-A75AFE886D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757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87912-234F-BF99-8166-DEF0C999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54BE94-D901-1B5E-8128-19EFBB306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961C2-DAA7-9066-3699-3C29EADA9D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93FDD-BDFF-6822-99F2-105C507DA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365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A3CD6-A559-A73E-766B-0E2175678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26181A-B5A2-74E0-1090-44D07F7DD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13CEE6-F2B6-0F92-1E31-D91BD4A4A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343AE-3C4D-3DF0-9C7A-246490DE5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247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20A91-7349-42CE-8ABD-99376602E0E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174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0CC4A-9A2D-BBB2-74D1-CDBF7D0EC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26EE2E-2400-C6B2-8A38-6F97A2AC6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E50F4C-3F9A-55CA-4FE4-5E9488C6A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2800" baseline="0" dirty="0">
              <a:solidFill>
                <a:srgbClr val="262673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7755E-51D6-4E17-1997-2E855D224B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C119-B21B-49AE-BCF0-5551E6849C6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6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08920"/>
            <a:ext cx="10363200" cy="89153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52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69" y="342785"/>
            <a:ext cx="10972800" cy="778098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169" y="1706528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252571"/>
                </a:solidFill>
              </a:defRPr>
            </a:lvl1pPr>
            <a:lvl2pPr>
              <a:defRPr sz="2400">
                <a:solidFill>
                  <a:srgbClr val="252571"/>
                </a:solidFill>
              </a:defRPr>
            </a:lvl2pPr>
            <a:lvl3pPr>
              <a:defRPr sz="2400">
                <a:solidFill>
                  <a:srgbClr val="252571"/>
                </a:solidFill>
              </a:defRPr>
            </a:lvl3pPr>
            <a:lvl4pPr>
              <a:defRPr sz="2400">
                <a:solidFill>
                  <a:srgbClr val="252571"/>
                </a:solidFill>
              </a:defRPr>
            </a:lvl4pPr>
            <a:lvl5pPr>
              <a:defRPr sz="2400">
                <a:solidFill>
                  <a:srgbClr val="2525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764620-F432-4BD3-B682-649D25820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17985" y="6548438"/>
            <a:ext cx="3634316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31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F9EE8A-CB9E-4E33-9291-C80F92609C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6367" y="469900"/>
            <a:ext cx="3298251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BE4711-01B1-469E-AA9C-4414C8A992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7985" y="6548438"/>
            <a:ext cx="3634316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750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2C46A4A-C09A-47D5-AAF9-51185C70E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7985" y="6548438"/>
            <a:ext cx="3634316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28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downloads | University brand | StaffNet | The University of Manchester">
            <a:extLst>
              <a:ext uri="{FF2B5EF4-FFF2-40B4-BE49-F238E27FC236}">
                <a16:creationId xmlns:a16="http://schemas.microsoft.com/office/drawing/2014/main" id="{D07DDFC7-B036-4595-A86D-CFC79BB9D7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1" y="164583"/>
            <a:ext cx="2231502" cy="94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4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2pPr>
      <a:lvl3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4pPr>
      <a:lvl5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5pPr>
      <a:lvl6pPr marL="8001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6pPr>
      <a:lvl7pPr marL="12573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7pPr>
      <a:lvl8pPr marL="17145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8pPr>
      <a:lvl9pPr marL="21717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seph.cupit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org&amp;utm_campaign=index&amp;utm_content=original"/><Relationship Id="rId4" Type="http://schemas.openxmlformats.org/officeDocument/2006/relationships/hyperlink" Target="mailto:dongda.zhang@manchester.ac.u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joseph.cupit@manchester.ac.uk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org&amp;utm_campaign=index&amp;utm_content=original"/><Relationship Id="rId4" Type="http://schemas.openxmlformats.org/officeDocument/2006/relationships/hyperlink" Target="mailto:dongda.zhang@manchester.ac.u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45754-6C32-4037-953F-8FA75FFBC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233" y="1489891"/>
            <a:ext cx="10919533" cy="140606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3200" dirty="0"/>
              <a:t>A Semi-Supervised Framework for Optimisation-Based Label Inference in Remaining Useful Life Prediction</a:t>
            </a:r>
            <a:endParaRPr lang="en-GB" sz="3200" noProof="0" dirty="0">
              <a:solidFill>
                <a:srgbClr val="26267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ADCE34-563D-79EC-3DE5-C9223F4E0BC4}"/>
              </a:ext>
            </a:extLst>
          </p:cNvPr>
          <p:cNvSpPr/>
          <p:nvPr/>
        </p:nvSpPr>
        <p:spPr>
          <a:xfrm>
            <a:off x="1" y="3962041"/>
            <a:ext cx="12191999" cy="2112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b="1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Joseph Cupit, </a:t>
            </a: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  <a:hlinkClick r:id="rId3"/>
              </a:rPr>
              <a:t>joseph.cupit@postgrad.manchester.ac.uk</a:t>
            </a:r>
            <a:endParaRPr lang="en-GB" sz="2000" noProof="0" dirty="0">
              <a:solidFill>
                <a:srgbClr val="252571"/>
              </a:solidFill>
              <a:latin typeface="+mn-lt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b="1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Dr Dongda Zhang, </a:t>
            </a: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  <a:hlinkClick r:id="rId4"/>
              </a:rPr>
              <a:t>dongda.zhang@manchester.ac.uk</a:t>
            </a: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buFontTx/>
              <a:buNone/>
            </a:pP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Department of Chemical Engineering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buFontTx/>
              <a:buNone/>
            </a:pP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The University of Manchester</a:t>
            </a:r>
          </a:p>
        </p:txBody>
      </p:sp>
      <p:pic>
        <p:nvPicPr>
          <p:cNvPr id="10" name="Picture 9" descr="File:Croda Masterbrand LockUp GREEN RGB.png - Wikimedia Commons">
            <a:extLst>
              <a:ext uri="{FF2B5EF4-FFF2-40B4-BE49-F238E27FC236}">
                <a16:creationId xmlns:a16="http://schemas.microsoft.com/office/drawing/2014/main" id="{494DA0CB-484D-4509-F53D-C84DD9254E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06" t="22092" r="8706" b="22173"/>
          <a:stretch>
            <a:fillRect/>
          </a:stretch>
        </p:blipFill>
        <p:spPr>
          <a:xfrm>
            <a:off x="9012025" y="133399"/>
            <a:ext cx="2988297" cy="10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39075"/>
      </p:ext>
    </p:extLst>
  </p:cSld>
  <p:clrMapOvr>
    <a:masterClrMapping/>
  </p:clrMapOvr>
  <p:transition spd="slow" advTm="71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8A894-B19E-B240-B781-5B553F5D2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DFE23DC-DED2-CCC3-6A0B-F69EE34C80D8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10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ECEEFC7-CB6B-9811-9986-A8F9CF13178F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Step 1: Generating Initial RUL Estimates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68D8D-7F19-6099-056C-30F37920AA80}"/>
              </a:ext>
            </a:extLst>
          </p:cNvPr>
          <p:cNvSpPr txBox="1"/>
          <p:nvPr/>
        </p:nvSpPr>
        <p:spPr>
          <a:xfrm>
            <a:off x="190500" y="1200152"/>
            <a:ext cx="11820525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To avoid random initialisation, data-driven RUL estimates are generated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 </a:t>
            </a:r>
            <a:r>
              <a:rPr lang="en-GB" sz="2000" b="1" dirty="0">
                <a:solidFill>
                  <a:srgbClr val="262673"/>
                </a:solidFill>
              </a:rPr>
              <a:t>preliminary LSTM </a:t>
            </a:r>
            <a:r>
              <a:rPr lang="en-GB" sz="2000" dirty="0">
                <a:solidFill>
                  <a:srgbClr val="262673"/>
                </a:solidFill>
              </a:rPr>
              <a:t>is trained on the available labelled batches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 model estimates the </a:t>
            </a:r>
            <a:r>
              <a:rPr lang="en-GB" sz="2000" b="1" dirty="0">
                <a:solidFill>
                  <a:srgbClr val="262673"/>
                </a:solidFill>
              </a:rPr>
              <a:t>end-of-batch RUL </a:t>
            </a:r>
            <a:r>
              <a:rPr lang="en-GB" sz="2000" dirty="0">
                <a:solidFill>
                  <a:srgbClr val="262673"/>
                </a:solidFill>
              </a:rPr>
              <a:t>for each unlabelled batch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These estimates provide an </a:t>
            </a:r>
            <a:r>
              <a:rPr lang="en-GB" sz="2000" b="1" dirty="0">
                <a:solidFill>
                  <a:srgbClr val="262673"/>
                </a:solidFill>
              </a:rPr>
              <a:t>informed starting point </a:t>
            </a:r>
            <a:r>
              <a:rPr lang="en-GB" sz="2000" dirty="0">
                <a:solidFill>
                  <a:srgbClr val="262673"/>
                </a:solidFill>
              </a:rPr>
              <a:t>for label optimisation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653EC59-B6BB-2973-369C-6D694655A8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124" y="3734138"/>
            <a:ext cx="4418995" cy="218503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8F96EF6-DCF2-85F4-4C6A-C41800834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481887" y="3734138"/>
            <a:ext cx="6228988" cy="218503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19DA27-A4B6-8E99-D060-66262C9AD459}"/>
              </a:ext>
            </a:extLst>
          </p:cNvPr>
          <p:cNvCxnSpPr/>
          <p:nvPr/>
        </p:nvCxnSpPr>
        <p:spPr bwMode="auto">
          <a:xfrm>
            <a:off x="5237018" y="3734138"/>
            <a:ext cx="0" cy="20722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03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C5FB2-31A4-A0C5-698B-AAC2F7BE8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8A5D234-E6ED-FAEC-8BCA-EA054DDCFBA6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11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7354D0-27EA-CCF4-A44D-BF771026ABEC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Step 2: Label Inference as an Optimisation Problem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78A7806F-692E-9E38-8ACE-3EBBB981E9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C804CD-B0C7-8608-198A-675F9EE7DE86}"/>
              </a:ext>
            </a:extLst>
          </p:cNvPr>
          <p:cNvSpPr txBox="1"/>
          <p:nvPr/>
        </p:nvSpPr>
        <p:spPr>
          <a:xfrm>
            <a:off x="190500" y="1200152"/>
            <a:ext cx="11820525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Optimisation uses </a:t>
            </a:r>
            <a:r>
              <a:rPr lang="en-GB" sz="2000" b="1" dirty="0">
                <a:solidFill>
                  <a:srgbClr val="262673"/>
                </a:solidFill>
              </a:rPr>
              <a:t>one end-of-batch RUL value </a:t>
            </a:r>
            <a:r>
              <a:rPr lang="en-GB" sz="2000" dirty="0">
                <a:solidFill>
                  <a:srgbClr val="262673"/>
                </a:solidFill>
              </a:rPr>
              <a:t>for each unlabelled batch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One complete set of proposed RUL values forms a </a:t>
            </a:r>
            <a:r>
              <a:rPr lang="en-GB" sz="2000" b="1" dirty="0">
                <a:solidFill>
                  <a:srgbClr val="262673"/>
                </a:solidFill>
              </a:rPr>
              <a:t>candidate solution</a:t>
            </a:r>
            <a:endParaRPr lang="en-GB" sz="20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Each candidate-labelled dataset is used to train a small </a:t>
            </a:r>
            <a:r>
              <a:rPr lang="en-GB" sz="2000" b="1" dirty="0">
                <a:solidFill>
                  <a:srgbClr val="262673"/>
                </a:solidFill>
              </a:rPr>
              <a:t>evaluation LSTM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Validation </a:t>
            </a:r>
            <a:r>
              <a:rPr lang="en-GB" sz="2000" b="1" dirty="0">
                <a:solidFill>
                  <a:srgbClr val="262673"/>
                </a:solidFill>
              </a:rPr>
              <a:t>WAPE on known labelled data </a:t>
            </a:r>
            <a:r>
              <a:rPr lang="en-GB" sz="2000" dirty="0">
                <a:solidFill>
                  <a:srgbClr val="262673"/>
                </a:solidFill>
              </a:rPr>
              <a:t>provides the candidate’s fitness score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009B1F-8455-9B6B-6F01-43AB81A393E3}"/>
              </a:ext>
            </a:extLst>
          </p:cNvPr>
          <p:cNvSpPr txBox="1"/>
          <p:nvPr/>
        </p:nvSpPr>
        <p:spPr>
          <a:xfrm>
            <a:off x="361883" y="5523473"/>
            <a:ext cx="6957275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262673"/>
                </a:solidFill>
              </a:rPr>
              <a:t>Key assumption: </a:t>
            </a:r>
            <a:r>
              <a:rPr lang="en-GB" sz="2000" dirty="0">
                <a:solidFill>
                  <a:srgbClr val="262673"/>
                </a:solidFill>
              </a:rPr>
              <a:t>Shared degradation behaviour allows validation performance to reflect candidate-label quality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F16BE7C-337E-5818-0B53-A2AF599ECC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831"/>
          <a:stretch>
            <a:fillRect/>
          </a:stretch>
        </p:blipFill>
        <p:spPr>
          <a:xfrm>
            <a:off x="4765185" y="3215562"/>
            <a:ext cx="5820082" cy="197448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D53C974-CFB9-7C31-4F1C-0433CC37DF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9158" y="4458985"/>
            <a:ext cx="1557406" cy="13770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9E2A776-1965-86E6-DE7D-5D26BAE5DA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61168"/>
          <a:stretch>
            <a:fillRect/>
          </a:stretch>
        </p:blipFill>
        <p:spPr>
          <a:xfrm>
            <a:off x="1070276" y="3215562"/>
            <a:ext cx="3694908" cy="197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67F5B-2D3B-2744-791F-FED0BFEDE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8DF98FD-C46F-0D24-FC16-EC2AD34085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616" r="1" b="17745"/>
          <a:stretch>
            <a:fillRect/>
          </a:stretch>
        </p:blipFill>
        <p:spPr>
          <a:xfrm>
            <a:off x="6764784" y="4591736"/>
            <a:ext cx="5284340" cy="179130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44136A1-7019-7FD7-05B5-1078BDB1E0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6081"/>
          <a:stretch>
            <a:fillRect/>
          </a:stretch>
        </p:blipFill>
        <p:spPr>
          <a:xfrm>
            <a:off x="142874" y="4591736"/>
            <a:ext cx="4038509" cy="2177754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E12006-F86C-4D39-A1B6-7D2310AE9411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12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6C5AD3E-1054-4B18-F4FF-FDBE39BEB547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dirty="0"/>
              <a:t>Step 2: The Genetic Algorithm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1CFCCCFB-191F-8519-FD90-C40850F2BE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BAA19-7737-9CD6-0B6A-7262D3BB5C5D}"/>
              </a:ext>
            </a:extLst>
          </p:cNvPr>
          <p:cNvSpPr txBox="1"/>
          <p:nvPr/>
        </p:nvSpPr>
        <p:spPr>
          <a:xfrm>
            <a:off x="190500" y="1200152"/>
            <a:ext cx="11820525" cy="2920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262673"/>
                </a:solidFill>
              </a:rPr>
              <a:t>Initialise</a:t>
            </a:r>
            <a:r>
              <a:rPr lang="en-GB" sz="2000" dirty="0">
                <a:solidFill>
                  <a:srgbClr val="262673"/>
                </a:solidFill>
              </a:rPr>
              <a:t> the population of candidate label sets with small mutations to preliminary LSTM estimates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262673"/>
                </a:solidFill>
              </a:rPr>
              <a:t>Evaluate </a:t>
            </a:r>
            <a:r>
              <a:rPr lang="en-GB" sz="2000" dirty="0">
                <a:solidFill>
                  <a:srgbClr val="262673"/>
                </a:solidFill>
              </a:rPr>
              <a:t>each candidate using validation WAPE as its fitness score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262673"/>
                </a:solidFill>
              </a:rPr>
              <a:t>Retain</a:t>
            </a:r>
            <a:r>
              <a:rPr lang="en-GB" sz="2000" dirty="0">
                <a:solidFill>
                  <a:srgbClr val="262673"/>
                </a:solidFill>
              </a:rPr>
              <a:t> the five candidates with the lowest WAPE through elitism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262673"/>
                </a:solidFill>
              </a:rPr>
              <a:t>Mutate </a:t>
            </a:r>
            <a:r>
              <a:rPr lang="en-GB" sz="2000" dirty="0">
                <a:solidFill>
                  <a:srgbClr val="262673"/>
                </a:solidFill>
              </a:rPr>
              <a:t>random</a:t>
            </a:r>
            <a:r>
              <a:rPr lang="en-GB" sz="2000" b="1" dirty="0">
                <a:solidFill>
                  <a:srgbClr val="262673"/>
                </a:solidFill>
              </a:rPr>
              <a:t> </a:t>
            </a:r>
            <a:r>
              <a:rPr lang="en-GB" sz="2000" dirty="0">
                <a:solidFill>
                  <a:srgbClr val="262673"/>
                </a:solidFill>
              </a:rPr>
              <a:t>high-performing candidates to generate the next population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262673"/>
                </a:solidFill>
              </a:rPr>
              <a:t>Repeat </a:t>
            </a:r>
            <a:r>
              <a:rPr lang="en-GB" sz="2000" dirty="0">
                <a:solidFill>
                  <a:srgbClr val="262673"/>
                </a:solidFill>
              </a:rPr>
              <a:t>for 50 generations or until convergence, then select the candidate with the lowest WAPE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0A2889-F716-EA43-1B6E-9C2304A0AF8A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919" t="82255" r="33920"/>
          <a:stretch>
            <a:fillRect/>
          </a:stretch>
        </p:blipFill>
        <p:spPr>
          <a:xfrm>
            <a:off x="4065553" y="6383045"/>
            <a:ext cx="3829236" cy="38644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058CC4C-175F-2A54-AB75-099A6B8C4A1E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919" r="44383" b="17745"/>
          <a:stretch>
            <a:fillRect/>
          </a:stretch>
        </p:blipFill>
        <p:spPr>
          <a:xfrm>
            <a:off x="4181383" y="4591738"/>
            <a:ext cx="2583401" cy="179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2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980D0-B421-CB66-8D1F-87375306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0B7D2A8-DA82-6A7E-6569-E76087BE91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268"/>
          <a:stretch>
            <a:fillRect/>
          </a:stretch>
        </p:blipFill>
        <p:spPr>
          <a:xfrm>
            <a:off x="671571" y="3296179"/>
            <a:ext cx="8040628" cy="3495452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B7DBC65-59FD-9202-0749-32E49C8292CB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13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AC4D836-A185-AAA4-92DF-31E06B5A227F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Step 3: Training the Final Model on the Expanded Dataset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8656630E-E377-7F63-E9DF-5E4D70F822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3ABCE-697D-545B-0F9D-00BC26AFA795}"/>
              </a:ext>
            </a:extLst>
          </p:cNvPr>
          <p:cNvSpPr txBox="1"/>
          <p:nvPr/>
        </p:nvSpPr>
        <p:spPr>
          <a:xfrm>
            <a:off x="190500" y="1200152"/>
            <a:ext cx="11820525" cy="1881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Optimised RUL labels make previously unlabelled batches available for </a:t>
            </a:r>
            <a:r>
              <a:rPr lang="en-GB" sz="2000" b="1" dirty="0">
                <a:solidFill>
                  <a:srgbClr val="262673"/>
                </a:solidFill>
              </a:rPr>
              <a:t>supervised training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These batches are combined with the original labelled data to create an </a:t>
            </a:r>
            <a:r>
              <a:rPr lang="en-GB" sz="2000" b="1" dirty="0">
                <a:solidFill>
                  <a:srgbClr val="262673"/>
                </a:solidFill>
              </a:rPr>
              <a:t>expanded training dataset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 new final LSTM is trained </a:t>
            </a:r>
            <a:r>
              <a:rPr lang="en-GB" sz="2000" b="1" dirty="0">
                <a:solidFill>
                  <a:srgbClr val="262673"/>
                </a:solidFill>
              </a:rPr>
              <a:t>from scratch </a:t>
            </a:r>
            <a:r>
              <a:rPr lang="en-GB" sz="2000" dirty="0">
                <a:solidFill>
                  <a:srgbClr val="262673"/>
                </a:solidFill>
              </a:rPr>
              <a:t>on the expanded dataset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 final model is evaluated on </a:t>
            </a:r>
            <a:r>
              <a:rPr lang="en-GB" sz="2000" b="1" dirty="0">
                <a:solidFill>
                  <a:srgbClr val="262673"/>
                </a:solidFill>
              </a:rPr>
              <a:t>independent labelled test batches </a:t>
            </a:r>
            <a:r>
              <a:rPr lang="en-GB" sz="2000" dirty="0">
                <a:solidFill>
                  <a:srgbClr val="262673"/>
                </a:solidFill>
              </a:rPr>
              <a:t>using WAPE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5E95183-91A4-4F91-B35D-1F20E42D67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8150" y="5112245"/>
            <a:ext cx="2372731" cy="149277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49348D8-3891-6D27-F4AE-D1576F1049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5734" r="-2"/>
          <a:stretch>
            <a:fillRect/>
          </a:stretch>
        </p:blipFill>
        <p:spPr>
          <a:xfrm>
            <a:off x="8712199" y="3296179"/>
            <a:ext cx="2576572" cy="34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7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6BC13-116B-3A53-D427-B09142504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E650EE0-2F92-F5F5-5019-D01D5EE38CE3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14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BEF994E-2E66-FF6B-7251-198EF3C6466B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Experimental Design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83A6E825-2B5A-9E3E-E43A-D05A6F3D5C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9CC5D3-EBCC-D8E6-8C4E-BF0A80D9046C}"/>
              </a:ext>
            </a:extLst>
          </p:cNvPr>
          <p:cNvSpPr txBox="1"/>
          <p:nvPr/>
        </p:nvSpPr>
        <p:spPr>
          <a:xfrm>
            <a:off x="190500" y="1200152"/>
            <a:ext cx="11820525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Each experiment infers RUL labels for </a:t>
            </a:r>
            <a:r>
              <a:rPr lang="en-GB" sz="2000" b="1" dirty="0">
                <a:solidFill>
                  <a:srgbClr val="262673"/>
                </a:solidFill>
              </a:rPr>
              <a:t>50 unlabelled batches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Labelled-data availability is varied from </a:t>
            </a:r>
            <a:r>
              <a:rPr lang="en-GB" sz="2000" b="1" dirty="0">
                <a:solidFill>
                  <a:srgbClr val="262673"/>
                </a:solidFill>
              </a:rPr>
              <a:t>1 to 25 batches </a:t>
            </a:r>
            <a:r>
              <a:rPr lang="en-GB" sz="2000" dirty="0">
                <a:solidFill>
                  <a:srgbClr val="262673"/>
                </a:solidFill>
              </a:rPr>
              <a:t>(2%-50%)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Each availability level is repeated across </a:t>
            </a:r>
            <a:r>
              <a:rPr lang="en-GB" sz="2000" b="1" dirty="0">
                <a:solidFill>
                  <a:srgbClr val="262673"/>
                </a:solidFill>
              </a:rPr>
              <a:t>10 random labelled-data splits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 baseline LSTM is trained on the</a:t>
            </a:r>
            <a:r>
              <a:rPr lang="en-GB" sz="2000" b="1" dirty="0">
                <a:solidFill>
                  <a:srgbClr val="262673"/>
                </a:solidFill>
              </a:rPr>
              <a:t> same labelled subset </a:t>
            </a:r>
            <a:r>
              <a:rPr lang="en-GB" sz="2000" dirty="0">
                <a:solidFill>
                  <a:srgbClr val="262673"/>
                </a:solidFill>
              </a:rPr>
              <a:t>without inferred labels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Both models are evaluated using </a:t>
            </a:r>
            <a:r>
              <a:rPr lang="en-GB" sz="2000" b="1" dirty="0">
                <a:solidFill>
                  <a:srgbClr val="262673"/>
                </a:solidFill>
              </a:rPr>
              <a:t>WAPE </a:t>
            </a:r>
            <a:r>
              <a:rPr lang="en-GB" sz="2000" dirty="0">
                <a:solidFill>
                  <a:srgbClr val="262673"/>
                </a:solidFill>
              </a:rPr>
              <a:t>on independent labelled test batches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ED77CC5-FBB7-D248-C75D-FF13ABE89F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426" y="3999539"/>
            <a:ext cx="11378166" cy="20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64CBB-901F-D720-C592-99B241DA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30986C6-6958-330D-F824-F3250D3E34DE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15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400DF3D-4F7C-284F-3A21-30C6F12791AA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Evaluating Label Inference Across Contrasting Datasets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DFD764AC-D6EE-8E39-E16C-D5C6A1117F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27466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8BCEE4-5563-D590-F84F-294DD85A9EF6}"/>
              </a:ext>
            </a:extLst>
          </p:cNvPr>
          <p:cNvSpPr txBox="1"/>
          <p:nvPr/>
        </p:nvSpPr>
        <p:spPr>
          <a:xfrm>
            <a:off x="817123" y="1716791"/>
            <a:ext cx="4682925" cy="289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262673"/>
                </a:solidFill>
              </a:rPr>
              <a:t>PtPM</a:t>
            </a:r>
            <a:endParaRPr lang="en-GB" sz="2000" b="1" dirty="0">
              <a:solidFill>
                <a:srgbClr val="262673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000" i="1" dirty="0">
                <a:solidFill>
                  <a:srgbClr val="262673"/>
                </a:solidFill>
              </a:rPr>
              <a:t>Industrial experimental dataset</a:t>
            </a:r>
            <a:endParaRPr lang="en-GB" sz="12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Compressed air filtration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Physical experiment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3 sensor variables</a:t>
            </a:r>
            <a:endParaRPr lang="en-GB" sz="1200" b="1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Simple, well-defined degradation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4FC53-67DC-EE09-272D-62518306C981}"/>
              </a:ext>
            </a:extLst>
          </p:cNvPr>
          <p:cNvSpPr txBox="1"/>
          <p:nvPr/>
        </p:nvSpPr>
        <p:spPr>
          <a:xfrm>
            <a:off x="6210483" y="1716791"/>
            <a:ext cx="4837591" cy="289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262673"/>
                </a:solidFill>
              </a:rPr>
              <a:t>C-MAPSS</a:t>
            </a:r>
            <a:endParaRPr lang="en-GB" sz="2000" b="1" dirty="0">
              <a:solidFill>
                <a:srgbClr val="262673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000" i="1" dirty="0">
                <a:solidFill>
                  <a:srgbClr val="262673"/>
                </a:solidFill>
              </a:rPr>
              <a:t>NASA benchmark dataset</a:t>
            </a:r>
            <a:endParaRPr lang="en-GB" sz="12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Turbofan engine degradation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Simulation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21 sensor variables</a:t>
            </a:r>
            <a:endParaRPr lang="en-GB" sz="1200" b="1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Complex, interacting degradation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54BAD6-E96D-5C06-F9EB-881377414072}"/>
              </a:ext>
            </a:extLst>
          </p:cNvPr>
          <p:cNvCxnSpPr>
            <a:cxnSpLocks/>
          </p:cNvCxnSpPr>
          <p:nvPr/>
        </p:nvCxnSpPr>
        <p:spPr bwMode="auto">
          <a:xfrm>
            <a:off x="5581933" y="1620620"/>
            <a:ext cx="0" cy="3505172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9CCEC33-4FE7-C60C-113A-22CD134C83F9}"/>
              </a:ext>
            </a:extLst>
          </p:cNvPr>
          <p:cNvSpPr txBox="1">
            <a:spLocks/>
          </p:cNvSpPr>
          <p:nvPr/>
        </p:nvSpPr>
        <p:spPr>
          <a:xfrm>
            <a:off x="1976794" y="5627275"/>
            <a:ext cx="8238412" cy="864723"/>
          </a:xfrm>
          <a:prstGeom prst="roundRect">
            <a:avLst>
              <a:gd name="adj" fmla="val 6350"/>
            </a:avLst>
          </a:prstGeom>
          <a:ln>
            <a:solidFill>
              <a:srgbClr val="26267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rgbClr val="262673"/>
                </a:solidFill>
              </a:rPr>
              <a:t>The two datasets test how effective label inference is as degradation complexity increases </a:t>
            </a:r>
          </a:p>
        </p:txBody>
      </p:sp>
    </p:spTree>
    <p:extLst>
      <p:ext uri="{BB962C8B-B14F-4D97-AF65-F5344CB8AC3E}">
        <p14:creationId xmlns:p14="http://schemas.microsoft.com/office/powerpoint/2010/main" val="159504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53BAB61B-54A7-4B5A-B11B-80C74DE634A4}"/>
              </a:ext>
            </a:extLst>
          </p:cNvPr>
          <p:cNvSpPr txBox="1">
            <a:spLocks/>
          </p:cNvSpPr>
          <p:nvPr/>
        </p:nvSpPr>
        <p:spPr>
          <a:xfrm>
            <a:off x="2104521" y="2942284"/>
            <a:ext cx="7982959" cy="6336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n-GB" noProof="0" dirty="0">
                <a:cs typeface="+mn-cs"/>
              </a:rPr>
              <a:t>3</a:t>
            </a:r>
            <a:r>
              <a:rPr lang="en-GB" sz="3200" b="1" noProof="0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. Results &amp; Discussion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56F904-9D64-505B-3D68-0C255D89100A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16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720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B0F00-B05F-243A-DBF2-4BFDF894F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ED3EBF9-E44D-A723-0BEF-FEDFEA46B914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17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6FA5C4-7F58-2FFB-8009-D6ACC39A1559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3. </a:t>
            </a:r>
            <a:r>
              <a:rPr lang="en-GB" sz="2800" noProof="0" dirty="0">
                <a:cs typeface="Times New Roman" panose="02020603050405020304" pitchFamily="18" charset="0"/>
              </a:rPr>
              <a:t>Results &amp; Discussion</a:t>
            </a:r>
          </a:p>
          <a:p>
            <a:pPr algn="l">
              <a:spcBef>
                <a:spcPts val="600"/>
              </a:spcBef>
            </a:pPr>
            <a:r>
              <a:rPr lang="en-GB" sz="2800" b="0" kern="0" dirty="0"/>
              <a:t>Unlabelled Data Improves RUL Prediction</a:t>
            </a:r>
            <a:endParaRPr lang="en-GB" sz="2800" b="0" kern="0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292B03-990B-465D-47A2-4D574709815D}"/>
              </a:ext>
            </a:extLst>
          </p:cNvPr>
          <p:cNvSpPr txBox="1"/>
          <p:nvPr/>
        </p:nvSpPr>
        <p:spPr>
          <a:xfrm>
            <a:off x="190500" y="1200152"/>
            <a:ext cx="11271695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Label-scarce PtPM case:</a:t>
            </a:r>
            <a:r>
              <a:rPr lang="en-GB" sz="2000" dirty="0">
                <a:solidFill>
                  <a:srgbClr val="262673"/>
                </a:solidFill>
              </a:rPr>
              <a:t> only 2 labelled batches available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Adding 50 batches with inferred labels </a:t>
            </a:r>
            <a:r>
              <a:rPr lang="en-GB" sz="2000" b="1" dirty="0">
                <a:solidFill>
                  <a:srgbClr val="262673"/>
                </a:solidFill>
              </a:rPr>
              <a:t>reduces test WAPE </a:t>
            </a:r>
            <a:r>
              <a:rPr lang="en-GB" sz="2000" dirty="0">
                <a:solidFill>
                  <a:srgbClr val="262673"/>
                </a:solidFill>
              </a:rPr>
              <a:t>from </a:t>
            </a:r>
            <a:r>
              <a:rPr lang="en-GB" sz="2000" b="1" dirty="0">
                <a:solidFill>
                  <a:srgbClr val="262673"/>
                </a:solidFill>
              </a:rPr>
              <a:t>72.5% to 36.4%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 framework-trained LSTM follows true RUL trajectories </a:t>
            </a:r>
            <a:r>
              <a:rPr lang="en-GB" sz="2000" b="1" dirty="0">
                <a:solidFill>
                  <a:srgbClr val="262673"/>
                </a:solidFill>
              </a:rPr>
              <a:t>much more closely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262673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73BD6EA-DA6F-C7EC-2983-9B6532A660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154" y="2861058"/>
            <a:ext cx="10947041" cy="38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81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D81CC-551C-ECE2-79C4-8D32EA652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28814E5-8E1F-426F-0ECA-B32219EE7C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3024" y="1367579"/>
            <a:ext cx="7698475" cy="4904434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02A12E-4641-A87D-E100-AB4C3CFEF79A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18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27F7A2-A0BA-42E0-A3AE-00C370679C5C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3. </a:t>
            </a:r>
            <a:r>
              <a:rPr lang="en-GB" sz="2800" noProof="0" dirty="0">
                <a:cs typeface="Times New Roman" panose="02020603050405020304" pitchFamily="18" charset="0"/>
              </a:rPr>
              <a:t>Results &amp; Discussion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PtPM: Largest Gains Under Label Scarcity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E3CBD1-1E95-7106-D735-1EEAE6551B7C}"/>
              </a:ext>
            </a:extLst>
          </p:cNvPr>
          <p:cNvSpPr/>
          <p:nvPr/>
        </p:nvSpPr>
        <p:spPr bwMode="auto">
          <a:xfrm>
            <a:off x="4077751" y="4879428"/>
            <a:ext cx="228600" cy="4146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A54D9-804C-45CE-B00A-5602B08FDFBC}"/>
              </a:ext>
            </a:extLst>
          </p:cNvPr>
          <p:cNvSpPr txBox="1"/>
          <p:nvPr/>
        </p:nvSpPr>
        <p:spPr>
          <a:xfrm>
            <a:off x="190500" y="2055843"/>
            <a:ext cx="3887251" cy="3174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Inferred labels reduce WAPE at </a:t>
            </a:r>
            <a:r>
              <a:rPr lang="en-GB" sz="2000" b="1" dirty="0">
                <a:solidFill>
                  <a:srgbClr val="262673"/>
                </a:solidFill>
              </a:rPr>
              <a:t>5 of 7 </a:t>
            </a:r>
            <a:r>
              <a:rPr lang="en-GB" sz="2000" dirty="0">
                <a:solidFill>
                  <a:srgbClr val="262673"/>
                </a:solidFill>
              </a:rPr>
              <a:t>labelled-data levels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Benefits are greatest with </a:t>
            </a:r>
            <a:r>
              <a:rPr lang="en-GB" sz="2000" b="1" dirty="0">
                <a:solidFill>
                  <a:srgbClr val="262673"/>
                </a:solidFill>
              </a:rPr>
              <a:t>2%-10% labelled data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b="1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Benefits </a:t>
            </a:r>
            <a:r>
              <a:rPr lang="en-GB" sz="2000" b="1" dirty="0">
                <a:solidFill>
                  <a:srgbClr val="262673"/>
                </a:solidFill>
              </a:rPr>
              <a:t>reduce as more labelled data </a:t>
            </a:r>
            <a:r>
              <a:rPr lang="en-GB" sz="2000" dirty="0">
                <a:solidFill>
                  <a:srgbClr val="262673"/>
                </a:solidFill>
              </a:rPr>
              <a:t>are available</a:t>
            </a:r>
            <a:endParaRPr lang="en-GB" sz="2000" b="1" dirty="0">
              <a:solidFill>
                <a:srgbClr val="2626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0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0AEA6-F227-51A2-62B0-D1249054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ACB82498-1D89-F5D9-C9DF-FF5EDC8C75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3024" y="1367578"/>
            <a:ext cx="7698476" cy="490443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7AEF530-7E4E-9FF3-5ED9-DA12A55E61C5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19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4569A6-D113-8CE2-6AF1-D93797B912ED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3. </a:t>
            </a:r>
            <a:r>
              <a:rPr lang="en-GB" sz="2800" noProof="0" dirty="0">
                <a:cs typeface="Times New Roman" panose="02020603050405020304" pitchFamily="18" charset="0"/>
              </a:rPr>
              <a:t>Results &amp; Discussion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C-MAPSS: Consistent Gains Beyond Extreme Scarcity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C918F-4AAD-1C36-B8E7-DF246DC01381}"/>
              </a:ext>
            </a:extLst>
          </p:cNvPr>
          <p:cNvSpPr txBox="1"/>
          <p:nvPr/>
        </p:nvSpPr>
        <p:spPr>
          <a:xfrm>
            <a:off x="190500" y="2055846"/>
            <a:ext cx="3887251" cy="3174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Inferred labels reduce WAPE at </a:t>
            </a:r>
            <a:r>
              <a:rPr lang="en-GB" sz="2000" b="1" dirty="0">
                <a:solidFill>
                  <a:srgbClr val="262673"/>
                </a:solidFill>
              </a:rPr>
              <a:t>6 of 7 </a:t>
            </a:r>
            <a:r>
              <a:rPr lang="en-GB" sz="2000" dirty="0">
                <a:solidFill>
                  <a:srgbClr val="262673"/>
                </a:solidFill>
              </a:rPr>
              <a:t>labelled-data levels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Improvements persist from </a:t>
            </a:r>
            <a:r>
              <a:rPr lang="en-GB" sz="2000" b="1" dirty="0">
                <a:solidFill>
                  <a:srgbClr val="262673"/>
                </a:solidFill>
              </a:rPr>
              <a:t>4% to 50% labelled data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b="1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At</a:t>
            </a:r>
            <a:r>
              <a:rPr lang="en-GB" sz="2000" b="1" dirty="0">
                <a:solidFill>
                  <a:srgbClr val="262673"/>
                </a:solidFill>
              </a:rPr>
              <a:t> 2%</a:t>
            </a:r>
            <a:r>
              <a:rPr lang="en-GB" sz="2000" dirty="0">
                <a:solidFill>
                  <a:srgbClr val="262673"/>
                </a:solidFill>
              </a:rPr>
              <a:t>,</a:t>
            </a:r>
            <a:r>
              <a:rPr lang="en-GB" sz="2000" b="1" dirty="0">
                <a:solidFill>
                  <a:srgbClr val="262673"/>
                </a:solidFill>
              </a:rPr>
              <a:t> </a:t>
            </a:r>
            <a:r>
              <a:rPr lang="en-GB" sz="2000" dirty="0">
                <a:solidFill>
                  <a:srgbClr val="262673"/>
                </a:solidFill>
              </a:rPr>
              <a:t>inferred labels </a:t>
            </a:r>
            <a:r>
              <a:rPr lang="en-GB" sz="2000" b="1" dirty="0">
                <a:solidFill>
                  <a:srgbClr val="262673"/>
                </a:solidFill>
              </a:rPr>
              <a:t>increase WAPE</a:t>
            </a:r>
          </a:p>
        </p:txBody>
      </p:sp>
    </p:spTree>
    <p:extLst>
      <p:ext uri="{BB962C8B-B14F-4D97-AF65-F5344CB8AC3E}">
        <p14:creationId xmlns:p14="http://schemas.microsoft.com/office/powerpoint/2010/main" val="359459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2A94E-0AA3-4137-8664-CF16B152C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63" y="2510739"/>
            <a:ext cx="4019593" cy="3008317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b="1" noProof="0" dirty="0">
                <a:cs typeface="Times New Roman" panose="02020603050405020304" pitchFamily="18" charset="0"/>
              </a:rPr>
              <a:t>1. </a:t>
            </a:r>
            <a:r>
              <a:rPr lang="en-GB" sz="2800" noProof="0" dirty="0">
                <a:cs typeface="Times New Roman" panose="02020603050405020304" pitchFamily="18" charset="0"/>
              </a:rPr>
              <a:t>Background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b="1" noProof="0" dirty="0">
                <a:cs typeface="Times New Roman" panose="02020603050405020304" pitchFamily="18" charset="0"/>
              </a:rPr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b="1" noProof="0" dirty="0">
                <a:cs typeface="Times New Roman" panose="02020603050405020304" pitchFamily="18" charset="0"/>
              </a:rPr>
              <a:t>3. </a:t>
            </a:r>
            <a:r>
              <a:rPr lang="en-GB" sz="2800" noProof="0" dirty="0">
                <a:cs typeface="Times New Roman" panose="02020603050405020304" pitchFamily="18" charset="0"/>
              </a:rPr>
              <a:t>Results &amp; Discussion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b="1" noProof="0" dirty="0">
                <a:cs typeface="Times New Roman" panose="02020603050405020304" pitchFamily="18" charset="0"/>
              </a:rPr>
              <a:t>4</a:t>
            </a:r>
            <a:r>
              <a:rPr lang="en-GB" sz="2800" noProof="0" dirty="0">
                <a:cs typeface="Times New Roman" panose="02020603050405020304" pitchFamily="18" charset="0"/>
              </a:rPr>
              <a:t>. Conclusions</a:t>
            </a:r>
            <a:endParaRPr lang="en-GB" noProof="0" dirty="0"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AC83A7-1ED5-4AB3-A398-76654A61F481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D5302C-A004-792C-EAF3-57C67DCE1C72}"/>
              </a:ext>
            </a:extLst>
          </p:cNvPr>
          <p:cNvSpPr txBox="1">
            <a:spLocks/>
          </p:cNvSpPr>
          <p:nvPr/>
        </p:nvSpPr>
        <p:spPr>
          <a:xfrm>
            <a:off x="561369" y="1123921"/>
            <a:ext cx="10972800" cy="77809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0" noProof="0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87096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C3E48-9834-D586-F95E-8DCEA1F1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5263FEE-63C2-F8DF-326E-5897D2E742B4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20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345430F-4957-0AAA-0E44-3ADA9483B2A9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3. </a:t>
            </a:r>
            <a:r>
              <a:rPr lang="en-GB" sz="2800" noProof="0" dirty="0">
                <a:cs typeface="Times New Roman" panose="02020603050405020304" pitchFamily="18" charset="0"/>
              </a:rPr>
              <a:t>Results &amp; Discussion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Comparing Performance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36BFE5-6EB5-5736-2972-484E8BABADAD}"/>
              </a:ext>
            </a:extLst>
          </p:cNvPr>
          <p:cNvSpPr/>
          <p:nvPr/>
        </p:nvSpPr>
        <p:spPr bwMode="auto">
          <a:xfrm>
            <a:off x="4077751" y="4879428"/>
            <a:ext cx="228600" cy="4146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BA5ADF-2F5D-1988-6EB2-94504DD934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699" y="1235419"/>
            <a:ext cx="7422801" cy="47288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831BAE-EA2D-D344-096E-45701E7FD0A2}"/>
              </a:ext>
            </a:extLst>
          </p:cNvPr>
          <p:cNvSpPr txBox="1"/>
          <p:nvPr/>
        </p:nvSpPr>
        <p:spPr>
          <a:xfrm>
            <a:off x="1406749" y="6022462"/>
            <a:ext cx="9378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262673"/>
                </a:solidFill>
              </a:rPr>
              <a:t>Label inference is most valuable when labelled data are scarce but sufficient to guide reliable optimisation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37155-E6D8-4729-7FBB-BCE652A601BF}"/>
              </a:ext>
            </a:extLst>
          </p:cNvPr>
          <p:cNvSpPr txBox="1"/>
          <p:nvPr/>
        </p:nvSpPr>
        <p:spPr>
          <a:xfrm>
            <a:off x="190500" y="2055846"/>
            <a:ext cx="4115851" cy="3174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PtPM</a:t>
            </a:r>
            <a:r>
              <a:rPr lang="en-GB" sz="2000" dirty="0">
                <a:solidFill>
                  <a:srgbClr val="262673"/>
                </a:solidFill>
              </a:rPr>
              <a:t>: larger gains under label scarcity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C-MAPSS</a:t>
            </a:r>
            <a:r>
              <a:rPr lang="en-GB" sz="2000" dirty="0">
                <a:solidFill>
                  <a:srgbClr val="262673"/>
                </a:solidFill>
              </a:rPr>
              <a:t>: steadier gains once extreme scarcity is avoided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800" b="1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Inferred labels reduce WAPE in </a:t>
            </a:r>
            <a:r>
              <a:rPr lang="en-GB" sz="2000" b="1" dirty="0">
                <a:solidFill>
                  <a:srgbClr val="262673"/>
                </a:solidFill>
              </a:rPr>
              <a:t>11 of 14 tested settings</a:t>
            </a:r>
          </a:p>
        </p:txBody>
      </p:sp>
    </p:spTree>
    <p:extLst>
      <p:ext uri="{BB962C8B-B14F-4D97-AF65-F5344CB8AC3E}">
        <p14:creationId xmlns:p14="http://schemas.microsoft.com/office/powerpoint/2010/main" val="1206833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53BAB61B-54A7-4B5A-B11B-80C74DE634A4}"/>
              </a:ext>
            </a:extLst>
          </p:cNvPr>
          <p:cNvSpPr txBox="1">
            <a:spLocks/>
          </p:cNvSpPr>
          <p:nvPr/>
        </p:nvSpPr>
        <p:spPr>
          <a:xfrm>
            <a:off x="2104521" y="2942284"/>
            <a:ext cx="7982959" cy="6336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n-GB" sz="3200" b="1" noProof="0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4. Conclusion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56F904-9D64-505B-3D68-0C255D89100A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21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2857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73EB0-457B-2426-9857-4048045FC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164B48D-656F-6D5B-EF8C-139E0D63AE0B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22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D909F5-D227-AAA3-6015-F50DD7D94771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dirty="0"/>
              <a:t>4</a:t>
            </a:r>
            <a:r>
              <a:rPr lang="en-GB" sz="2800" kern="0" noProof="0" dirty="0"/>
              <a:t>. </a:t>
            </a:r>
            <a:r>
              <a:rPr lang="en-GB" sz="2800" noProof="0" dirty="0">
                <a:cs typeface="Times New Roman" panose="02020603050405020304" pitchFamily="18" charset="0"/>
              </a:rPr>
              <a:t>Conclusion</a:t>
            </a:r>
          </a:p>
          <a:p>
            <a:pPr algn="l">
              <a:spcBef>
                <a:spcPts val="600"/>
              </a:spcBef>
            </a:pPr>
            <a:r>
              <a:rPr lang="en-GB" sz="2800" b="0" kern="0" dirty="0"/>
              <a:t>Making Unlabelled Data Useful for RUL Prediction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E5CA0E7-B080-AA44-B37C-7B8FAD6764CB}"/>
              </a:ext>
            </a:extLst>
          </p:cNvPr>
          <p:cNvSpPr/>
          <p:nvPr/>
        </p:nvSpPr>
        <p:spPr bwMode="auto">
          <a:xfrm>
            <a:off x="4077751" y="4879428"/>
            <a:ext cx="228600" cy="4146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DED8F-80FC-3CA9-743E-3741C9289855}"/>
              </a:ext>
            </a:extLst>
          </p:cNvPr>
          <p:cNvSpPr txBox="1"/>
          <p:nvPr/>
        </p:nvSpPr>
        <p:spPr>
          <a:xfrm>
            <a:off x="345047" y="1373868"/>
            <a:ext cx="10679268" cy="445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The framework infers </a:t>
            </a:r>
            <a:r>
              <a:rPr lang="en-GB" sz="2000" b="1" dirty="0">
                <a:solidFill>
                  <a:srgbClr val="262673"/>
                </a:solidFill>
              </a:rPr>
              <a:t>RUL labels for unlabelled trajectories</a:t>
            </a:r>
            <a:r>
              <a:rPr lang="en-GB" sz="2000" dirty="0">
                <a:solidFill>
                  <a:srgbClr val="262673"/>
                </a:solidFill>
              </a:rPr>
              <a:t> </a:t>
            </a: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Converts previously unused trajectories into </a:t>
            </a:r>
            <a:r>
              <a:rPr lang="en-GB" sz="2000" b="1" dirty="0">
                <a:solidFill>
                  <a:srgbClr val="262673"/>
                </a:solidFill>
              </a:rPr>
              <a:t>useful supervised training data</a:t>
            </a: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Improves RUL prediction in </a:t>
            </a:r>
            <a:r>
              <a:rPr lang="en-GB" sz="2000" b="1" dirty="0">
                <a:solidFill>
                  <a:srgbClr val="262673"/>
                </a:solidFill>
              </a:rPr>
              <a:t>most scenarios across two datasets</a:t>
            </a:r>
            <a:endParaRPr lang="en-GB" sz="2000" dirty="0">
              <a:solidFill>
                <a:srgbClr val="262673"/>
              </a:solidFill>
            </a:endParaRP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Provides the greatest value when </a:t>
            </a:r>
            <a:r>
              <a:rPr lang="en-GB" sz="2000" b="1" dirty="0">
                <a:solidFill>
                  <a:srgbClr val="262673"/>
                </a:solidFill>
              </a:rPr>
              <a:t>labelled</a:t>
            </a:r>
            <a:r>
              <a:rPr lang="en-GB" sz="2000" dirty="0">
                <a:solidFill>
                  <a:srgbClr val="262673"/>
                </a:solidFill>
              </a:rPr>
              <a:t> </a:t>
            </a:r>
            <a:r>
              <a:rPr lang="en-GB" sz="2000" b="1" dirty="0">
                <a:solidFill>
                  <a:srgbClr val="262673"/>
                </a:solidFill>
              </a:rPr>
              <a:t>data are scarce</a:t>
            </a: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Allows predictive maintenance models to use </a:t>
            </a:r>
            <a:r>
              <a:rPr lang="en-GB" sz="2000" b="1" dirty="0">
                <a:solidFill>
                  <a:srgbClr val="262673"/>
                </a:solidFill>
              </a:rPr>
              <a:t>more of the available operational data</a:t>
            </a:r>
            <a:endParaRPr lang="en-GB" sz="2000" dirty="0">
              <a:solidFill>
                <a:srgbClr val="262673"/>
              </a:solidFill>
            </a:endParaRP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262673"/>
                </a:solidFill>
              </a:rPr>
              <a:t> Unlocks value from </a:t>
            </a:r>
            <a:r>
              <a:rPr lang="en-GB" sz="2000" b="1" dirty="0">
                <a:solidFill>
                  <a:srgbClr val="262673"/>
                </a:solidFill>
              </a:rPr>
              <a:t>industrial sensor data already being collected</a:t>
            </a:r>
            <a:endParaRPr lang="en-GB" sz="2000" dirty="0">
              <a:solidFill>
                <a:srgbClr val="2626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08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5367D9-CDED-2343-29C8-F137BE80782C}"/>
              </a:ext>
            </a:extLst>
          </p:cNvPr>
          <p:cNvSpPr/>
          <p:nvPr/>
        </p:nvSpPr>
        <p:spPr>
          <a:xfrm>
            <a:off x="0" y="4562341"/>
            <a:ext cx="12191999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b="1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Croda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Dr Elizabeth Dickinson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Dr James Birbeck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BFAAC7E-65C8-F6BC-5DFD-2BD362585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84" y="1542567"/>
            <a:ext cx="10972800" cy="778098"/>
          </a:xfrm>
        </p:spPr>
        <p:txBody>
          <a:bodyPr/>
          <a:lstStyle/>
          <a:p>
            <a:r>
              <a:rPr lang="en-GB" sz="3600" noProof="0" dirty="0"/>
              <a:t>Thank You!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100061-8F11-AE15-39ED-F13C2DD68015}"/>
              </a:ext>
            </a:extLst>
          </p:cNvPr>
          <p:cNvSpPr/>
          <p:nvPr/>
        </p:nvSpPr>
        <p:spPr>
          <a:xfrm>
            <a:off x="8233" y="3429000"/>
            <a:ext cx="12191999" cy="1035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dirty="0">
                <a:solidFill>
                  <a:srgbClr val="252571"/>
                </a:solidFill>
                <a:cs typeface="Times New Roman" panose="02020603050405020304" pitchFamily="18" charset="0"/>
              </a:rPr>
              <a:t>Joseph Cupit</a:t>
            </a:r>
            <a:r>
              <a:rPr lang="en-GB" sz="2000" b="1" dirty="0">
                <a:solidFill>
                  <a:srgbClr val="252571"/>
                </a:solidFill>
                <a:cs typeface="Times New Roman" panose="02020603050405020304" pitchFamily="18" charset="0"/>
              </a:rPr>
              <a:t>, </a:t>
            </a:r>
            <a:r>
              <a:rPr lang="en-GB" sz="2000" dirty="0">
                <a:solidFill>
                  <a:srgbClr val="252571"/>
                </a:solidFill>
                <a:cs typeface="Times New Roman" panose="02020603050405020304" pitchFamily="18" charset="0"/>
                <a:hlinkClick r:id="rId3"/>
              </a:rPr>
              <a:t>joseph.cupit@postgrad.manchester.ac.uk</a:t>
            </a:r>
            <a:endParaRPr lang="en-GB" sz="2000" noProof="0" dirty="0">
              <a:solidFill>
                <a:srgbClr val="252571"/>
              </a:solidFill>
              <a:latin typeface="+mn-lt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Dr Dongda Zhang</a:t>
            </a:r>
            <a:r>
              <a:rPr lang="en-GB" sz="2000" b="1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  <a:hlinkClick r:id="rId4"/>
              </a:rPr>
              <a:t>dongda.zhang@manchester.ac.uk</a:t>
            </a:r>
            <a:r>
              <a:rPr lang="en-GB" sz="2000" noProof="0" dirty="0">
                <a:solidFill>
                  <a:srgbClr val="252571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 descr="File:Croda Masterbrand LockUp GREEN RGB.png - Wikimedia Commons">
            <a:extLst>
              <a:ext uri="{FF2B5EF4-FFF2-40B4-BE49-F238E27FC236}">
                <a16:creationId xmlns:a16="http://schemas.microsoft.com/office/drawing/2014/main" id="{E8BF8FF8-8572-26A0-4DFF-7F5A92E47B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06" t="22092" r="8706" b="22173"/>
          <a:stretch>
            <a:fillRect/>
          </a:stretch>
        </p:blipFill>
        <p:spPr>
          <a:xfrm>
            <a:off x="9012025" y="133399"/>
            <a:ext cx="2988297" cy="10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0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53BAB61B-54A7-4B5A-B11B-80C74DE634A4}"/>
              </a:ext>
            </a:extLst>
          </p:cNvPr>
          <p:cNvSpPr txBox="1">
            <a:spLocks/>
          </p:cNvSpPr>
          <p:nvPr/>
        </p:nvSpPr>
        <p:spPr>
          <a:xfrm>
            <a:off x="2104521" y="2942284"/>
            <a:ext cx="7982959" cy="6336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n-GB" sz="3200" b="1" noProof="0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1. Background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56F904-9D64-505B-3D68-0C255D89100A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3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167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3215D-F9FE-D7D3-F404-DA3B4C43F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1BA791B-3857-BCD9-CC63-3EECDDA105C7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4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71E31-113A-D2DA-1560-4090043E08C8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1. </a:t>
            </a:r>
            <a:r>
              <a:rPr lang="en-GB" sz="2800" noProof="0" dirty="0"/>
              <a:t>Background</a:t>
            </a:r>
            <a:endParaRPr lang="en-GB" sz="2800" noProof="0" dirty="0"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Utilising Abundant Industrial </a:t>
            </a:r>
            <a:r>
              <a:rPr lang="en-GB" sz="2800" b="0" kern="0" dirty="0"/>
              <a:t>Datasets</a:t>
            </a:r>
            <a:endParaRPr lang="en-GB" sz="2800" b="0" kern="0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B69755-630D-C42A-58C8-07CAB0244519}"/>
              </a:ext>
            </a:extLst>
          </p:cNvPr>
          <p:cNvSpPr txBox="1"/>
          <p:nvPr/>
        </p:nvSpPr>
        <p:spPr>
          <a:xfrm>
            <a:off x="190500" y="1200152"/>
            <a:ext cx="11820525" cy="1420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Modern industrial equipment</a:t>
            </a:r>
            <a:r>
              <a:rPr lang="en-GB" sz="2000" dirty="0">
                <a:solidFill>
                  <a:srgbClr val="262673"/>
                </a:solidFill>
              </a:rPr>
              <a:t> is continuously monitored using networks of sensors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These sensors generate </a:t>
            </a:r>
            <a:r>
              <a:rPr lang="en-GB" sz="2000" b="1" dirty="0">
                <a:solidFill>
                  <a:srgbClr val="262673"/>
                </a:solidFill>
              </a:rPr>
              <a:t>large volumes of operational data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Sensor data can reveal </a:t>
            </a:r>
            <a:r>
              <a:rPr lang="en-GB" sz="2000" b="1" dirty="0">
                <a:solidFill>
                  <a:srgbClr val="262673"/>
                </a:solidFill>
              </a:rPr>
              <a:t>degradation patterns </a:t>
            </a:r>
            <a:r>
              <a:rPr lang="en-GB" sz="2000" dirty="0">
                <a:solidFill>
                  <a:srgbClr val="262673"/>
                </a:solidFill>
              </a:rPr>
              <a:t>and help </a:t>
            </a:r>
            <a:r>
              <a:rPr lang="en-GB" sz="2000" b="1" dirty="0">
                <a:solidFill>
                  <a:srgbClr val="262673"/>
                </a:solidFill>
              </a:rPr>
              <a:t>anticipate equipment failure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C20B7417-B5CA-9852-5B6D-4BA941B80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7A127A-F289-BF13-266D-A26EA9D5F189}"/>
              </a:ext>
            </a:extLst>
          </p:cNvPr>
          <p:cNvSpPr txBox="1"/>
          <p:nvPr/>
        </p:nvSpPr>
        <p:spPr>
          <a:xfrm>
            <a:off x="7768885" y="3015855"/>
            <a:ext cx="4348024" cy="1881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noProof="0" dirty="0">
                <a:solidFill>
                  <a:srgbClr val="262673"/>
                </a:solidFill>
              </a:rPr>
              <a:t>Predictive maintenance can reduce: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>
                <a:solidFill>
                  <a:srgbClr val="262673"/>
                </a:solidFill>
              </a:rPr>
              <a:t>Unplanned</a:t>
            </a:r>
            <a:r>
              <a:rPr lang="en-GB" sz="2000" noProof="0" dirty="0">
                <a:solidFill>
                  <a:srgbClr val="262673"/>
                </a:solidFill>
              </a:rPr>
              <a:t> downtime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>
                <a:solidFill>
                  <a:srgbClr val="262673"/>
                </a:solidFill>
              </a:rPr>
              <a:t>Unexpected</a:t>
            </a:r>
            <a:r>
              <a:rPr lang="en-GB" sz="2000" noProof="0" dirty="0">
                <a:solidFill>
                  <a:srgbClr val="262673"/>
                </a:solidFill>
              </a:rPr>
              <a:t> maintenance costs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>
                <a:solidFill>
                  <a:srgbClr val="262673"/>
                </a:solidFill>
              </a:rPr>
              <a:t>Unnecessary</a:t>
            </a:r>
            <a:r>
              <a:rPr lang="en-GB" sz="2000" noProof="0" dirty="0">
                <a:solidFill>
                  <a:srgbClr val="262673"/>
                </a:solidFill>
              </a:rPr>
              <a:t> interventions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E3C46-69A2-C30B-0D16-BF36F1ADC8E1}"/>
              </a:ext>
            </a:extLst>
          </p:cNvPr>
          <p:cNvSpPr txBox="1"/>
          <p:nvPr/>
        </p:nvSpPr>
        <p:spPr>
          <a:xfrm>
            <a:off x="190500" y="5523409"/>
            <a:ext cx="1182052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Equipment degradation is tracked using condition-based </a:t>
            </a:r>
            <a:r>
              <a:rPr lang="en-GB" sz="2000" b="1" dirty="0">
                <a:solidFill>
                  <a:srgbClr val="262673"/>
                </a:solidFill>
              </a:rPr>
              <a:t>Key Performance Indicators (KPIs)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Remaining Useful Life (RUL) </a:t>
            </a:r>
            <a:r>
              <a:rPr lang="en-GB" sz="2000" dirty="0">
                <a:solidFill>
                  <a:srgbClr val="262673"/>
                </a:solidFill>
              </a:rPr>
              <a:t>quantifies the time remaining before a failure condition is reached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551F92-4D26-516A-D187-1613FF92E4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5414" y="2867756"/>
            <a:ext cx="7228557" cy="265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9A3F6-AB64-7219-95DC-E941C740E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B7B2765-9A46-2E71-AC85-0A5E20CCDB8C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5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EFD3FE-FB3C-BE54-40FD-77FAB21F10A8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1. </a:t>
            </a:r>
            <a:r>
              <a:rPr lang="en-GB" sz="2800" noProof="0" dirty="0"/>
              <a:t>Background</a:t>
            </a:r>
            <a:endParaRPr lang="en-GB" sz="2800" noProof="0" dirty="0"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Machine Learning for Predictive </a:t>
            </a:r>
            <a:r>
              <a:rPr lang="en-GB" sz="2800" b="0" kern="0" dirty="0"/>
              <a:t>Maintenance</a:t>
            </a:r>
            <a:r>
              <a:rPr lang="en-GB" sz="2800" b="0" kern="0" noProof="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1FFCF8-5A77-E553-7D21-E20CD76A0A14}"/>
              </a:ext>
            </a:extLst>
          </p:cNvPr>
          <p:cNvSpPr txBox="1"/>
          <p:nvPr/>
        </p:nvSpPr>
        <p:spPr>
          <a:xfrm>
            <a:off x="190500" y="1200152"/>
            <a:ext cx="11820525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Sensor data form </a:t>
            </a:r>
            <a:r>
              <a:rPr lang="en-GB" sz="2000" b="1" dirty="0">
                <a:solidFill>
                  <a:srgbClr val="262673"/>
                </a:solidFill>
              </a:rPr>
              <a:t>multivariate time series </a:t>
            </a:r>
            <a:r>
              <a:rPr lang="en-GB" sz="2000" dirty="0">
                <a:solidFill>
                  <a:srgbClr val="262673"/>
                </a:solidFill>
              </a:rPr>
              <a:t>describing how equipment condition evolves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RUL prediction requires a model that can </a:t>
            </a:r>
            <a:r>
              <a:rPr lang="en-GB" sz="2000" b="1" dirty="0">
                <a:solidFill>
                  <a:srgbClr val="262673"/>
                </a:solidFill>
              </a:rPr>
              <a:t>learn patterns across time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Long Short-Term Memory (LSTM) </a:t>
            </a:r>
            <a:r>
              <a:rPr lang="en-GB" sz="2000" dirty="0">
                <a:solidFill>
                  <a:srgbClr val="262673"/>
                </a:solidFill>
              </a:rPr>
              <a:t>networks retain relevant information from earlier timesteps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Using supervised learning, an LSTM maps a </a:t>
            </a:r>
            <a:r>
              <a:rPr lang="en-GB" sz="2000" b="1" dirty="0">
                <a:solidFill>
                  <a:srgbClr val="262673"/>
                </a:solidFill>
              </a:rPr>
              <a:t>window of sensor data </a:t>
            </a:r>
            <a:r>
              <a:rPr lang="en-GB" sz="2000" dirty="0">
                <a:solidFill>
                  <a:srgbClr val="262673"/>
                </a:solidFill>
              </a:rPr>
              <a:t>to the current RUL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7E2FC7CA-AB19-FFA0-834E-933392A6E8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8234513-A81F-7C23-B216-7E716C0C4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1468"/>
          <a:stretch>
            <a:fillRect/>
          </a:stretch>
        </p:blipFill>
        <p:spPr>
          <a:xfrm>
            <a:off x="1140892" y="3543300"/>
            <a:ext cx="2770708" cy="260331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268EB2D-9701-CDD1-6337-D5E73FDC66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532"/>
          <a:stretch>
            <a:fillRect/>
          </a:stretch>
        </p:blipFill>
        <p:spPr>
          <a:xfrm>
            <a:off x="3911600" y="3543300"/>
            <a:ext cx="6940050" cy="260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34ADA-C06F-5579-0505-81C022834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09FC3BB7-5BED-E323-8C10-87262AA453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700" y="2978106"/>
            <a:ext cx="7236568" cy="3146334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295883-BBA4-AE9C-12E1-5582AEE35697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6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5B63976-EB41-683A-A312-840B8CFDAC9B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1. </a:t>
            </a:r>
            <a:r>
              <a:rPr lang="en-GB" sz="2800" noProof="0" dirty="0"/>
              <a:t>Background</a:t>
            </a:r>
            <a:endParaRPr lang="en-GB" sz="2800" noProof="0" dirty="0"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Why Reliable RUL Labels Are Scarce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C3B5BF-F856-5818-96FC-02BF00C77917}"/>
              </a:ext>
            </a:extLst>
          </p:cNvPr>
          <p:cNvSpPr txBox="1"/>
          <p:nvPr/>
        </p:nvSpPr>
        <p:spPr>
          <a:xfrm>
            <a:off x="190500" y="1200152"/>
            <a:ext cx="11820525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Supervised RUL models require </a:t>
            </a:r>
            <a:r>
              <a:rPr lang="en-GB" sz="2000" b="1" dirty="0">
                <a:solidFill>
                  <a:srgbClr val="262673"/>
                </a:solidFill>
              </a:rPr>
              <a:t>sensor trajectories with corresponding RUL labels</a:t>
            </a:r>
            <a:endParaRPr lang="en-GB" sz="2000" dirty="0">
              <a:solidFill>
                <a:srgbClr val="26267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Reliable labels require the </a:t>
            </a:r>
            <a:r>
              <a:rPr lang="en-GB" sz="2000" b="1" dirty="0">
                <a:solidFill>
                  <a:srgbClr val="262673"/>
                </a:solidFill>
              </a:rPr>
              <a:t>eventual failure </a:t>
            </a:r>
            <a:r>
              <a:rPr lang="en-GB" sz="2000" dirty="0">
                <a:solidFill>
                  <a:srgbClr val="262673"/>
                </a:solidFill>
              </a:rPr>
              <a:t>to be known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In practice, equipment is usually </a:t>
            </a:r>
            <a:r>
              <a:rPr lang="en-GB" sz="2000" b="1" dirty="0">
                <a:solidFill>
                  <a:srgbClr val="262673"/>
                </a:solidFill>
              </a:rPr>
              <a:t>maintained before failure </a:t>
            </a:r>
            <a:r>
              <a:rPr lang="en-GB" sz="2000" dirty="0">
                <a:solidFill>
                  <a:srgbClr val="262673"/>
                </a:solidFill>
              </a:rPr>
              <a:t>is observed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A1BCD3C4-E2A8-E080-0C9E-9212F59C9F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5326B6-3978-36D8-EEA1-26375600BDB9}"/>
              </a:ext>
            </a:extLst>
          </p:cNvPr>
          <p:cNvGrpSpPr/>
          <p:nvPr/>
        </p:nvGrpSpPr>
        <p:grpSpPr>
          <a:xfrm>
            <a:off x="7432766" y="3397494"/>
            <a:ext cx="4493277" cy="1993896"/>
            <a:chOff x="7432766" y="3296561"/>
            <a:chExt cx="4493277" cy="1993896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5253CF9-1579-67D7-BBE7-4530301B8637}"/>
                </a:ext>
              </a:extLst>
            </p:cNvPr>
            <p:cNvSpPr/>
            <p:nvPr/>
          </p:nvSpPr>
          <p:spPr bwMode="auto">
            <a:xfrm>
              <a:off x="7432766" y="3296561"/>
              <a:ext cx="4493277" cy="1993896"/>
            </a:xfrm>
            <a:prstGeom prst="roundRect">
              <a:avLst>
                <a:gd name="adj" fmla="val 8094"/>
              </a:avLst>
            </a:prstGeom>
            <a:solidFill>
              <a:schemeClr val="accent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13E20A9-74E4-5591-E1DC-46A2C0A4B494}"/>
                </a:ext>
              </a:extLst>
            </p:cNvPr>
            <p:cNvSpPr txBox="1"/>
            <p:nvPr/>
          </p:nvSpPr>
          <p:spPr>
            <a:xfrm>
              <a:off x="7537268" y="3296561"/>
              <a:ext cx="4233663" cy="18819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rgbClr val="262673"/>
                  </a:solidFill>
                </a:rPr>
                <a:t>Most operational trajectories </a:t>
              </a:r>
              <a:r>
                <a:rPr lang="en-GB" sz="2000" b="1" dirty="0">
                  <a:solidFill>
                    <a:srgbClr val="262673"/>
                  </a:solidFill>
                </a:rPr>
                <a:t>cannot be labelled directly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rgbClr val="262673"/>
                  </a:solidFill>
                </a:rPr>
                <a:t>Only a </a:t>
              </a:r>
              <a:r>
                <a:rPr lang="en-GB" sz="2000" b="1" dirty="0">
                  <a:solidFill>
                    <a:srgbClr val="262673"/>
                  </a:solidFill>
                </a:rPr>
                <a:t>small labelled subset </a:t>
              </a:r>
              <a:r>
                <a:rPr lang="en-GB" sz="2000" dirty="0">
                  <a:solidFill>
                    <a:srgbClr val="262673"/>
                  </a:solidFill>
                </a:rPr>
                <a:t>is available for supervised training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837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6C2F4-9F9E-CCAA-DAAC-BA7505C92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27725C-0EB1-D93F-B8CB-390F8AC56B65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7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973BC25-72AA-4260-FD02-189865B40609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1. </a:t>
            </a:r>
            <a:r>
              <a:rPr lang="en-GB" sz="2800" noProof="0" dirty="0"/>
              <a:t>Background</a:t>
            </a:r>
            <a:endParaRPr lang="en-GB" sz="2800" noProof="0" dirty="0"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Making the Most of Existing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3BDF5A-EDC3-987D-E4FD-A1578851647C}"/>
              </a:ext>
            </a:extLst>
          </p:cNvPr>
          <p:cNvSpPr txBox="1"/>
          <p:nvPr/>
        </p:nvSpPr>
        <p:spPr>
          <a:xfrm>
            <a:off x="190500" y="1200152"/>
            <a:ext cx="1096803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Additional run-to-failure trajectories are </a:t>
            </a:r>
            <a:r>
              <a:rPr lang="en-GB" sz="2000" b="1" dirty="0">
                <a:solidFill>
                  <a:srgbClr val="262673"/>
                </a:solidFill>
              </a:rPr>
              <a:t>costly and time-consuming </a:t>
            </a:r>
            <a:r>
              <a:rPr lang="en-GB" sz="2000" dirty="0">
                <a:solidFill>
                  <a:srgbClr val="262673"/>
                </a:solidFill>
              </a:rPr>
              <a:t>to collect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73"/>
                </a:solidFill>
              </a:rPr>
              <a:t>Existing unlabelled data still capture </a:t>
            </a:r>
            <a:r>
              <a:rPr lang="en-GB" sz="2000" b="1" dirty="0">
                <a:solidFill>
                  <a:srgbClr val="262673"/>
                </a:solidFill>
              </a:rPr>
              <a:t>useful degradation behaviour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Semi-supervised learning </a:t>
            </a:r>
            <a:r>
              <a:rPr lang="en-GB" sz="2000" dirty="0">
                <a:solidFill>
                  <a:srgbClr val="262673"/>
                </a:solidFill>
              </a:rPr>
              <a:t>offers a way to combine them with limited labelled data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04CC3A49-D527-B596-C8FF-9DBD1778C3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3974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A5E02CE5-0FEE-3CC2-2FD4-C531404B4C3E}"/>
              </a:ext>
            </a:extLst>
          </p:cNvPr>
          <p:cNvSpPr txBox="1">
            <a:spLocks/>
          </p:cNvSpPr>
          <p:nvPr/>
        </p:nvSpPr>
        <p:spPr>
          <a:xfrm>
            <a:off x="1864653" y="5657848"/>
            <a:ext cx="8462692" cy="864723"/>
          </a:xfrm>
          <a:prstGeom prst="roundRect">
            <a:avLst>
              <a:gd name="adj" fmla="val 6350"/>
            </a:avLst>
          </a:prstGeom>
          <a:solidFill>
            <a:srgbClr val="26267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Can unlabelled trajectories improve RUL prediction when labelled data are scarce?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AEA9DF9-E2FE-62FC-FA89-6A48337ED6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507" y="3110499"/>
            <a:ext cx="10878985" cy="18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9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53BAB61B-54A7-4B5A-B11B-80C74DE634A4}"/>
              </a:ext>
            </a:extLst>
          </p:cNvPr>
          <p:cNvSpPr txBox="1">
            <a:spLocks/>
          </p:cNvSpPr>
          <p:nvPr/>
        </p:nvSpPr>
        <p:spPr>
          <a:xfrm>
            <a:off x="2104521" y="2942284"/>
            <a:ext cx="7982959" cy="6336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n-GB" sz="3200" b="1" noProof="0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2. Methodology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56F904-9D64-505B-3D68-0C255D89100A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8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350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2C498-B3B4-AE8E-8F72-67BCC5D92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EC5B839-42AA-C865-0F91-C769E61ED150}"/>
              </a:ext>
            </a:extLst>
          </p:cNvPr>
          <p:cNvSpPr txBox="1">
            <a:spLocks/>
          </p:cNvSpPr>
          <p:nvPr/>
        </p:nvSpPr>
        <p:spPr>
          <a:xfrm>
            <a:off x="9466263" y="6482069"/>
            <a:ext cx="2725737" cy="3095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2pPr>
            <a:lvl3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4pPr>
            <a:lvl5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5pPr>
            <a:lvl6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6pPr>
            <a:lvl7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7pPr>
            <a:lvl8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8pPr>
            <a:lvl9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</a:t>
            </a:r>
            <a:r>
              <a:rPr lang="en-GB" sz="1200" b="1" kern="0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fld id="{B127F102-13FD-47ED-95E3-8B63C47D0012}" type="slidenum">
              <a:rPr lang="en-GB" sz="1200" b="1" kern="0" noProof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9</a:t>
            </a:fld>
            <a:endParaRPr lang="en-GB" sz="1200" b="1" kern="0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6A80BD8-07BA-419D-4A4A-8246536598A3}"/>
              </a:ext>
            </a:extLst>
          </p:cNvPr>
          <p:cNvSpPr txBox="1">
            <a:spLocks/>
          </p:cNvSpPr>
          <p:nvPr/>
        </p:nvSpPr>
        <p:spPr>
          <a:xfrm>
            <a:off x="2446316" y="102367"/>
            <a:ext cx="9745684" cy="107482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GB" sz="2800" kern="0" noProof="0" dirty="0"/>
              <a:t>2. </a:t>
            </a:r>
            <a:r>
              <a:rPr lang="en-GB" sz="2800" noProof="0" dirty="0">
                <a:cs typeface="Times New Roman" panose="02020603050405020304" pitchFamily="18" charset="0"/>
              </a:rPr>
              <a:t>Methodology</a:t>
            </a:r>
          </a:p>
          <a:p>
            <a:pPr algn="l">
              <a:spcBef>
                <a:spcPts val="600"/>
              </a:spcBef>
            </a:pPr>
            <a:r>
              <a:rPr lang="en-GB" sz="2800" b="0" kern="0" noProof="0" dirty="0"/>
              <a:t>Turning Unlabelled Trajectories into Useful Training Data</a:t>
            </a:r>
          </a:p>
        </p:txBody>
      </p:sp>
      <p:sp>
        <p:nvSpPr>
          <p:cNvPr id="16" name="AutoShape 2" descr="Generated image: Sustainable process flow and factory networks">
            <a:extLst>
              <a:ext uri="{FF2B5EF4-FFF2-40B4-BE49-F238E27FC236}">
                <a16:creationId xmlns:a16="http://schemas.microsoft.com/office/drawing/2014/main" id="{1D7E93CE-5875-94FB-0E62-5BE323A37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7771" y="319330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25481-5C98-894F-3A25-1E6783A9EFA5}"/>
              </a:ext>
            </a:extLst>
          </p:cNvPr>
          <p:cNvSpPr txBox="1"/>
          <p:nvPr/>
        </p:nvSpPr>
        <p:spPr>
          <a:xfrm>
            <a:off x="190500" y="1200152"/>
            <a:ext cx="1182052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Objective</a:t>
            </a:r>
            <a:r>
              <a:rPr lang="en-GB" sz="2000" dirty="0">
                <a:solidFill>
                  <a:srgbClr val="262673"/>
                </a:solidFill>
              </a:rPr>
              <a:t>: transform unlabelled trajectories into useful supervised training data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62673"/>
                </a:solidFill>
              </a:rPr>
              <a:t>Approach</a:t>
            </a:r>
            <a:r>
              <a:rPr lang="en-GB" sz="2000" dirty="0">
                <a:solidFill>
                  <a:srgbClr val="262673"/>
                </a:solidFill>
              </a:rPr>
              <a:t>: treat their unknown RUL labels as optimisable variables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BD7BD8F6-949E-1BB5-2D8D-531234AB4739}"/>
              </a:ext>
            </a:extLst>
          </p:cNvPr>
          <p:cNvSpPr txBox="1">
            <a:spLocks/>
          </p:cNvSpPr>
          <p:nvPr/>
        </p:nvSpPr>
        <p:spPr>
          <a:xfrm>
            <a:off x="99706" y="2211681"/>
            <a:ext cx="3644653" cy="79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GB" sz="2000" b="1" dirty="0">
                <a:solidFill>
                  <a:srgbClr val="262673"/>
                </a:solidFill>
                <a:latin typeface="Arial" panose="020B0604020202020204" pitchFamily="34" charset="0"/>
              </a:rPr>
              <a:t>1. Initial label guess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2D7C99E-A8E1-42C2-FE2E-D60BA72D7CC4}"/>
              </a:ext>
            </a:extLst>
          </p:cNvPr>
          <p:cNvSpPr txBox="1">
            <a:spLocks/>
          </p:cNvSpPr>
          <p:nvPr/>
        </p:nvSpPr>
        <p:spPr>
          <a:xfrm>
            <a:off x="4143778" y="2211681"/>
            <a:ext cx="3112926" cy="797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GB" sz="2000" b="1" dirty="0">
                <a:solidFill>
                  <a:srgbClr val="262673"/>
                </a:solidFill>
                <a:latin typeface="Arial" panose="020B0604020202020204" pitchFamily="34" charset="0"/>
              </a:rPr>
              <a:t>2. Optimisation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GB" sz="2000" dirty="0">
              <a:solidFill>
                <a:srgbClr val="262673"/>
              </a:solidFill>
              <a:latin typeface="Arial" panose="020B0604020202020204" pitchFamily="34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6A9F0EE1-3852-04AF-D5B8-861F30A5E892}"/>
              </a:ext>
            </a:extLst>
          </p:cNvPr>
          <p:cNvSpPr txBox="1">
            <a:spLocks/>
          </p:cNvSpPr>
          <p:nvPr/>
        </p:nvSpPr>
        <p:spPr>
          <a:xfrm>
            <a:off x="7627766" y="2211681"/>
            <a:ext cx="4207885" cy="797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GB" sz="2000" b="1" dirty="0">
                <a:solidFill>
                  <a:srgbClr val="262673"/>
                </a:solidFill>
                <a:latin typeface="Arial" panose="020B0604020202020204" pitchFamily="34" charset="0"/>
              </a:rPr>
              <a:t>3. Final model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BECC7F-8384-D802-50BA-0E382D3A28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91" y="3193305"/>
            <a:ext cx="2804493" cy="280449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3E66CB9-17F4-EE5B-ABE7-5B6F8E208F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230" y="2889186"/>
            <a:ext cx="1988031" cy="373690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7AAFF8B-B00B-CA61-D747-14347A3334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974177" y="2769143"/>
            <a:ext cx="3812077" cy="395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5_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39922</TotalTime>
  <Words>1070</Words>
  <Application>Microsoft Macintosh PowerPoint</Application>
  <PresentationFormat>Widescreen</PresentationFormat>
  <Paragraphs>184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Times New Roman</vt:lpstr>
      <vt:lpstr>Wingdings</vt:lpstr>
      <vt:lpstr>5_Office Theme</vt:lpstr>
      <vt:lpstr>A Semi-Supervised Framework for Optimisation-Based Label Inference in Remaining Useful Life Prediction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Dongda</dc:creator>
  <cp:lastModifiedBy>Joseph Cupit</cp:lastModifiedBy>
  <cp:revision>3149</cp:revision>
  <cp:lastPrinted>2026-02-02T08:59:23Z</cp:lastPrinted>
  <dcterms:created xsi:type="dcterms:W3CDTF">2020-10-21T20:19:37Z</dcterms:created>
  <dcterms:modified xsi:type="dcterms:W3CDTF">2026-09-03T17:29:22Z</dcterms:modified>
</cp:coreProperties>
</file>