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0"/>
  </p:notesMasterIdLst>
  <p:sldIdLst>
    <p:sldId id="256" r:id="rId2"/>
    <p:sldId id="257" r:id="rId3"/>
    <p:sldId id="258" r:id="rId4"/>
    <p:sldId id="260" r:id="rId5"/>
    <p:sldId id="277" r:id="rId6"/>
    <p:sldId id="278" r:id="rId7"/>
    <p:sldId id="279" r:id="rId8"/>
    <p:sldId id="280" r:id="rId9"/>
    <p:sldId id="281" r:id="rId10"/>
    <p:sldId id="263" r:id="rId11"/>
    <p:sldId id="265" r:id="rId12"/>
    <p:sldId id="268" r:id="rId13"/>
    <p:sldId id="282" r:id="rId14"/>
    <p:sldId id="283" r:id="rId15"/>
    <p:sldId id="284" r:id="rId16"/>
    <p:sldId id="272" r:id="rId17"/>
    <p:sldId id="274" r:id="rId18"/>
    <p:sldId id="271" r:id="rId19"/>
  </p:sldIdLst>
  <p:sldSz cx="12193588" cy="6858000"/>
  <p:notesSz cx="6400800" cy="11736388"/>
  <p:defaultTextStyle>
    <a:defPPr>
      <a:defRPr lang="en-GB"/>
    </a:defPPr>
    <a:lvl1pPr algn="l" defTabSz="449263" rtl="0" eaLnBrk="0" fontAlgn="base" hangingPunct="0">
      <a:spcBef>
        <a:spcPts val="38"/>
      </a:spcBef>
      <a:spcAft>
        <a:spcPts val="38"/>
      </a:spcAft>
      <a:buClr>
        <a:srgbClr val="000000"/>
      </a:buClr>
      <a:buSzPct val="100000"/>
      <a:buFont typeface="Times New Roman" panose="02020603050405020304" pitchFamily="18" charset="0"/>
      <a:defRPr kern="1200">
        <a:solidFill>
          <a:schemeClr val="bg1"/>
        </a:solidFill>
        <a:latin typeface="Calibri Light" panose="020F0302020204030204" pitchFamily="34" charset="0"/>
        <a:ea typeface="Microsoft YaHei" panose="020B0503020204020204" pitchFamily="34" charset="-122"/>
        <a:cs typeface="+mn-cs"/>
      </a:defRPr>
    </a:lvl1pPr>
    <a:lvl2pPr marL="742950" indent="-285750" algn="l" defTabSz="449263" rtl="0" eaLnBrk="0" fontAlgn="base" hangingPunct="0">
      <a:spcBef>
        <a:spcPts val="38"/>
      </a:spcBef>
      <a:spcAft>
        <a:spcPts val="38"/>
      </a:spcAft>
      <a:buClr>
        <a:srgbClr val="000000"/>
      </a:buClr>
      <a:buSzPct val="100000"/>
      <a:buFont typeface="Times New Roman" panose="02020603050405020304" pitchFamily="18" charset="0"/>
      <a:defRPr kern="1200">
        <a:solidFill>
          <a:schemeClr val="bg1"/>
        </a:solidFill>
        <a:latin typeface="Calibri Light" panose="020F0302020204030204" pitchFamily="34" charset="0"/>
        <a:ea typeface="Microsoft YaHei" panose="020B0503020204020204" pitchFamily="34" charset="-122"/>
        <a:cs typeface="+mn-cs"/>
      </a:defRPr>
    </a:lvl2pPr>
    <a:lvl3pPr marL="1143000" indent="-228600" algn="l" defTabSz="449263" rtl="0" eaLnBrk="0" fontAlgn="base" hangingPunct="0">
      <a:spcBef>
        <a:spcPts val="38"/>
      </a:spcBef>
      <a:spcAft>
        <a:spcPts val="38"/>
      </a:spcAft>
      <a:buClr>
        <a:srgbClr val="000000"/>
      </a:buClr>
      <a:buSzPct val="100000"/>
      <a:buFont typeface="Times New Roman" panose="02020603050405020304" pitchFamily="18" charset="0"/>
      <a:defRPr kern="1200">
        <a:solidFill>
          <a:schemeClr val="bg1"/>
        </a:solidFill>
        <a:latin typeface="Calibri Light" panose="020F0302020204030204" pitchFamily="34" charset="0"/>
        <a:ea typeface="Microsoft YaHei" panose="020B0503020204020204" pitchFamily="34" charset="-122"/>
        <a:cs typeface="+mn-cs"/>
      </a:defRPr>
    </a:lvl3pPr>
    <a:lvl4pPr marL="1600200" indent="-228600" algn="l" defTabSz="449263" rtl="0" eaLnBrk="0" fontAlgn="base" hangingPunct="0">
      <a:spcBef>
        <a:spcPts val="38"/>
      </a:spcBef>
      <a:spcAft>
        <a:spcPts val="38"/>
      </a:spcAft>
      <a:buClr>
        <a:srgbClr val="000000"/>
      </a:buClr>
      <a:buSzPct val="100000"/>
      <a:buFont typeface="Times New Roman" panose="02020603050405020304" pitchFamily="18" charset="0"/>
      <a:defRPr kern="1200">
        <a:solidFill>
          <a:schemeClr val="bg1"/>
        </a:solidFill>
        <a:latin typeface="Calibri Light" panose="020F0302020204030204" pitchFamily="34" charset="0"/>
        <a:ea typeface="Microsoft YaHei" panose="020B0503020204020204" pitchFamily="34" charset="-122"/>
        <a:cs typeface="+mn-cs"/>
      </a:defRPr>
    </a:lvl4pPr>
    <a:lvl5pPr marL="2057400" indent="-228600" algn="l" defTabSz="449263" rtl="0" eaLnBrk="0" fontAlgn="base" hangingPunct="0">
      <a:spcBef>
        <a:spcPts val="38"/>
      </a:spcBef>
      <a:spcAft>
        <a:spcPts val="38"/>
      </a:spcAft>
      <a:buClr>
        <a:srgbClr val="000000"/>
      </a:buClr>
      <a:buSzPct val="100000"/>
      <a:buFont typeface="Times New Roman" panose="02020603050405020304" pitchFamily="18" charset="0"/>
      <a:defRPr kern="1200">
        <a:solidFill>
          <a:schemeClr val="bg1"/>
        </a:solidFill>
        <a:latin typeface="Calibri Light" panose="020F0302020204030204" pitchFamily="34" charset="0"/>
        <a:ea typeface="Microsoft YaHei" panose="020B0503020204020204" pitchFamily="34" charset="-122"/>
        <a:cs typeface="+mn-cs"/>
      </a:defRPr>
    </a:lvl5pPr>
    <a:lvl6pPr marL="2286000" algn="l" defTabSz="914400" rtl="0" eaLnBrk="1" latinLnBrk="0" hangingPunct="1">
      <a:defRPr kern="1200">
        <a:solidFill>
          <a:schemeClr val="bg1"/>
        </a:solidFill>
        <a:latin typeface="Calibri Light" panose="020F0302020204030204" pitchFamily="34" charset="0"/>
        <a:ea typeface="Microsoft YaHei" panose="020B0503020204020204" pitchFamily="34" charset="-122"/>
        <a:cs typeface="+mn-cs"/>
      </a:defRPr>
    </a:lvl6pPr>
    <a:lvl7pPr marL="2743200" algn="l" defTabSz="914400" rtl="0" eaLnBrk="1" latinLnBrk="0" hangingPunct="1">
      <a:defRPr kern="1200">
        <a:solidFill>
          <a:schemeClr val="bg1"/>
        </a:solidFill>
        <a:latin typeface="Calibri Light" panose="020F0302020204030204" pitchFamily="34" charset="0"/>
        <a:ea typeface="Microsoft YaHei" panose="020B0503020204020204" pitchFamily="34" charset="-122"/>
        <a:cs typeface="+mn-cs"/>
      </a:defRPr>
    </a:lvl7pPr>
    <a:lvl8pPr marL="3200400" algn="l" defTabSz="914400" rtl="0" eaLnBrk="1" latinLnBrk="0" hangingPunct="1">
      <a:defRPr kern="1200">
        <a:solidFill>
          <a:schemeClr val="bg1"/>
        </a:solidFill>
        <a:latin typeface="Calibri Light" panose="020F0302020204030204" pitchFamily="34" charset="0"/>
        <a:ea typeface="Microsoft YaHei" panose="020B0503020204020204" pitchFamily="34" charset="-122"/>
        <a:cs typeface="+mn-cs"/>
      </a:defRPr>
    </a:lvl8pPr>
    <a:lvl9pPr marL="3657600" algn="l" defTabSz="914400" rtl="0" eaLnBrk="1" latinLnBrk="0" hangingPunct="1">
      <a:defRPr kern="1200">
        <a:solidFill>
          <a:schemeClr val="bg1"/>
        </a:solidFill>
        <a:latin typeface="Calibri Light" panose="020F0302020204030204" pitchFamily="34" charset="0"/>
        <a:ea typeface="Microsoft YaHei" panose="020B0503020204020204" pitchFamily="34"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608BA3"/>
    <a:srgbClr val="99AF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768" autoAdjust="0"/>
  </p:normalViewPr>
  <p:slideViewPr>
    <p:cSldViewPr>
      <p:cViewPr varScale="1">
        <p:scale>
          <a:sx n="70" d="100"/>
          <a:sy n="70" d="100"/>
        </p:scale>
        <p:origin x="509" y="48"/>
      </p:cViewPr>
      <p:guideLst>
        <p:guide orient="horz" pos="2160"/>
        <p:guide pos="2880"/>
      </p:guideLst>
    </p:cSldViewPr>
  </p:slideViewPr>
  <p:outlineViewPr>
    <p:cViewPr varScale="1">
      <p:scale>
        <a:sx n="170" d="200"/>
        <a:sy n="170" d="200"/>
      </p:scale>
      <p:origin x="-780" y="-84"/>
    </p:cViewPr>
  </p:outlineViewPr>
  <p:notesTextViewPr>
    <p:cViewPr>
      <p:scale>
        <a:sx n="1" d="1"/>
        <a:sy n="1" d="1"/>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a:extLst>
              <a:ext uri="{FF2B5EF4-FFF2-40B4-BE49-F238E27FC236}">
                <a16:creationId xmlns:a16="http://schemas.microsoft.com/office/drawing/2014/main" id="{50D0FDFC-9D36-4CAD-855E-F6E137BE3387}"/>
              </a:ext>
            </a:extLst>
          </p:cNvPr>
          <p:cNvSpPr>
            <a:spLocks noChangeArrowheads="1"/>
          </p:cNvSpPr>
          <p:nvPr/>
        </p:nvSpPr>
        <p:spPr bwMode="auto">
          <a:xfrm>
            <a:off x="0" y="0"/>
            <a:ext cx="6400800" cy="11736388"/>
          </a:xfrm>
          <a:prstGeom prst="roundRect">
            <a:avLst>
              <a:gd name="adj" fmla="val 23"/>
            </a:avLst>
          </a:prstGeom>
          <a:solidFill>
            <a:srgbClr val="FFFFFF"/>
          </a:solidFill>
          <a:ln>
            <a:noFill/>
          </a:ln>
          <a:effectLst/>
          <a:extLst>
            <a:ext uri="{91240B29-F687-4F45-9708-019B960494DF}">
              <a14:hiddenLine xmlns:a14="http://schemas.microsoft.com/office/drawing/2010/main" w="9360" cap="flat">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2050" name="AutoShape 2">
            <a:extLst>
              <a:ext uri="{FF2B5EF4-FFF2-40B4-BE49-F238E27FC236}">
                <a16:creationId xmlns:a16="http://schemas.microsoft.com/office/drawing/2014/main" id="{47F37A86-C3C4-4364-860B-4D70439C99D0}"/>
              </a:ext>
            </a:extLst>
          </p:cNvPr>
          <p:cNvSpPr>
            <a:spLocks noChangeArrowheads="1"/>
          </p:cNvSpPr>
          <p:nvPr/>
        </p:nvSpPr>
        <p:spPr bwMode="auto">
          <a:xfrm>
            <a:off x="0" y="0"/>
            <a:ext cx="6400800" cy="11736388"/>
          </a:xfrm>
          <a:prstGeom prst="roundRect">
            <a:avLst>
              <a:gd name="adj" fmla="val 23"/>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2051" name="AutoShape 3">
            <a:extLst>
              <a:ext uri="{FF2B5EF4-FFF2-40B4-BE49-F238E27FC236}">
                <a16:creationId xmlns:a16="http://schemas.microsoft.com/office/drawing/2014/main" id="{249271C1-D0BC-44E2-9AF6-AD5B2DA6276B}"/>
              </a:ext>
            </a:extLst>
          </p:cNvPr>
          <p:cNvSpPr>
            <a:spLocks noChangeArrowheads="1"/>
          </p:cNvSpPr>
          <p:nvPr/>
        </p:nvSpPr>
        <p:spPr bwMode="auto">
          <a:xfrm>
            <a:off x="0" y="0"/>
            <a:ext cx="6400800" cy="11736388"/>
          </a:xfrm>
          <a:prstGeom prst="roundRect">
            <a:avLst>
              <a:gd name="adj" fmla="val 23"/>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2052" name="AutoShape 4">
            <a:extLst>
              <a:ext uri="{FF2B5EF4-FFF2-40B4-BE49-F238E27FC236}">
                <a16:creationId xmlns:a16="http://schemas.microsoft.com/office/drawing/2014/main" id="{B767B5AC-C875-4D03-B79A-AC035CC5CC67}"/>
              </a:ext>
            </a:extLst>
          </p:cNvPr>
          <p:cNvSpPr>
            <a:spLocks noChangeArrowheads="1"/>
          </p:cNvSpPr>
          <p:nvPr/>
        </p:nvSpPr>
        <p:spPr bwMode="auto">
          <a:xfrm>
            <a:off x="0" y="0"/>
            <a:ext cx="6400800" cy="11736388"/>
          </a:xfrm>
          <a:prstGeom prst="roundRect">
            <a:avLst>
              <a:gd name="adj" fmla="val 23"/>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2053" name="AutoShape 5">
            <a:extLst>
              <a:ext uri="{FF2B5EF4-FFF2-40B4-BE49-F238E27FC236}">
                <a16:creationId xmlns:a16="http://schemas.microsoft.com/office/drawing/2014/main" id="{472FFFC3-582B-4A56-9D0D-739AD9A40F03}"/>
              </a:ext>
            </a:extLst>
          </p:cNvPr>
          <p:cNvSpPr>
            <a:spLocks noChangeArrowheads="1"/>
          </p:cNvSpPr>
          <p:nvPr/>
        </p:nvSpPr>
        <p:spPr bwMode="auto">
          <a:xfrm>
            <a:off x="0" y="0"/>
            <a:ext cx="6400800" cy="11736388"/>
          </a:xfrm>
          <a:prstGeom prst="roundRect">
            <a:avLst>
              <a:gd name="adj" fmla="val 23"/>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2054" name="AutoShape 6">
            <a:extLst>
              <a:ext uri="{FF2B5EF4-FFF2-40B4-BE49-F238E27FC236}">
                <a16:creationId xmlns:a16="http://schemas.microsoft.com/office/drawing/2014/main" id="{277547F8-99BA-4B00-8343-4670C73F3554}"/>
              </a:ext>
            </a:extLst>
          </p:cNvPr>
          <p:cNvSpPr>
            <a:spLocks noChangeArrowheads="1"/>
          </p:cNvSpPr>
          <p:nvPr/>
        </p:nvSpPr>
        <p:spPr bwMode="auto">
          <a:xfrm>
            <a:off x="0" y="0"/>
            <a:ext cx="6400800" cy="11736388"/>
          </a:xfrm>
          <a:prstGeom prst="roundRect">
            <a:avLst>
              <a:gd name="adj" fmla="val 23"/>
            </a:avLst>
          </a:pr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2055" name="Text Box 7">
            <a:extLst>
              <a:ext uri="{FF2B5EF4-FFF2-40B4-BE49-F238E27FC236}">
                <a16:creationId xmlns:a16="http://schemas.microsoft.com/office/drawing/2014/main" id="{0F0CFBE2-68B1-495B-A872-37AA54E8566E}"/>
              </a:ext>
            </a:extLst>
          </p:cNvPr>
          <p:cNvSpPr txBox="1">
            <a:spLocks noChangeArrowheads="1"/>
          </p:cNvSpPr>
          <p:nvPr/>
        </p:nvSpPr>
        <p:spPr bwMode="auto">
          <a:xfrm>
            <a:off x="0" y="0"/>
            <a:ext cx="2773363" cy="587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2056" name="Rectangle 8">
            <a:extLst>
              <a:ext uri="{FF2B5EF4-FFF2-40B4-BE49-F238E27FC236}">
                <a16:creationId xmlns:a16="http://schemas.microsoft.com/office/drawing/2014/main" id="{D12C9C16-B5BB-444C-A2C8-5EC8855CAC35}"/>
              </a:ext>
            </a:extLst>
          </p:cNvPr>
          <p:cNvSpPr>
            <a:spLocks noGrp="1" noChangeArrowheads="1"/>
          </p:cNvSpPr>
          <p:nvPr>
            <p:ph type="dt"/>
          </p:nvPr>
        </p:nvSpPr>
        <p:spPr bwMode="auto">
          <a:xfrm>
            <a:off x="3625850" y="0"/>
            <a:ext cx="2763838" cy="577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680" tIns="47520" rIns="94680" bIns="47520" numCol="1" anchor="t" anchorCtr="0" compatLnSpc="1">
            <a:prstTxWarp prst="textNoShape">
              <a:avLst/>
            </a:prstTxWarp>
          </a:bodyPr>
          <a:lstStyle>
            <a:lvl1pPr algn="r" eaLnBrk="1">
              <a:buClrTx/>
              <a:buFontTx/>
              <a:buNone/>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sz="1200">
                <a:solidFill>
                  <a:srgbClr val="000000"/>
                </a:solidFill>
                <a:latin typeface="Calibri" panose="020F0502020204030204" pitchFamily="34" charset="0"/>
                <a:cs typeface="Segoe UI" panose="020B0502040204020203" pitchFamily="34" charset="0"/>
              </a:defRPr>
            </a:lvl1pPr>
          </a:lstStyle>
          <a:p>
            <a:endParaRPr lang="en-GB" altLang="de-DE"/>
          </a:p>
        </p:txBody>
      </p:sp>
      <p:sp>
        <p:nvSpPr>
          <p:cNvPr id="2057" name="Rectangle 9">
            <a:extLst>
              <a:ext uri="{FF2B5EF4-FFF2-40B4-BE49-F238E27FC236}">
                <a16:creationId xmlns:a16="http://schemas.microsoft.com/office/drawing/2014/main" id="{79BF8C8B-3241-4CE7-BB72-1E93FE3F6713}"/>
              </a:ext>
            </a:extLst>
          </p:cNvPr>
          <p:cNvSpPr>
            <a:spLocks noGrp="1" noRot="1" noChangeAspect="1" noChangeArrowheads="1"/>
          </p:cNvSpPr>
          <p:nvPr>
            <p:ph type="sldImg"/>
          </p:nvPr>
        </p:nvSpPr>
        <p:spPr bwMode="auto">
          <a:xfrm>
            <a:off x="-708025" y="882650"/>
            <a:ext cx="7807325" cy="4387850"/>
          </a:xfrm>
          <a:prstGeom prst="rect">
            <a:avLst/>
          </a:prstGeom>
          <a:noFill/>
          <a:ln w="12600" cap="flat">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sp>
      <p:sp>
        <p:nvSpPr>
          <p:cNvPr id="2058" name="Rectangle 10">
            <a:extLst>
              <a:ext uri="{FF2B5EF4-FFF2-40B4-BE49-F238E27FC236}">
                <a16:creationId xmlns:a16="http://schemas.microsoft.com/office/drawing/2014/main" id="{C537969D-F9DA-4211-81CF-D697921B65CF}"/>
              </a:ext>
            </a:extLst>
          </p:cNvPr>
          <p:cNvSpPr>
            <a:spLocks noGrp="1" noChangeArrowheads="1"/>
          </p:cNvSpPr>
          <p:nvPr>
            <p:ph type="body"/>
          </p:nvPr>
        </p:nvSpPr>
        <p:spPr bwMode="auto">
          <a:xfrm>
            <a:off x="639763" y="5573713"/>
            <a:ext cx="5111750" cy="52720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680" tIns="47520" rIns="94680" bIns="47520" numCol="1" anchor="t" anchorCtr="0" compatLnSpc="1">
            <a:prstTxWarp prst="textNoShape">
              <a:avLst/>
            </a:prstTxWarp>
          </a:bodyPr>
          <a:lstStyle/>
          <a:p>
            <a:pPr lvl="0"/>
            <a:endParaRPr lang="de-DE" altLang="de-DE"/>
          </a:p>
        </p:txBody>
      </p:sp>
      <p:sp>
        <p:nvSpPr>
          <p:cNvPr id="2059" name="Text Box 11">
            <a:extLst>
              <a:ext uri="{FF2B5EF4-FFF2-40B4-BE49-F238E27FC236}">
                <a16:creationId xmlns:a16="http://schemas.microsoft.com/office/drawing/2014/main" id="{8A99E357-D9B4-443D-97B9-3CD9F0DCFC2F}"/>
              </a:ext>
            </a:extLst>
          </p:cNvPr>
          <p:cNvSpPr txBox="1">
            <a:spLocks noChangeArrowheads="1"/>
          </p:cNvSpPr>
          <p:nvPr/>
        </p:nvSpPr>
        <p:spPr bwMode="auto">
          <a:xfrm>
            <a:off x="0" y="11145838"/>
            <a:ext cx="2773363" cy="587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GB"/>
          </a:p>
        </p:txBody>
      </p:sp>
      <p:sp>
        <p:nvSpPr>
          <p:cNvPr id="2060" name="Rectangle 12">
            <a:extLst>
              <a:ext uri="{FF2B5EF4-FFF2-40B4-BE49-F238E27FC236}">
                <a16:creationId xmlns:a16="http://schemas.microsoft.com/office/drawing/2014/main" id="{C38015B6-4D16-45BD-9622-255335D31862}"/>
              </a:ext>
            </a:extLst>
          </p:cNvPr>
          <p:cNvSpPr>
            <a:spLocks noGrp="1" noChangeArrowheads="1"/>
          </p:cNvSpPr>
          <p:nvPr>
            <p:ph type="sldNum"/>
          </p:nvPr>
        </p:nvSpPr>
        <p:spPr bwMode="auto">
          <a:xfrm>
            <a:off x="3625850" y="11145838"/>
            <a:ext cx="2763838" cy="577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680" tIns="47520" rIns="94680" bIns="47520" numCol="1" anchor="b" anchorCtr="0" compatLnSpc="1">
            <a:prstTxWarp prst="textNoShape">
              <a:avLst/>
            </a:prstTxWarp>
          </a:bodyPr>
          <a:lstStyle>
            <a:lvl1pPr algn="r" eaLnBrk="1">
              <a:buClrTx/>
              <a:buFontTx/>
              <a:buNone/>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sz="1200">
                <a:solidFill>
                  <a:srgbClr val="000000"/>
                </a:solidFill>
                <a:latin typeface="Calibri" panose="020F0502020204030204" pitchFamily="34" charset="0"/>
                <a:cs typeface="Segoe UI" panose="020B0502040204020203" pitchFamily="34" charset="0"/>
              </a:defRPr>
            </a:lvl1pPr>
          </a:lstStyle>
          <a:p>
            <a:fld id="{E61C2156-2C30-4E83-A22B-1C7E7024E366}" type="slidenum">
              <a:rPr lang="en-GB" altLang="de-DE"/>
              <a:pPr/>
              <a:t>‹Nr.›</a:t>
            </a:fld>
            <a:endParaRPr lang="en-GB" altLang="de-DE"/>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panose="02020603050405020304"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12">
            <a:extLst>
              <a:ext uri="{FF2B5EF4-FFF2-40B4-BE49-F238E27FC236}">
                <a16:creationId xmlns:a16="http://schemas.microsoft.com/office/drawing/2014/main" id="{3E0CBB4D-0A6D-41F7-AB75-46F45468D96D}"/>
              </a:ext>
            </a:extLst>
          </p:cNvPr>
          <p:cNvSpPr>
            <a:spLocks noGrp="1" noChangeArrowheads="1"/>
          </p:cNvSpPr>
          <p:nvPr>
            <p:ph type="sldNum"/>
          </p:nvPr>
        </p:nvSpPr>
        <p:spPr>
          <a:ln/>
        </p:spPr>
        <p:txBody>
          <a:bodyPr/>
          <a:lstStyle/>
          <a:p>
            <a:fld id="{17F06E0B-FCA3-47EB-93AF-22EE3405BBE9}" type="slidenum">
              <a:rPr lang="en-GB" altLang="de-DE"/>
              <a:pPr/>
              <a:t>1</a:t>
            </a:fld>
            <a:endParaRPr lang="en-GB" altLang="de-DE" dirty="0"/>
          </a:p>
        </p:txBody>
      </p:sp>
      <p:sp>
        <p:nvSpPr>
          <p:cNvPr id="21505" name="Rectangle 1">
            <a:extLst>
              <a:ext uri="{FF2B5EF4-FFF2-40B4-BE49-F238E27FC236}">
                <a16:creationId xmlns:a16="http://schemas.microsoft.com/office/drawing/2014/main" id="{E01F55F9-09EF-45E7-A920-00A5D07B88AD}"/>
              </a:ext>
            </a:extLst>
          </p:cNvPr>
          <p:cNvSpPr txBox="1">
            <a:spLocks noGrp="1" noRot="1" noChangeAspect="1" noChangeArrowheads="1"/>
          </p:cNvSpPr>
          <p:nvPr>
            <p:ph type="sldImg"/>
          </p:nvPr>
        </p:nvSpPr>
        <p:spPr bwMode="auto">
          <a:xfrm>
            <a:off x="-708025" y="882650"/>
            <a:ext cx="7816850" cy="43973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1506" name="Rectangle 2">
            <a:extLst>
              <a:ext uri="{FF2B5EF4-FFF2-40B4-BE49-F238E27FC236}">
                <a16:creationId xmlns:a16="http://schemas.microsoft.com/office/drawing/2014/main" id="{482EDB41-4F4D-4176-899C-A48785B382C4}"/>
              </a:ext>
            </a:extLst>
          </p:cNvPr>
          <p:cNvSpPr txBox="1">
            <a:spLocks noGrp="1" noChangeArrowheads="1"/>
          </p:cNvSpPr>
          <p:nvPr>
            <p:ph type="body" idx="1"/>
          </p:nvPr>
        </p:nvSpPr>
        <p:spPr bwMode="auto">
          <a:xfrm>
            <a:off x="639763" y="5573713"/>
            <a:ext cx="5121275" cy="52816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a:p>
        </p:txBody>
      </p:sp>
      <p:sp>
        <p:nvSpPr>
          <p:cNvPr id="21507" name="Text Box 3">
            <a:extLst>
              <a:ext uri="{FF2B5EF4-FFF2-40B4-BE49-F238E27FC236}">
                <a16:creationId xmlns:a16="http://schemas.microsoft.com/office/drawing/2014/main" id="{8421D8BC-3FBB-4BE3-BE05-8D0A921D0CE3}"/>
              </a:ext>
            </a:extLst>
          </p:cNvPr>
          <p:cNvSpPr txBox="1">
            <a:spLocks noChangeArrowheads="1"/>
          </p:cNvSpPr>
          <p:nvPr/>
        </p:nvSpPr>
        <p:spPr bwMode="auto">
          <a:xfrm>
            <a:off x="3625850" y="11145838"/>
            <a:ext cx="2773363" cy="587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4680" tIns="47520" rIns="94680" bIns="47520" anchor="b"/>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algn="r">
              <a:buClrTx/>
              <a:buFontTx/>
              <a:buNone/>
            </a:pPr>
            <a:fld id="{B4836927-52CE-49B3-A5BC-1DD06030EC04}" type="slidenum">
              <a:rPr lang="en-GB" altLang="de-DE" sz="1200">
                <a:latin typeface="Calibri" panose="020F0502020204030204" pitchFamily="34" charset="0"/>
              </a:rPr>
              <a:pPr algn="r">
                <a:buClrTx/>
                <a:buFontTx/>
                <a:buNone/>
              </a:pPr>
              <a:t>1</a:t>
            </a:fld>
            <a:endParaRPr lang="en-GB" altLang="de-DE" sz="1200" dirty="0">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12">
            <a:extLst>
              <a:ext uri="{FF2B5EF4-FFF2-40B4-BE49-F238E27FC236}">
                <a16:creationId xmlns:a16="http://schemas.microsoft.com/office/drawing/2014/main" id="{7245886C-0273-41B4-BAA8-F590A1CD7FA8}"/>
              </a:ext>
            </a:extLst>
          </p:cNvPr>
          <p:cNvSpPr>
            <a:spLocks noGrp="1" noChangeArrowheads="1"/>
          </p:cNvSpPr>
          <p:nvPr>
            <p:ph type="sldNum"/>
          </p:nvPr>
        </p:nvSpPr>
        <p:spPr>
          <a:ln/>
        </p:spPr>
        <p:txBody>
          <a:bodyPr/>
          <a:lstStyle/>
          <a:p>
            <a:fld id="{FA2983B3-0DB4-4B16-B11B-75795C637449}" type="slidenum">
              <a:rPr lang="en-GB" altLang="de-DE"/>
              <a:pPr/>
              <a:t>10</a:t>
            </a:fld>
            <a:endParaRPr lang="en-GB" altLang="de-DE"/>
          </a:p>
        </p:txBody>
      </p:sp>
      <p:sp>
        <p:nvSpPr>
          <p:cNvPr id="28673" name="Rectangle 1">
            <a:extLst>
              <a:ext uri="{FF2B5EF4-FFF2-40B4-BE49-F238E27FC236}">
                <a16:creationId xmlns:a16="http://schemas.microsoft.com/office/drawing/2014/main" id="{CCFF96F6-4308-419D-896C-96A5CB409C21}"/>
              </a:ext>
            </a:extLst>
          </p:cNvPr>
          <p:cNvSpPr txBox="1">
            <a:spLocks noGrp="1" noRot="1" noChangeAspect="1" noChangeArrowheads="1"/>
          </p:cNvSpPr>
          <p:nvPr>
            <p:ph type="sldImg"/>
          </p:nvPr>
        </p:nvSpPr>
        <p:spPr bwMode="auto">
          <a:xfrm>
            <a:off x="-708025" y="882650"/>
            <a:ext cx="7816850" cy="43973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mc:AlternateContent xmlns:mc="http://schemas.openxmlformats.org/markup-compatibility/2006" xmlns:a14="http://schemas.microsoft.com/office/drawing/2010/main">
        <mc:Choice Requires="a14">
          <p:sp>
            <p:nvSpPr>
              <p:cNvPr id="28674" name="Rectangle 2">
                <a:extLst>
                  <a:ext uri="{FF2B5EF4-FFF2-40B4-BE49-F238E27FC236}">
                    <a16:creationId xmlns:a16="http://schemas.microsoft.com/office/drawing/2014/main" id="{F55F7400-770B-49E6-AB6D-0AFB3CA69D85}"/>
                  </a:ext>
                </a:extLst>
              </p:cNvPr>
              <p:cNvSpPr txBox="1">
                <a:spLocks noGrp="1" noChangeArrowheads="1"/>
              </p:cNvSpPr>
              <p:nvPr>
                <p:ph type="body" idx="1"/>
              </p:nvPr>
            </p:nvSpPr>
            <p:spPr bwMode="auto">
              <a:xfrm>
                <a:off x="639763" y="5573713"/>
                <a:ext cx="5121275" cy="5281612"/>
              </a:xfrm>
              <a:prstGeom prst="rect">
                <a:avLst/>
              </a:prstGeom>
              <a:noFill/>
              <a:ln/>
              <a:extLst>
                <a:ext uri="{909E8E84-426E-40DD-AFC4-6F175D3DCCD1}">
                  <a14:hiddenFill>
                    <a:solidFill>
                      <a:srgbClr val="FFFFFF"/>
                    </a:solidFill>
                  </a14:hiddenFill>
                </a:ext>
                <a:ext uri="{91240B29-F687-4F45-9708-019B960494DF}">
                  <a14:hiddenLine w="9525" cap="flat">
                    <a:solidFill>
                      <a:srgbClr val="3465A4"/>
                    </a:solidFill>
                    <a:round/>
                    <a:headEnd/>
                    <a:tailEnd/>
                  </a14:hiddenLine>
                </a:ext>
                <a:ext uri="{AF507438-7753-43E0-B8FC-AC1667EBCBE1}">
                  <a14:hiddenEffects>
                    <a:effectLst>
                      <a:outerShdw dist="35921" dir="2700000" algn="ctr" rotWithShape="0">
                        <a:srgbClr val="808080"/>
                      </a:outerShdw>
                    </a:effectLst>
                  </a14:hiddenEffects>
                </a:ext>
              </a:extLst>
            </p:spPr>
            <p:txBody>
              <a:bodyPr wrap="none" anchor="ctr"/>
              <a:lstStyle/>
              <a:p>
                <a:r>
                  <a:rPr lang="en-US" dirty="0"/>
                  <a:t>Raise the fundamental mathematical question. If we move away from grids, the baseline criterion </a:t>
                </a:r>
                <a14:m>
                  <m:oMath xmlns:m="http://schemas.openxmlformats.org/officeDocument/2006/math">
                    <m:d>
                      <m:dPr>
                        <m:begChr m:val="|"/>
                        <m:endChr m:val="|"/>
                        <m:ctrlPr>
                          <a:rPr lang="de-AT" sz="1200" b="1" i="1" smtClean="0">
                            <a:latin typeface="Cambria Math" panose="02040503050406030204" pitchFamily="18" charset="0"/>
                          </a:rPr>
                        </m:ctrlPr>
                      </m:dPr>
                      <m:e>
                        <m:r>
                          <a:rPr lang="de-AT" sz="1200" b="1" i="1">
                            <a:latin typeface="Cambria Math" panose="02040503050406030204" pitchFamily="18" charset="0"/>
                            <a:ea typeface="Cambria Math" panose="02040503050406030204" pitchFamily="18" charset="0"/>
                          </a:rPr>
                          <m:t>𝜮</m:t>
                        </m:r>
                      </m:e>
                    </m:d>
                  </m:oMath>
                </a14:m>
                <a:r>
                  <a:rPr lang="en-US" dirty="0"/>
                  <a:t> becomes an infinite determinant. We need a way to compare two completely independent designs without computing </a:t>
                </a:r>
                <a14:m>
                  <m:oMath xmlns:m="http://schemas.openxmlformats.org/officeDocument/2006/math">
                    <m:d>
                      <m:dPr>
                        <m:begChr m:val="|"/>
                        <m:endChr m:val="|"/>
                        <m:ctrlPr>
                          <a:rPr lang="de-AT" sz="1200" b="1" i="1" smtClean="0">
                            <a:latin typeface="Cambria Math" panose="02040503050406030204" pitchFamily="18" charset="0"/>
                          </a:rPr>
                        </m:ctrlPr>
                      </m:dPr>
                      <m:e>
                        <m:r>
                          <a:rPr lang="de-AT" sz="1200" b="1" i="1">
                            <a:latin typeface="Cambria Math" panose="02040503050406030204" pitchFamily="18" charset="0"/>
                            <a:ea typeface="Cambria Math" panose="02040503050406030204" pitchFamily="18" charset="0"/>
                          </a:rPr>
                          <m:t>𝜮</m:t>
                        </m:r>
                      </m:e>
                    </m:d>
                  </m:oMath>
                </a14:m>
                <a:r>
                  <a:rPr lang="en-US" dirty="0"/>
                  <a:t>.</a:t>
                </a:r>
                <a:endParaRPr lang="de-DE" altLang="de-DE" dirty="0"/>
              </a:p>
            </p:txBody>
          </p:sp>
        </mc:Choice>
        <mc:Fallback xmlns="">
          <p:sp>
            <p:nvSpPr>
              <p:cNvPr id="28674" name="Rectangle 2">
                <a:extLst>
                  <a:ext uri="{FF2B5EF4-FFF2-40B4-BE49-F238E27FC236}">
                    <a16:creationId xmlns:a16="http://schemas.microsoft.com/office/drawing/2014/main" id="{F55F7400-770B-49E6-AB6D-0AFB3CA69D85}"/>
                  </a:ext>
                </a:extLst>
              </p:cNvPr>
              <p:cNvSpPr txBox="1">
                <a:spLocks noGrp="1" noChangeArrowheads="1"/>
              </p:cNvSpPr>
              <p:nvPr>
                <p:ph type="body" idx="1"/>
              </p:nvPr>
            </p:nvSpPr>
            <p:spPr bwMode="auto">
              <a:xfrm>
                <a:off x="639763" y="5573713"/>
                <a:ext cx="5121275" cy="52816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dirty="0"/>
                  <a:t>Raise the fundamental mathematical question. If we move away from grids, the baseline criterion </a:t>
                </a:r>
                <a:r>
                  <a:rPr lang="de-AT" sz="1200" b="1" i="0">
                    <a:latin typeface="Cambria Math" panose="02040503050406030204" pitchFamily="18" charset="0"/>
                  </a:rPr>
                  <a:t>|</a:t>
                </a:r>
                <a:r>
                  <a:rPr lang="de-AT" sz="1200" b="1" i="0">
                    <a:latin typeface="Cambria Math" panose="02040503050406030204" pitchFamily="18" charset="0"/>
                    <a:ea typeface="Cambria Math" panose="02040503050406030204" pitchFamily="18" charset="0"/>
                  </a:rPr>
                  <a:t>𝜮|</a:t>
                </a:r>
                <a:r>
                  <a:rPr lang="en-US" dirty="0"/>
                  <a:t> becomes an infinite determinant. We need a way to compare two completely independent designs without computing </a:t>
                </a:r>
                <a:r>
                  <a:rPr lang="de-AT" sz="1200" b="1" i="0">
                    <a:latin typeface="Cambria Math" panose="02040503050406030204" pitchFamily="18" charset="0"/>
                  </a:rPr>
                  <a:t>|</a:t>
                </a:r>
                <a:r>
                  <a:rPr lang="de-AT" sz="1200" b="1" i="0">
                    <a:latin typeface="Cambria Math" panose="02040503050406030204" pitchFamily="18" charset="0"/>
                    <a:ea typeface="Cambria Math" panose="02040503050406030204" pitchFamily="18" charset="0"/>
                  </a:rPr>
                  <a:t>𝜮|</a:t>
                </a:r>
                <a:r>
                  <a:rPr lang="en-US" dirty="0"/>
                  <a:t>.</a:t>
                </a:r>
                <a:endParaRPr lang="de-DE" altLang="de-DE" dirty="0"/>
              </a:p>
            </p:txBody>
          </p:sp>
        </mc:Fallback>
      </mc:AlternateContent>
      <p:sp>
        <p:nvSpPr>
          <p:cNvPr id="28675" name="Text Box 3">
            <a:extLst>
              <a:ext uri="{FF2B5EF4-FFF2-40B4-BE49-F238E27FC236}">
                <a16:creationId xmlns:a16="http://schemas.microsoft.com/office/drawing/2014/main" id="{DE82F506-316E-4D2E-B1A9-4A6C966147EB}"/>
              </a:ext>
            </a:extLst>
          </p:cNvPr>
          <p:cNvSpPr txBox="1">
            <a:spLocks noChangeArrowheads="1"/>
          </p:cNvSpPr>
          <p:nvPr/>
        </p:nvSpPr>
        <p:spPr bwMode="auto">
          <a:xfrm>
            <a:off x="3625850" y="11145838"/>
            <a:ext cx="2773363" cy="587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4680" tIns="47520" rIns="94680" bIns="47520" anchor="b"/>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algn="r">
              <a:buClrTx/>
              <a:buFontTx/>
              <a:buNone/>
            </a:pPr>
            <a:fld id="{2C544102-A2B8-4AF0-9BE9-E8D7CE40071E}" type="slidenum">
              <a:rPr lang="en-GB" altLang="de-DE" sz="1200">
                <a:latin typeface="Calibri" panose="020F0502020204030204" pitchFamily="34" charset="0"/>
              </a:rPr>
              <a:pPr algn="r">
                <a:buClrTx/>
                <a:buFontTx/>
                <a:buNone/>
              </a:pPr>
              <a:t>10</a:t>
            </a:fld>
            <a:endParaRPr lang="en-GB" altLang="de-DE" sz="1200">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12">
            <a:extLst>
              <a:ext uri="{FF2B5EF4-FFF2-40B4-BE49-F238E27FC236}">
                <a16:creationId xmlns:a16="http://schemas.microsoft.com/office/drawing/2014/main" id="{89DE4DFC-1EC9-4C44-9E8A-57111E39663E}"/>
              </a:ext>
            </a:extLst>
          </p:cNvPr>
          <p:cNvSpPr>
            <a:spLocks noGrp="1" noChangeArrowheads="1"/>
          </p:cNvSpPr>
          <p:nvPr>
            <p:ph type="sldNum"/>
          </p:nvPr>
        </p:nvSpPr>
        <p:spPr>
          <a:ln/>
        </p:spPr>
        <p:txBody>
          <a:bodyPr/>
          <a:lstStyle/>
          <a:p>
            <a:fld id="{BD60D5FD-4AC1-4C19-A8FF-754CAF8BDC19}" type="slidenum">
              <a:rPr lang="en-GB" altLang="de-DE"/>
              <a:pPr/>
              <a:t>11</a:t>
            </a:fld>
            <a:endParaRPr lang="en-GB" altLang="de-DE"/>
          </a:p>
        </p:txBody>
      </p:sp>
      <p:sp>
        <p:nvSpPr>
          <p:cNvPr id="30721" name="Rectangle 1">
            <a:extLst>
              <a:ext uri="{FF2B5EF4-FFF2-40B4-BE49-F238E27FC236}">
                <a16:creationId xmlns:a16="http://schemas.microsoft.com/office/drawing/2014/main" id="{2E046D71-5DA6-4D53-A877-9B29E68EC005}"/>
              </a:ext>
            </a:extLst>
          </p:cNvPr>
          <p:cNvSpPr txBox="1">
            <a:spLocks noGrp="1" noRot="1" noChangeAspect="1" noChangeArrowheads="1"/>
          </p:cNvSpPr>
          <p:nvPr>
            <p:ph type="sldImg"/>
          </p:nvPr>
        </p:nvSpPr>
        <p:spPr bwMode="auto">
          <a:xfrm>
            <a:off x="-708025" y="882650"/>
            <a:ext cx="7816850" cy="43973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mc:AlternateContent xmlns:mc="http://schemas.openxmlformats.org/markup-compatibility/2006" xmlns:a14="http://schemas.microsoft.com/office/drawing/2010/main">
        <mc:Choice Requires="a14">
          <p:sp>
            <p:nvSpPr>
              <p:cNvPr id="30722" name="Rectangle 2">
                <a:extLst>
                  <a:ext uri="{FF2B5EF4-FFF2-40B4-BE49-F238E27FC236}">
                    <a16:creationId xmlns:a16="http://schemas.microsoft.com/office/drawing/2014/main" id="{A5D500B7-AA1D-41C0-AC9C-8D5652DCC115}"/>
                  </a:ext>
                </a:extLst>
              </p:cNvPr>
              <p:cNvSpPr txBox="1">
                <a:spLocks noGrp="1" noChangeArrowheads="1"/>
              </p:cNvSpPr>
              <p:nvPr>
                <p:ph type="body" idx="1"/>
              </p:nvPr>
            </p:nvSpPr>
            <p:spPr bwMode="auto">
              <a:xfrm>
                <a:off x="639763" y="5573713"/>
                <a:ext cx="5121275" cy="5281612"/>
              </a:xfrm>
              <a:prstGeom prst="rect">
                <a:avLst/>
              </a:prstGeom>
              <a:noFill/>
              <a:ln/>
              <a:extLst>
                <a:ext uri="{909E8E84-426E-40DD-AFC4-6F175D3DCCD1}">
                  <a14:hiddenFill>
                    <a:solidFill>
                      <a:srgbClr val="FFFFFF"/>
                    </a:solidFill>
                  </a14:hiddenFill>
                </a:ext>
                <a:ext uri="{91240B29-F687-4F45-9708-019B960494DF}">
                  <a14:hiddenLine w="9525" cap="flat">
                    <a:solidFill>
                      <a:srgbClr val="3465A4"/>
                    </a:solidFill>
                    <a:round/>
                    <a:headEnd/>
                    <a:tailEnd/>
                  </a14:hiddenLine>
                </a:ext>
                <a:ext uri="{AF507438-7753-43E0-B8FC-AC1667EBCBE1}">
                  <a14:hiddenEffects>
                    <a:effectLst>
                      <a:outerShdw dist="35921" dir="2700000" algn="ctr" rotWithShape="0">
                        <a:srgbClr val="808080"/>
                      </a:outerShdw>
                    </a:effectLst>
                  </a14:hiddenEffects>
                </a:ext>
              </a:extLst>
            </p:spPr>
            <p:txBody>
              <a:bodyPr wrap="none" anchor="ctr"/>
              <a:lstStyle/>
              <a:p>
                <a:r>
                  <a:rPr lang="en-US" dirty="0"/>
                  <a:t>Explain this elegant chaining of Schur complements. By systematically swapping blocks and multiplying the determinants' ratios (or summing the log-differences), the infinite dimensions perfectly cancel out. We can evaluate design quality anywhere in </a:t>
                </a:r>
                <a14:m>
                  <m:oMath xmlns:m="http://schemas.openxmlformats.org/officeDocument/2006/math">
                    <m:sSup>
                      <m:sSupPr>
                        <m:ctrlPr>
                          <a:rPr lang="en-US" sz="1200" i="1" smtClean="0">
                            <a:latin typeface="Cambria Math" panose="02040503050406030204" pitchFamily="18" charset="0"/>
                            <a:ea typeface="Cambria Math" panose="02040503050406030204" pitchFamily="18" charset="0"/>
                          </a:rPr>
                        </m:ctrlPr>
                      </m:sSupPr>
                      <m:e>
                        <m:r>
                          <a:rPr lang="en-US" sz="1200" i="1">
                            <a:latin typeface="Cambria Math" panose="02040503050406030204" pitchFamily="18" charset="0"/>
                            <a:ea typeface="Cambria Math" panose="02040503050406030204" pitchFamily="18" charset="0"/>
                          </a:rPr>
                          <m:t>ℝ</m:t>
                        </m:r>
                      </m:e>
                      <m:sup>
                        <m:r>
                          <a:rPr lang="de-DE" sz="1200" b="0" i="1" smtClean="0">
                            <a:latin typeface="Cambria Math" panose="02040503050406030204" pitchFamily="18" charset="0"/>
                            <a:ea typeface="Cambria Math" panose="02040503050406030204" pitchFamily="18" charset="0"/>
                          </a:rPr>
                          <m:t>𝑑</m:t>
                        </m:r>
                      </m:sup>
                    </m:sSup>
                  </m:oMath>
                </a14:m>
                <a:endParaRPr lang="de-DE" altLang="de-DE" dirty="0"/>
              </a:p>
            </p:txBody>
          </p:sp>
        </mc:Choice>
        <mc:Fallback xmlns="">
          <p:sp>
            <p:nvSpPr>
              <p:cNvPr id="30722" name="Rectangle 2">
                <a:extLst>
                  <a:ext uri="{FF2B5EF4-FFF2-40B4-BE49-F238E27FC236}">
                    <a16:creationId xmlns:a16="http://schemas.microsoft.com/office/drawing/2014/main" id="{A5D500B7-AA1D-41C0-AC9C-8D5652DCC115}"/>
                  </a:ext>
                </a:extLst>
              </p:cNvPr>
              <p:cNvSpPr txBox="1">
                <a:spLocks noGrp="1" noChangeArrowheads="1"/>
              </p:cNvSpPr>
              <p:nvPr>
                <p:ph type="body" idx="1"/>
              </p:nvPr>
            </p:nvSpPr>
            <p:spPr bwMode="auto">
              <a:xfrm>
                <a:off x="639763" y="5573713"/>
                <a:ext cx="5121275" cy="52816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dirty="0"/>
                  <a:t>Explain this elegant chaining of Schur complements. By systematically swapping blocks and multiplying the determinants' ratios (or summing the log-differences), the infinite dimensions perfectly cancel out. We can evaluate design quality anywhere in </a:t>
                </a:r>
                <a:r>
                  <a:rPr lang="en-US" sz="1200" i="0">
                    <a:latin typeface="Cambria Math" panose="02040503050406030204" pitchFamily="18" charset="0"/>
                    <a:ea typeface="Cambria Math" panose="02040503050406030204" pitchFamily="18" charset="0"/>
                  </a:rPr>
                  <a:t>ℝ^</a:t>
                </a:r>
                <a:r>
                  <a:rPr lang="de-DE" sz="1200" b="0" i="0">
                    <a:latin typeface="Cambria Math" panose="02040503050406030204" pitchFamily="18" charset="0"/>
                    <a:ea typeface="Cambria Math" panose="02040503050406030204" pitchFamily="18" charset="0"/>
                  </a:rPr>
                  <a:t>𝑑</a:t>
                </a:r>
                <a:endParaRPr lang="de-DE" altLang="de-DE" dirty="0"/>
              </a:p>
            </p:txBody>
          </p:sp>
        </mc:Fallback>
      </mc:AlternateContent>
      <p:sp>
        <p:nvSpPr>
          <p:cNvPr id="30723" name="Text Box 3">
            <a:extLst>
              <a:ext uri="{FF2B5EF4-FFF2-40B4-BE49-F238E27FC236}">
                <a16:creationId xmlns:a16="http://schemas.microsoft.com/office/drawing/2014/main" id="{2B7CB47A-E237-4816-ABD2-7D270E47CFA6}"/>
              </a:ext>
            </a:extLst>
          </p:cNvPr>
          <p:cNvSpPr txBox="1">
            <a:spLocks noChangeArrowheads="1"/>
          </p:cNvSpPr>
          <p:nvPr/>
        </p:nvSpPr>
        <p:spPr bwMode="auto">
          <a:xfrm>
            <a:off x="3625850" y="11145838"/>
            <a:ext cx="2773363" cy="587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4680" tIns="47520" rIns="94680" bIns="47520" anchor="b"/>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algn="r">
              <a:buClrTx/>
              <a:buFontTx/>
              <a:buNone/>
            </a:pPr>
            <a:fld id="{7E4CABEE-911E-4661-A614-9EF10E3D3DC4}" type="slidenum">
              <a:rPr lang="en-GB" altLang="de-DE" sz="1200">
                <a:latin typeface="Calibri" panose="020F0502020204030204" pitchFamily="34" charset="0"/>
              </a:rPr>
              <a:pPr algn="r">
                <a:buClrTx/>
                <a:buFontTx/>
                <a:buNone/>
              </a:pPr>
              <a:t>11</a:t>
            </a:fld>
            <a:endParaRPr lang="en-GB" altLang="de-DE" sz="1200">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8407C0AC-EE7D-49E2-BFCC-31695DA2CD5A}"/>
              </a:ext>
            </a:extLst>
          </p:cNvPr>
          <p:cNvSpPr>
            <a:spLocks noGrp="1" noChangeArrowheads="1"/>
          </p:cNvSpPr>
          <p:nvPr>
            <p:ph type="sldNum"/>
          </p:nvPr>
        </p:nvSpPr>
        <p:spPr>
          <a:ln/>
        </p:spPr>
        <p:txBody>
          <a:bodyPr/>
          <a:lstStyle/>
          <a:p>
            <a:fld id="{84CDDC01-5C5C-48DE-982F-93432288EFEC}" type="slidenum">
              <a:rPr lang="en-GB" altLang="de-DE"/>
              <a:pPr/>
              <a:t>12</a:t>
            </a:fld>
            <a:endParaRPr lang="en-GB" altLang="de-DE"/>
          </a:p>
        </p:txBody>
      </p:sp>
      <p:sp>
        <p:nvSpPr>
          <p:cNvPr id="33793" name="Rectangle 1">
            <a:extLst>
              <a:ext uri="{FF2B5EF4-FFF2-40B4-BE49-F238E27FC236}">
                <a16:creationId xmlns:a16="http://schemas.microsoft.com/office/drawing/2014/main" id="{7D866B59-2A04-4A5F-A8EF-992FAE1D702A}"/>
              </a:ext>
            </a:extLst>
          </p:cNvPr>
          <p:cNvSpPr txBox="1">
            <a:spLocks noGrp="1" noRot="1" noChangeAspect="1" noChangeArrowheads="1"/>
          </p:cNvSpPr>
          <p:nvPr>
            <p:ph type="sldImg"/>
          </p:nvPr>
        </p:nvSpPr>
        <p:spPr bwMode="auto">
          <a:xfrm>
            <a:off x="-708025" y="882650"/>
            <a:ext cx="7816850" cy="43973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4" name="Rectangle 2">
            <a:extLst>
              <a:ext uri="{FF2B5EF4-FFF2-40B4-BE49-F238E27FC236}">
                <a16:creationId xmlns:a16="http://schemas.microsoft.com/office/drawing/2014/main" id="{132D18AB-FE4A-4BCE-B11D-5D99D832D8AB}"/>
              </a:ext>
            </a:extLst>
          </p:cNvPr>
          <p:cNvSpPr txBox="1">
            <a:spLocks noGrp="1" noChangeArrowheads="1"/>
          </p:cNvSpPr>
          <p:nvPr>
            <p:ph type="body" idx="1"/>
          </p:nvPr>
        </p:nvSpPr>
        <p:spPr bwMode="auto">
          <a:xfrm>
            <a:off x="639763" y="5573713"/>
            <a:ext cx="5121275" cy="52816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sz="1800" dirty="0">
                <a:effectLst/>
                <a:latin typeface="Arial" panose="020B0604020202020204" pitchFamily="34" charset="0"/>
                <a:ea typeface="Times New Roman" panose="02020603050405020304" pitchFamily="18" charset="0"/>
              </a:rPr>
              <a:t>Introduce the 1D test case. We chose an intentionally bad starting layout to test the recovery speed of the gradient. Point to the trajectory plot. Show how quickly the lines straighten out and find the optimal spacing, showcasing the sheer speed of gradient descent over grid-searching.</a:t>
            </a:r>
            <a:endParaRPr lang="de-DE" altLang="de-DE"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8407C0AC-EE7D-49E2-BFCC-31695DA2CD5A}"/>
              </a:ext>
            </a:extLst>
          </p:cNvPr>
          <p:cNvSpPr>
            <a:spLocks noGrp="1" noChangeArrowheads="1"/>
          </p:cNvSpPr>
          <p:nvPr>
            <p:ph type="sldNum"/>
          </p:nvPr>
        </p:nvSpPr>
        <p:spPr>
          <a:ln/>
        </p:spPr>
        <p:txBody>
          <a:bodyPr/>
          <a:lstStyle/>
          <a:p>
            <a:fld id="{84CDDC01-5C5C-48DE-982F-93432288EFEC}" type="slidenum">
              <a:rPr lang="en-GB" altLang="de-DE"/>
              <a:pPr/>
              <a:t>13</a:t>
            </a:fld>
            <a:endParaRPr lang="en-GB" altLang="de-DE"/>
          </a:p>
        </p:txBody>
      </p:sp>
      <p:sp>
        <p:nvSpPr>
          <p:cNvPr id="33793" name="Rectangle 1">
            <a:extLst>
              <a:ext uri="{FF2B5EF4-FFF2-40B4-BE49-F238E27FC236}">
                <a16:creationId xmlns:a16="http://schemas.microsoft.com/office/drawing/2014/main" id="{7D866B59-2A04-4A5F-A8EF-992FAE1D702A}"/>
              </a:ext>
            </a:extLst>
          </p:cNvPr>
          <p:cNvSpPr txBox="1">
            <a:spLocks noGrp="1" noRot="1" noChangeAspect="1" noChangeArrowheads="1"/>
          </p:cNvSpPr>
          <p:nvPr>
            <p:ph type="sldImg"/>
          </p:nvPr>
        </p:nvSpPr>
        <p:spPr bwMode="auto">
          <a:xfrm>
            <a:off x="-708025" y="882650"/>
            <a:ext cx="7816850" cy="43973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4" name="Rectangle 2">
            <a:extLst>
              <a:ext uri="{FF2B5EF4-FFF2-40B4-BE49-F238E27FC236}">
                <a16:creationId xmlns:a16="http://schemas.microsoft.com/office/drawing/2014/main" id="{132D18AB-FE4A-4BCE-B11D-5D99D832D8AB}"/>
              </a:ext>
            </a:extLst>
          </p:cNvPr>
          <p:cNvSpPr txBox="1">
            <a:spLocks noGrp="1" noChangeArrowheads="1"/>
          </p:cNvSpPr>
          <p:nvPr>
            <p:ph type="body" idx="1"/>
          </p:nvPr>
        </p:nvSpPr>
        <p:spPr bwMode="auto">
          <a:xfrm>
            <a:off x="639763" y="5573713"/>
            <a:ext cx="5121275" cy="52816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sz="1800" dirty="0">
                <a:effectLst/>
                <a:latin typeface="Arial" panose="020B0604020202020204" pitchFamily="34" charset="0"/>
                <a:ea typeface="Times New Roman" panose="02020603050405020304" pitchFamily="18" charset="0"/>
              </a:rPr>
              <a:t>Now we move to a complex 2D setup. We are using a linear trend, which complicates the landscape significantly. Note how messy the design looks at the start. Traditional exchange algorithms would take thousands of random point swaps to fix this. As you see in the animation, the points behave like repelling electrons, quickly distributing themselves across the square while filling the space dynamically. Final State: Perfectly stabilized space-filling layout with characteristic edge/corner positioning. Typically for small range parameters the optimal design concentrates the points on the border and corners of the design region, if we increase the range parameter, the optimal design gets more and more space filling.</a:t>
            </a:r>
            <a:endParaRPr lang="de-DE" altLang="de-DE" sz="1800" dirty="0"/>
          </a:p>
        </p:txBody>
      </p:sp>
    </p:spTree>
    <p:extLst>
      <p:ext uri="{BB962C8B-B14F-4D97-AF65-F5344CB8AC3E}">
        <p14:creationId xmlns:p14="http://schemas.microsoft.com/office/powerpoint/2010/main" val="30022511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8407C0AC-EE7D-49E2-BFCC-31695DA2CD5A}"/>
              </a:ext>
            </a:extLst>
          </p:cNvPr>
          <p:cNvSpPr>
            <a:spLocks noGrp="1" noChangeArrowheads="1"/>
          </p:cNvSpPr>
          <p:nvPr>
            <p:ph type="sldNum"/>
          </p:nvPr>
        </p:nvSpPr>
        <p:spPr>
          <a:ln/>
        </p:spPr>
        <p:txBody>
          <a:bodyPr/>
          <a:lstStyle/>
          <a:p>
            <a:fld id="{84CDDC01-5C5C-48DE-982F-93432288EFEC}" type="slidenum">
              <a:rPr lang="en-GB" altLang="de-DE"/>
              <a:pPr/>
              <a:t>14</a:t>
            </a:fld>
            <a:endParaRPr lang="en-GB" altLang="de-DE"/>
          </a:p>
        </p:txBody>
      </p:sp>
      <p:sp>
        <p:nvSpPr>
          <p:cNvPr id="33793" name="Rectangle 1">
            <a:extLst>
              <a:ext uri="{FF2B5EF4-FFF2-40B4-BE49-F238E27FC236}">
                <a16:creationId xmlns:a16="http://schemas.microsoft.com/office/drawing/2014/main" id="{7D866B59-2A04-4A5F-A8EF-992FAE1D702A}"/>
              </a:ext>
            </a:extLst>
          </p:cNvPr>
          <p:cNvSpPr txBox="1">
            <a:spLocks noGrp="1" noRot="1" noChangeAspect="1" noChangeArrowheads="1"/>
          </p:cNvSpPr>
          <p:nvPr>
            <p:ph type="sldImg"/>
          </p:nvPr>
        </p:nvSpPr>
        <p:spPr bwMode="auto">
          <a:xfrm>
            <a:off x="-708025" y="882650"/>
            <a:ext cx="7816850" cy="43973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4" name="Rectangle 2">
            <a:extLst>
              <a:ext uri="{FF2B5EF4-FFF2-40B4-BE49-F238E27FC236}">
                <a16:creationId xmlns:a16="http://schemas.microsoft.com/office/drawing/2014/main" id="{132D18AB-FE4A-4BCE-B11D-5D99D832D8AB}"/>
              </a:ext>
            </a:extLst>
          </p:cNvPr>
          <p:cNvSpPr txBox="1">
            <a:spLocks noGrp="1" noChangeArrowheads="1"/>
          </p:cNvSpPr>
          <p:nvPr>
            <p:ph type="body" idx="1"/>
          </p:nvPr>
        </p:nvSpPr>
        <p:spPr bwMode="auto">
          <a:xfrm>
            <a:off x="639763" y="5573713"/>
            <a:ext cx="5121275" cy="52816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dirty="0"/>
          </a:p>
        </p:txBody>
      </p:sp>
    </p:spTree>
    <p:extLst>
      <p:ext uri="{BB962C8B-B14F-4D97-AF65-F5344CB8AC3E}">
        <p14:creationId xmlns:p14="http://schemas.microsoft.com/office/powerpoint/2010/main" val="31692376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8407C0AC-EE7D-49E2-BFCC-31695DA2CD5A}"/>
              </a:ext>
            </a:extLst>
          </p:cNvPr>
          <p:cNvSpPr>
            <a:spLocks noGrp="1" noChangeArrowheads="1"/>
          </p:cNvSpPr>
          <p:nvPr>
            <p:ph type="sldNum"/>
          </p:nvPr>
        </p:nvSpPr>
        <p:spPr>
          <a:ln/>
        </p:spPr>
        <p:txBody>
          <a:bodyPr/>
          <a:lstStyle/>
          <a:p>
            <a:fld id="{84CDDC01-5C5C-48DE-982F-93432288EFEC}" type="slidenum">
              <a:rPr lang="en-GB" altLang="de-DE"/>
              <a:pPr/>
              <a:t>15</a:t>
            </a:fld>
            <a:endParaRPr lang="en-GB" altLang="de-DE"/>
          </a:p>
        </p:txBody>
      </p:sp>
      <p:sp>
        <p:nvSpPr>
          <p:cNvPr id="33793" name="Rectangle 1">
            <a:extLst>
              <a:ext uri="{FF2B5EF4-FFF2-40B4-BE49-F238E27FC236}">
                <a16:creationId xmlns:a16="http://schemas.microsoft.com/office/drawing/2014/main" id="{7D866B59-2A04-4A5F-A8EF-992FAE1D702A}"/>
              </a:ext>
            </a:extLst>
          </p:cNvPr>
          <p:cNvSpPr txBox="1">
            <a:spLocks noGrp="1" noRot="1" noChangeAspect="1" noChangeArrowheads="1"/>
          </p:cNvSpPr>
          <p:nvPr>
            <p:ph type="sldImg"/>
          </p:nvPr>
        </p:nvSpPr>
        <p:spPr bwMode="auto">
          <a:xfrm>
            <a:off x="-708025" y="882650"/>
            <a:ext cx="7816850" cy="43973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3794" name="Rectangle 2">
            <a:extLst>
              <a:ext uri="{FF2B5EF4-FFF2-40B4-BE49-F238E27FC236}">
                <a16:creationId xmlns:a16="http://schemas.microsoft.com/office/drawing/2014/main" id="{132D18AB-FE4A-4BCE-B11D-5D99D832D8AB}"/>
              </a:ext>
            </a:extLst>
          </p:cNvPr>
          <p:cNvSpPr txBox="1">
            <a:spLocks noGrp="1" noChangeArrowheads="1"/>
          </p:cNvSpPr>
          <p:nvPr>
            <p:ph type="body" idx="1"/>
          </p:nvPr>
        </p:nvSpPr>
        <p:spPr bwMode="auto">
          <a:xfrm>
            <a:off x="639763" y="5573713"/>
            <a:ext cx="5121275" cy="52816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sz="1800" dirty="0">
                <a:effectLst/>
                <a:latin typeface="Arial" panose="020B0604020202020204" pitchFamily="34" charset="0"/>
                <a:ea typeface="Times New Roman" panose="02020603050405020304" pitchFamily="18" charset="0"/>
              </a:rPr>
              <a:t>The target function is very flat for this setup with multiple local optima.</a:t>
            </a:r>
            <a:endParaRPr lang="de-DE" altLang="de-DE" dirty="0"/>
          </a:p>
        </p:txBody>
      </p:sp>
    </p:spTree>
    <p:extLst>
      <p:ext uri="{BB962C8B-B14F-4D97-AF65-F5344CB8AC3E}">
        <p14:creationId xmlns:p14="http://schemas.microsoft.com/office/powerpoint/2010/main" val="985537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4850" y="882650"/>
            <a:ext cx="7800975" cy="4387850"/>
          </a:xfrm>
        </p:spPr>
      </p:sp>
      <p:sp>
        <p:nvSpPr>
          <p:cNvPr id="3" name="Notizenplatzhalter 2"/>
          <p:cNvSpPr>
            <a:spLocks noGrp="1"/>
          </p:cNvSpPr>
          <p:nvPr>
            <p:ph type="body" idx="1"/>
          </p:nvPr>
        </p:nvSpPr>
        <p:spPr/>
        <p:txBody>
          <a:bodyPr/>
          <a:lstStyle/>
          <a:p>
            <a:r>
              <a:rPr lang="en-US" sz="1800" dirty="0">
                <a:effectLst/>
                <a:latin typeface="Arial" panose="020B0604020202020204" pitchFamily="34" charset="0"/>
                <a:ea typeface="Times New Roman" panose="02020603050405020304" pitchFamily="18" charset="0"/>
              </a:rPr>
              <a:t>Present the runtime breakthrough. We are talking about shifting the time scale from hours of discrete swapping down to minutes of continuous optimization. Summarize the practical superiority. We aren't just faster; we are more accurate because our points can land on the exact mathematical coordinates required.</a:t>
            </a:r>
            <a:endParaRPr lang="de-DE" dirty="0"/>
          </a:p>
        </p:txBody>
      </p:sp>
      <p:sp>
        <p:nvSpPr>
          <p:cNvPr id="4" name="Foliennummernplatzhalter 3"/>
          <p:cNvSpPr>
            <a:spLocks noGrp="1"/>
          </p:cNvSpPr>
          <p:nvPr>
            <p:ph type="sldNum"/>
          </p:nvPr>
        </p:nvSpPr>
        <p:spPr/>
        <p:txBody>
          <a:bodyPr/>
          <a:lstStyle/>
          <a:p>
            <a:fld id="{E61C2156-2C30-4E83-A22B-1C7E7024E366}" type="slidenum">
              <a:rPr lang="en-GB" altLang="de-DE" smtClean="0"/>
              <a:pPr/>
              <a:t>16</a:t>
            </a:fld>
            <a:endParaRPr lang="en-GB" altLang="de-DE"/>
          </a:p>
        </p:txBody>
      </p:sp>
    </p:spTree>
    <p:extLst>
      <p:ext uri="{BB962C8B-B14F-4D97-AF65-F5344CB8AC3E}">
        <p14:creationId xmlns:p14="http://schemas.microsoft.com/office/powerpoint/2010/main" val="33886340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04850" y="882650"/>
            <a:ext cx="7800975" cy="4387850"/>
          </a:xfrm>
        </p:spPr>
      </p:sp>
      <p:sp>
        <p:nvSpPr>
          <p:cNvPr id="3" name="Notizenplatzhalter 2"/>
          <p:cNvSpPr>
            <a:spLocks noGrp="1"/>
          </p:cNvSpPr>
          <p:nvPr>
            <p:ph type="body" idx="1"/>
          </p:nvPr>
        </p:nvSpPr>
        <p:spPr/>
        <p:txBody>
          <a:bodyPr/>
          <a:lstStyle/>
          <a:p>
            <a:r>
              <a:rPr lang="en-US" sz="1800" dirty="0">
                <a:effectLst/>
                <a:latin typeface="Arial" panose="020B0604020202020204" pitchFamily="34" charset="0"/>
                <a:ea typeface="Times New Roman" panose="02020603050405020304" pitchFamily="18" charset="0"/>
              </a:rPr>
              <a:t>Conclude your talk by highlighting the three pillars: Continuous space transition, Tensor-free gradient, and the Schur comparison trick. </a:t>
            </a:r>
            <a:r>
              <a:rPr lang="de-DE" sz="1800" dirty="0" err="1">
                <a:effectLst/>
                <a:latin typeface="Arial" panose="020B0604020202020204" pitchFamily="34" charset="0"/>
                <a:ea typeface="Times New Roman" panose="02020603050405020304" pitchFamily="18" charset="0"/>
              </a:rPr>
              <a:t>Thank</a:t>
            </a:r>
            <a:r>
              <a:rPr lang="de-DE" sz="1800" dirty="0">
                <a:effectLst/>
                <a:latin typeface="Arial" panose="020B0604020202020204" pitchFamily="34" charset="0"/>
                <a:ea typeface="Times New Roman" panose="02020603050405020304" pitchFamily="18" charset="0"/>
              </a:rPr>
              <a:t> </a:t>
            </a:r>
            <a:r>
              <a:rPr lang="de-DE" sz="1800" dirty="0" err="1">
                <a:effectLst/>
                <a:latin typeface="Arial" panose="020B0604020202020204" pitchFamily="34" charset="0"/>
                <a:ea typeface="Times New Roman" panose="02020603050405020304" pitchFamily="18" charset="0"/>
              </a:rPr>
              <a:t>the</a:t>
            </a:r>
            <a:r>
              <a:rPr lang="de-DE" sz="1800" dirty="0">
                <a:effectLst/>
                <a:latin typeface="Arial" panose="020B0604020202020204" pitchFamily="34" charset="0"/>
                <a:ea typeface="Times New Roman" panose="02020603050405020304" pitchFamily="18" charset="0"/>
              </a:rPr>
              <a:t> </a:t>
            </a:r>
            <a:r>
              <a:rPr lang="de-DE" sz="1800" dirty="0" err="1">
                <a:effectLst/>
                <a:latin typeface="Arial" panose="020B0604020202020204" pitchFamily="34" charset="0"/>
                <a:ea typeface="Times New Roman" panose="02020603050405020304" pitchFamily="18" charset="0"/>
              </a:rPr>
              <a:t>audience</a:t>
            </a:r>
            <a:r>
              <a:rPr lang="de-DE" sz="1800" dirty="0">
                <a:effectLst/>
                <a:latin typeface="Arial" panose="020B0604020202020204" pitchFamily="34" charset="0"/>
                <a:ea typeface="Times New Roman" panose="02020603050405020304" pitchFamily="18" charset="0"/>
              </a:rPr>
              <a:t> and open </a:t>
            </a:r>
            <a:r>
              <a:rPr lang="de-DE" sz="1800" dirty="0" err="1">
                <a:effectLst/>
                <a:latin typeface="Arial" panose="020B0604020202020204" pitchFamily="34" charset="0"/>
                <a:ea typeface="Times New Roman" panose="02020603050405020304" pitchFamily="18" charset="0"/>
              </a:rPr>
              <a:t>the</a:t>
            </a:r>
            <a:r>
              <a:rPr lang="de-DE" sz="1800" dirty="0">
                <a:effectLst/>
                <a:latin typeface="Arial" panose="020B0604020202020204" pitchFamily="34" charset="0"/>
                <a:ea typeface="Times New Roman" panose="02020603050405020304" pitchFamily="18" charset="0"/>
              </a:rPr>
              <a:t> </a:t>
            </a:r>
            <a:r>
              <a:rPr lang="de-DE" sz="1800" dirty="0" err="1">
                <a:effectLst/>
                <a:latin typeface="Arial" panose="020B0604020202020204" pitchFamily="34" charset="0"/>
                <a:ea typeface="Times New Roman" panose="02020603050405020304" pitchFamily="18" charset="0"/>
              </a:rPr>
              <a:t>floor</a:t>
            </a:r>
            <a:r>
              <a:rPr lang="de-DE" sz="1800" dirty="0">
                <a:effectLst/>
                <a:latin typeface="Arial" panose="020B0604020202020204" pitchFamily="34" charset="0"/>
                <a:ea typeface="Times New Roman" panose="02020603050405020304" pitchFamily="18" charset="0"/>
              </a:rPr>
              <a:t> </a:t>
            </a:r>
            <a:r>
              <a:rPr lang="de-DE" sz="1800" dirty="0" err="1">
                <a:effectLst/>
                <a:latin typeface="Arial" panose="020B0604020202020204" pitchFamily="34" charset="0"/>
                <a:ea typeface="Times New Roman" panose="02020603050405020304" pitchFamily="18" charset="0"/>
              </a:rPr>
              <a:t>for</a:t>
            </a:r>
            <a:r>
              <a:rPr lang="de-DE" sz="1800" dirty="0">
                <a:effectLst/>
                <a:latin typeface="Arial" panose="020B0604020202020204" pitchFamily="34" charset="0"/>
                <a:ea typeface="Times New Roman" panose="02020603050405020304" pitchFamily="18" charset="0"/>
              </a:rPr>
              <a:t> </a:t>
            </a:r>
            <a:r>
              <a:rPr lang="de-DE" sz="1800" dirty="0" err="1">
                <a:effectLst/>
                <a:latin typeface="Arial" panose="020B0604020202020204" pitchFamily="34" charset="0"/>
                <a:ea typeface="Times New Roman" panose="02020603050405020304" pitchFamily="18" charset="0"/>
              </a:rPr>
              <a:t>questions</a:t>
            </a:r>
            <a:r>
              <a:rPr lang="de-DE" sz="1800" dirty="0">
                <a:effectLst/>
                <a:latin typeface="Arial" panose="020B0604020202020204" pitchFamily="34" charset="0"/>
                <a:ea typeface="Times New Roman" panose="02020603050405020304" pitchFamily="18" charset="0"/>
              </a:rPr>
              <a:t>.</a:t>
            </a:r>
            <a:endParaRPr lang="de-DE" dirty="0"/>
          </a:p>
        </p:txBody>
      </p:sp>
      <p:sp>
        <p:nvSpPr>
          <p:cNvPr id="4" name="Foliennummernplatzhalter 3"/>
          <p:cNvSpPr>
            <a:spLocks noGrp="1"/>
          </p:cNvSpPr>
          <p:nvPr>
            <p:ph type="sldNum"/>
          </p:nvPr>
        </p:nvSpPr>
        <p:spPr/>
        <p:txBody>
          <a:bodyPr/>
          <a:lstStyle/>
          <a:p>
            <a:fld id="{E61C2156-2C30-4E83-A22B-1C7E7024E366}" type="slidenum">
              <a:rPr lang="en-GB" altLang="de-DE" smtClean="0"/>
              <a:pPr/>
              <a:t>17</a:t>
            </a:fld>
            <a:endParaRPr lang="en-GB" altLang="de-DE"/>
          </a:p>
        </p:txBody>
      </p:sp>
    </p:spTree>
    <p:extLst>
      <p:ext uri="{BB962C8B-B14F-4D97-AF65-F5344CB8AC3E}">
        <p14:creationId xmlns:p14="http://schemas.microsoft.com/office/powerpoint/2010/main" val="321489120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3AC2FCDC-F96A-44BC-AFC6-94333EEE8B15}"/>
              </a:ext>
            </a:extLst>
          </p:cNvPr>
          <p:cNvSpPr>
            <a:spLocks noGrp="1" noChangeArrowheads="1"/>
          </p:cNvSpPr>
          <p:nvPr>
            <p:ph type="sldNum"/>
          </p:nvPr>
        </p:nvSpPr>
        <p:spPr>
          <a:ln/>
        </p:spPr>
        <p:txBody>
          <a:bodyPr/>
          <a:lstStyle/>
          <a:p>
            <a:fld id="{37421A9E-20D1-4BD8-9A94-568413847810}" type="slidenum">
              <a:rPr lang="en-GB" altLang="de-DE"/>
              <a:pPr/>
              <a:t>18</a:t>
            </a:fld>
            <a:endParaRPr lang="en-GB" altLang="de-DE"/>
          </a:p>
        </p:txBody>
      </p:sp>
      <p:sp>
        <p:nvSpPr>
          <p:cNvPr id="36865" name="Rectangle 1">
            <a:extLst>
              <a:ext uri="{FF2B5EF4-FFF2-40B4-BE49-F238E27FC236}">
                <a16:creationId xmlns:a16="http://schemas.microsoft.com/office/drawing/2014/main" id="{31E3B138-38B2-4945-AD88-EEFFCD166B07}"/>
              </a:ext>
            </a:extLst>
          </p:cNvPr>
          <p:cNvSpPr txBox="1">
            <a:spLocks noGrp="1" noRot="1" noChangeAspect="1" noChangeArrowheads="1"/>
          </p:cNvSpPr>
          <p:nvPr>
            <p:ph type="sldImg"/>
          </p:nvPr>
        </p:nvSpPr>
        <p:spPr bwMode="auto">
          <a:xfrm>
            <a:off x="-708025" y="882650"/>
            <a:ext cx="7816850" cy="43973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36866" name="Rectangle 2">
            <a:extLst>
              <a:ext uri="{FF2B5EF4-FFF2-40B4-BE49-F238E27FC236}">
                <a16:creationId xmlns:a16="http://schemas.microsoft.com/office/drawing/2014/main" id="{08B3D4FA-4467-44BD-8F05-BF6EF8FA255F}"/>
              </a:ext>
            </a:extLst>
          </p:cNvPr>
          <p:cNvSpPr txBox="1">
            <a:spLocks noGrp="1" noChangeArrowheads="1"/>
          </p:cNvSpPr>
          <p:nvPr>
            <p:ph type="body" idx="1"/>
          </p:nvPr>
        </p:nvSpPr>
        <p:spPr bwMode="auto">
          <a:xfrm>
            <a:off x="639763" y="5573713"/>
            <a:ext cx="5121275" cy="52816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de-DE" altLang="de-DE"/>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12">
            <a:extLst>
              <a:ext uri="{FF2B5EF4-FFF2-40B4-BE49-F238E27FC236}">
                <a16:creationId xmlns:a16="http://schemas.microsoft.com/office/drawing/2014/main" id="{A2400F4B-6E60-4E82-8DD3-44B428639268}"/>
              </a:ext>
            </a:extLst>
          </p:cNvPr>
          <p:cNvSpPr>
            <a:spLocks noGrp="1" noChangeArrowheads="1"/>
          </p:cNvSpPr>
          <p:nvPr>
            <p:ph type="sldNum"/>
          </p:nvPr>
        </p:nvSpPr>
        <p:spPr>
          <a:ln/>
        </p:spPr>
        <p:txBody>
          <a:bodyPr/>
          <a:lstStyle/>
          <a:p>
            <a:fld id="{DD6EA15E-4C63-400C-86B3-D54939C651AA}" type="slidenum">
              <a:rPr lang="en-GB" altLang="de-DE"/>
              <a:pPr/>
              <a:t>2</a:t>
            </a:fld>
            <a:endParaRPr lang="en-GB" altLang="de-DE"/>
          </a:p>
        </p:txBody>
      </p:sp>
      <p:sp>
        <p:nvSpPr>
          <p:cNvPr id="22529" name="Rectangle 1">
            <a:extLst>
              <a:ext uri="{FF2B5EF4-FFF2-40B4-BE49-F238E27FC236}">
                <a16:creationId xmlns:a16="http://schemas.microsoft.com/office/drawing/2014/main" id="{1843523C-BB9F-4054-BC7E-72D89E804649}"/>
              </a:ext>
            </a:extLst>
          </p:cNvPr>
          <p:cNvSpPr txBox="1">
            <a:spLocks noGrp="1" noRot="1" noChangeAspect="1" noChangeArrowheads="1"/>
          </p:cNvSpPr>
          <p:nvPr>
            <p:ph type="sldImg"/>
          </p:nvPr>
        </p:nvSpPr>
        <p:spPr bwMode="auto">
          <a:xfrm>
            <a:off x="-708025" y="882650"/>
            <a:ext cx="7816850" cy="43973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2530" name="Rectangle 2">
            <a:extLst>
              <a:ext uri="{FF2B5EF4-FFF2-40B4-BE49-F238E27FC236}">
                <a16:creationId xmlns:a16="http://schemas.microsoft.com/office/drawing/2014/main" id="{C2ADDE98-2B9A-4506-B4C6-B85875EC80D8}"/>
              </a:ext>
            </a:extLst>
          </p:cNvPr>
          <p:cNvSpPr txBox="1">
            <a:spLocks noGrp="1" noChangeArrowheads="1"/>
          </p:cNvSpPr>
          <p:nvPr>
            <p:ph type="body" idx="1"/>
          </p:nvPr>
        </p:nvSpPr>
        <p:spPr bwMode="auto">
          <a:xfrm>
            <a:off x="639763" y="5573713"/>
            <a:ext cx="5121275" cy="52816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b="0" u="none" strike="noStrike" dirty="0">
                <a:effectLst/>
                <a:latin typeface="Google Sans"/>
              </a:rPr>
              <a:t>State that since I presented the GV framework here two years ago, we know its geometric power (ellipsoid volume reduction)</a:t>
            </a:r>
            <a:r>
              <a:rPr lang="en-US" dirty="0"/>
              <a:t>. Today, we break free from the grid restrictions that used to limit it.</a:t>
            </a:r>
            <a:endParaRPr lang="de-DE" altLang="de-DE"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12">
            <a:extLst>
              <a:ext uri="{FF2B5EF4-FFF2-40B4-BE49-F238E27FC236}">
                <a16:creationId xmlns:a16="http://schemas.microsoft.com/office/drawing/2014/main" id="{D1ED8211-7C23-4A65-A28C-B261091C899B}"/>
              </a:ext>
            </a:extLst>
          </p:cNvPr>
          <p:cNvSpPr>
            <a:spLocks noGrp="1" noChangeArrowheads="1"/>
          </p:cNvSpPr>
          <p:nvPr>
            <p:ph type="sldNum"/>
          </p:nvPr>
        </p:nvSpPr>
        <p:spPr>
          <a:ln/>
        </p:spPr>
        <p:txBody>
          <a:bodyPr/>
          <a:lstStyle/>
          <a:p>
            <a:fld id="{9C3FD9EB-F96C-4958-ABC5-A2907DE010B3}" type="slidenum">
              <a:rPr lang="en-GB" altLang="de-DE"/>
              <a:pPr/>
              <a:t>3</a:t>
            </a:fld>
            <a:endParaRPr lang="en-GB" altLang="de-DE"/>
          </a:p>
        </p:txBody>
      </p:sp>
      <p:sp>
        <p:nvSpPr>
          <p:cNvPr id="23553" name="Rectangle 1">
            <a:extLst>
              <a:ext uri="{FF2B5EF4-FFF2-40B4-BE49-F238E27FC236}">
                <a16:creationId xmlns:a16="http://schemas.microsoft.com/office/drawing/2014/main" id="{B21FC381-DC6F-4481-A116-A40386281781}"/>
              </a:ext>
            </a:extLst>
          </p:cNvPr>
          <p:cNvSpPr txBox="1">
            <a:spLocks noGrp="1" noRot="1" noChangeAspect="1" noChangeArrowheads="1"/>
          </p:cNvSpPr>
          <p:nvPr>
            <p:ph type="sldImg"/>
          </p:nvPr>
        </p:nvSpPr>
        <p:spPr bwMode="auto">
          <a:xfrm>
            <a:off x="-708025" y="882650"/>
            <a:ext cx="7816850" cy="43973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mc:AlternateContent xmlns:mc="http://schemas.openxmlformats.org/markup-compatibility/2006" xmlns:a14="http://schemas.microsoft.com/office/drawing/2010/main">
        <mc:Choice Requires="a14">
          <p:sp>
            <p:nvSpPr>
              <p:cNvPr id="23554" name="Rectangle 2">
                <a:extLst>
                  <a:ext uri="{FF2B5EF4-FFF2-40B4-BE49-F238E27FC236}">
                    <a16:creationId xmlns:a16="http://schemas.microsoft.com/office/drawing/2014/main" id="{7F53D347-1F1D-42CD-BB1A-3F388D811EB1}"/>
                  </a:ext>
                </a:extLst>
              </p:cNvPr>
              <p:cNvSpPr txBox="1">
                <a:spLocks noGrp="1" noChangeArrowheads="1"/>
              </p:cNvSpPr>
              <p:nvPr>
                <p:ph type="body" idx="1"/>
              </p:nvPr>
            </p:nvSpPr>
            <p:spPr bwMode="auto">
              <a:xfrm>
                <a:off x="639763" y="5573713"/>
                <a:ext cx="5121275" cy="5281612"/>
              </a:xfrm>
              <a:prstGeom prst="rect">
                <a:avLst/>
              </a:prstGeom>
              <a:noFill/>
              <a:ln/>
              <a:extLst>
                <a:ext uri="{909E8E84-426E-40DD-AFC4-6F175D3DCCD1}">
                  <a14:hiddenFill>
                    <a:solidFill>
                      <a:srgbClr val="FFFFFF"/>
                    </a:solidFill>
                  </a14:hiddenFill>
                </a:ext>
                <a:ext uri="{91240B29-F687-4F45-9708-019B960494DF}">
                  <a14:hiddenLine w="9525" cap="flat">
                    <a:solidFill>
                      <a:srgbClr val="3465A4"/>
                    </a:solidFill>
                    <a:round/>
                    <a:headEnd/>
                    <a:tailEnd/>
                  </a14:hiddenLine>
                </a:ext>
                <a:ext uri="{AF507438-7753-43E0-B8FC-AC1667EBCBE1}">
                  <a14:hiddenEffects>
                    <a:effectLst>
                      <a:outerShdw dist="35921" dir="2700000" algn="ctr" rotWithShape="0">
                        <a:srgbClr val="808080"/>
                      </a:outerShdw>
                    </a:effectLst>
                  </a14:hiddenEffects>
                </a:ext>
              </a:extLst>
            </p:spPr>
            <p:txBody>
              <a:bodyPr wrap="none" anchor="ctr"/>
              <a:lstStyle/>
              <a:p>
                <a:r>
                  <a:rPr lang="en-US" b="0" u="none" strike="noStrike" dirty="0">
                    <a:effectLst/>
                    <a:latin typeface="Google Sans"/>
                  </a:rPr>
                  <a:t>Remind them of Theorem 2. Because </a:t>
                </a:r>
                <a14:m>
                  <m:oMath xmlns:m="http://schemas.openxmlformats.org/officeDocument/2006/math">
                    <m:sSub>
                      <m:sSubPr>
                        <m:ctrlPr>
                          <a:rPr lang="de-DE" sz="1200" i="1" smtClean="0">
                            <a:latin typeface="Cambria Math" panose="02040503050406030204" pitchFamily="18" charset="0"/>
                            <a:cs typeface="Calibri Light" panose="020F0302020204030204" pitchFamily="34" charset="0"/>
                          </a:rPr>
                        </m:ctrlPr>
                      </m:sSubPr>
                      <m:e>
                        <m:r>
                          <m:rPr>
                            <m:sty m:val="p"/>
                          </m:rPr>
                          <a:rPr lang="el-GR" sz="1200" i="1">
                            <a:latin typeface="Cambria Math" panose="02040503050406030204" pitchFamily="18" charset="0"/>
                            <a:ea typeface="Cambria Math" panose="02040503050406030204" pitchFamily="18" charset="0"/>
                            <a:cs typeface="Calibri Light" panose="020F0302020204030204" pitchFamily="34" charset="0"/>
                          </a:rPr>
                          <m:t>Σ</m:t>
                        </m:r>
                      </m:e>
                      <m:sub>
                        <m:r>
                          <a:rPr lang="de-DE" sz="1200" i="1">
                            <a:latin typeface="Cambria Math" panose="02040503050406030204" pitchFamily="18" charset="0"/>
                            <a:cs typeface="Calibri Light" panose="020F0302020204030204" pitchFamily="34" charset="0"/>
                          </a:rPr>
                          <m:t>2</m:t>
                        </m:r>
                      </m:sub>
                    </m:sSub>
                  </m:oMath>
                </a14:m>
                <a:r>
                  <a:rPr lang="en-US" b="0" u="none" strike="noStrike" dirty="0">
                    <a:effectLst/>
                    <a:latin typeface="Google Sans"/>
                  </a:rPr>
                  <a:t> depends </a:t>
                </a:r>
                <a:r>
                  <a:rPr lang="en-US" b="0" i="1" u="none" strike="noStrike" dirty="0">
                    <a:effectLst/>
                    <a:latin typeface="Google Sans"/>
                  </a:rPr>
                  <a:t>only</a:t>
                </a:r>
                <a:r>
                  <a:rPr lang="en-US" b="0" u="none" strike="noStrike" dirty="0">
                    <a:effectLst/>
                    <a:latin typeface="Google Sans"/>
                  </a:rPr>
                  <a:t> on the few increment coordinates, the background prediction field of m points disappears from our optimization cycle completely</a:t>
                </a:r>
                <a:r>
                  <a:rPr lang="en-US" dirty="0"/>
                  <a:t>.</a:t>
                </a:r>
                <a:endParaRPr lang="de-DE" altLang="de-DE" dirty="0"/>
              </a:p>
            </p:txBody>
          </p:sp>
        </mc:Choice>
        <mc:Fallback xmlns="">
          <p:sp>
            <p:nvSpPr>
              <p:cNvPr id="23554" name="Rectangle 2">
                <a:extLst>
                  <a:ext uri="{FF2B5EF4-FFF2-40B4-BE49-F238E27FC236}">
                    <a16:creationId xmlns:a16="http://schemas.microsoft.com/office/drawing/2014/main" id="{7F53D347-1F1D-42CD-BB1A-3F388D811EB1}"/>
                  </a:ext>
                </a:extLst>
              </p:cNvPr>
              <p:cNvSpPr txBox="1">
                <a:spLocks noGrp="1" noChangeArrowheads="1"/>
              </p:cNvSpPr>
              <p:nvPr>
                <p:ph type="body" idx="1"/>
              </p:nvPr>
            </p:nvSpPr>
            <p:spPr bwMode="auto">
              <a:xfrm>
                <a:off x="639763" y="5573713"/>
                <a:ext cx="5121275" cy="52816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b="0" u="none" strike="noStrike" dirty="0">
                    <a:effectLst/>
                    <a:latin typeface="Google Sans"/>
                  </a:rPr>
                  <a:t>Remind them of Theorem 2. Because </a:t>
                </a:r>
                <a:r>
                  <a:rPr lang="el-GR" sz="1200" i="0">
                    <a:latin typeface="Cambria Math" panose="02040503050406030204" pitchFamily="18" charset="0"/>
                    <a:ea typeface="Cambria Math" panose="02040503050406030204" pitchFamily="18" charset="0"/>
                    <a:cs typeface="Calibri Light" panose="020F0302020204030204" pitchFamily="34" charset="0"/>
                  </a:rPr>
                  <a:t>Σ</a:t>
                </a:r>
                <a:r>
                  <a:rPr lang="de-DE" sz="1200" i="0">
                    <a:latin typeface="Cambria Math" panose="02040503050406030204" pitchFamily="18" charset="0"/>
                    <a:ea typeface="Cambria Math" panose="02040503050406030204" pitchFamily="18" charset="0"/>
                    <a:cs typeface="Calibri Light" panose="020F0302020204030204" pitchFamily="34" charset="0"/>
                  </a:rPr>
                  <a:t>_</a:t>
                </a:r>
                <a:r>
                  <a:rPr lang="de-DE" sz="1200" i="0">
                    <a:latin typeface="Cambria Math" panose="02040503050406030204" pitchFamily="18" charset="0"/>
                    <a:cs typeface="Calibri Light" panose="020F0302020204030204" pitchFamily="34" charset="0"/>
                  </a:rPr>
                  <a:t>2</a:t>
                </a:r>
                <a:r>
                  <a:rPr lang="en-US" b="0" u="none" strike="noStrike" dirty="0">
                    <a:effectLst/>
                    <a:latin typeface="Google Sans"/>
                  </a:rPr>
                  <a:t> depends </a:t>
                </a:r>
                <a:r>
                  <a:rPr lang="en-US" b="0" i="1" u="none" strike="noStrike" dirty="0">
                    <a:effectLst/>
                    <a:latin typeface="Google Sans"/>
                  </a:rPr>
                  <a:t>only</a:t>
                </a:r>
                <a:r>
                  <a:rPr lang="en-US" b="0" u="none" strike="noStrike" dirty="0">
                    <a:effectLst/>
                    <a:latin typeface="Google Sans"/>
                  </a:rPr>
                  <a:t> on the few increment coordinates, the background prediction field of m points disappears from our optimization cycle completely</a:t>
                </a:r>
                <a:r>
                  <a:rPr lang="en-US" dirty="0"/>
                  <a:t>.</a:t>
                </a:r>
                <a:endParaRPr lang="de-DE" altLang="de-DE" dirty="0"/>
              </a:p>
            </p:txBody>
          </p:sp>
        </mc:Fallback>
      </mc:AlternateContent>
      <p:sp>
        <p:nvSpPr>
          <p:cNvPr id="23555" name="Text Box 3">
            <a:extLst>
              <a:ext uri="{FF2B5EF4-FFF2-40B4-BE49-F238E27FC236}">
                <a16:creationId xmlns:a16="http://schemas.microsoft.com/office/drawing/2014/main" id="{B3267DDD-D1D2-4F56-B368-23CF789EFA61}"/>
              </a:ext>
            </a:extLst>
          </p:cNvPr>
          <p:cNvSpPr txBox="1">
            <a:spLocks noChangeArrowheads="1"/>
          </p:cNvSpPr>
          <p:nvPr/>
        </p:nvSpPr>
        <p:spPr bwMode="auto">
          <a:xfrm>
            <a:off x="3625850" y="11145838"/>
            <a:ext cx="2773363" cy="587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4680" tIns="47520" rIns="94680" bIns="47520" anchor="b"/>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algn="r">
              <a:buClrTx/>
              <a:buFontTx/>
              <a:buNone/>
            </a:pPr>
            <a:fld id="{712B9604-6B97-4A58-9691-11DF23D66580}" type="slidenum">
              <a:rPr lang="en-GB" altLang="de-DE" sz="1200">
                <a:latin typeface="Calibri" panose="020F0502020204030204" pitchFamily="34" charset="0"/>
              </a:rPr>
              <a:pPr algn="r">
                <a:buClrTx/>
                <a:buFontTx/>
                <a:buNone/>
              </a:pPr>
              <a:t>3</a:t>
            </a:fld>
            <a:endParaRPr lang="en-GB" altLang="de-DE" sz="1200">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12">
            <a:extLst>
              <a:ext uri="{FF2B5EF4-FFF2-40B4-BE49-F238E27FC236}">
                <a16:creationId xmlns:a16="http://schemas.microsoft.com/office/drawing/2014/main" id="{9724A896-56FD-40DD-AF64-D5C9C24E7B9E}"/>
              </a:ext>
            </a:extLst>
          </p:cNvPr>
          <p:cNvSpPr>
            <a:spLocks noGrp="1" noChangeArrowheads="1"/>
          </p:cNvSpPr>
          <p:nvPr>
            <p:ph type="sldNum"/>
          </p:nvPr>
        </p:nvSpPr>
        <p:spPr>
          <a:ln/>
        </p:spPr>
        <p:txBody>
          <a:bodyPr/>
          <a:lstStyle/>
          <a:p>
            <a:fld id="{D6D3DAA8-CE69-46EA-9B54-72A255584D45}" type="slidenum">
              <a:rPr lang="en-GB" altLang="de-DE"/>
              <a:pPr/>
              <a:t>4</a:t>
            </a:fld>
            <a:endParaRPr lang="en-GB" altLang="de-DE"/>
          </a:p>
        </p:txBody>
      </p:sp>
      <p:sp>
        <p:nvSpPr>
          <p:cNvPr id="25601" name="Rectangle 1">
            <a:extLst>
              <a:ext uri="{FF2B5EF4-FFF2-40B4-BE49-F238E27FC236}">
                <a16:creationId xmlns:a16="http://schemas.microsoft.com/office/drawing/2014/main" id="{A3A19064-7F49-4072-8683-FFF5989F6D30}"/>
              </a:ext>
            </a:extLst>
          </p:cNvPr>
          <p:cNvSpPr txBox="1">
            <a:spLocks noGrp="1" noRot="1" noChangeAspect="1" noChangeArrowheads="1"/>
          </p:cNvSpPr>
          <p:nvPr>
            <p:ph type="sldImg"/>
          </p:nvPr>
        </p:nvSpPr>
        <p:spPr bwMode="auto">
          <a:xfrm>
            <a:off x="-708025" y="882650"/>
            <a:ext cx="7816850" cy="43973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Rectangle 2">
            <a:extLst>
              <a:ext uri="{FF2B5EF4-FFF2-40B4-BE49-F238E27FC236}">
                <a16:creationId xmlns:a16="http://schemas.microsoft.com/office/drawing/2014/main" id="{78E5804F-7F7D-4E28-B56D-E0FF875CCF36}"/>
              </a:ext>
            </a:extLst>
          </p:cNvPr>
          <p:cNvSpPr txBox="1">
            <a:spLocks noGrp="1" noChangeArrowheads="1"/>
          </p:cNvSpPr>
          <p:nvPr>
            <p:ph type="body" idx="1"/>
          </p:nvPr>
        </p:nvSpPr>
        <p:spPr bwMode="auto">
          <a:xfrm>
            <a:off x="639763" y="5573713"/>
            <a:ext cx="5121275" cy="52816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dirty="0"/>
              <a:t>This is the core shift. Since we no longer need a candidate grid to calculate the criterion, we can let our coordinates vary continuously and use standard calculus.</a:t>
            </a:r>
            <a:endParaRPr lang="de-DE" altLang="de-DE" dirty="0"/>
          </a:p>
        </p:txBody>
      </p:sp>
      <p:sp>
        <p:nvSpPr>
          <p:cNvPr id="25603" name="Text Box 3">
            <a:extLst>
              <a:ext uri="{FF2B5EF4-FFF2-40B4-BE49-F238E27FC236}">
                <a16:creationId xmlns:a16="http://schemas.microsoft.com/office/drawing/2014/main" id="{02588F12-EBED-4846-B425-2B4C3923AA20}"/>
              </a:ext>
            </a:extLst>
          </p:cNvPr>
          <p:cNvSpPr txBox="1">
            <a:spLocks noChangeArrowheads="1"/>
          </p:cNvSpPr>
          <p:nvPr/>
        </p:nvSpPr>
        <p:spPr bwMode="auto">
          <a:xfrm>
            <a:off x="3625850" y="11145838"/>
            <a:ext cx="2773363" cy="587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4680" tIns="47520" rIns="94680" bIns="47520" anchor="b"/>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algn="r">
              <a:buClrTx/>
              <a:buFontTx/>
              <a:buNone/>
            </a:pPr>
            <a:fld id="{656337BC-A79C-413F-A198-460365FDCC57}" type="slidenum">
              <a:rPr lang="en-GB" altLang="de-DE" sz="1200">
                <a:latin typeface="Calibri" panose="020F0502020204030204" pitchFamily="34" charset="0"/>
              </a:rPr>
              <a:pPr algn="r">
                <a:buClrTx/>
                <a:buFontTx/>
                <a:buNone/>
              </a:pPr>
              <a:t>4</a:t>
            </a:fld>
            <a:endParaRPr lang="en-GB" altLang="de-DE" sz="1200">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12">
            <a:extLst>
              <a:ext uri="{FF2B5EF4-FFF2-40B4-BE49-F238E27FC236}">
                <a16:creationId xmlns:a16="http://schemas.microsoft.com/office/drawing/2014/main" id="{9724A896-56FD-40DD-AF64-D5C9C24E7B9E}"/>
              </a:ext>
            </a:extLst>
          </p:cNvPr>
          <p:cNvSpPr>
            <a:spLocks noGrp="1" noChangeArrowheads="1"/>
          </p:cNvSpPr>
          <p:nvPr>
            <p:ph type="sldNum"/>
          </p:nvPr>
        </p:nvSpPr>
        <p:spPr>
          <a:ln/>
        </p:spPr>
        <p:txBody>
          <a:bodyPr/>
          <a:lstStyle/>
          <a:p>
            <a:fld id="{D6D3DAA8-CE69-46EA-9B54-72A255584D45}" type="slidenum">
              <a:rPr lang="en-GB" altLang="de-DE"/>
              <a:pPr/>
              <a:t>5</a:t>
            </a:fld>
            <a:endParaRPr lang="en-GB" altLang="de-DE"/>
          </a:p>
        </p:txBody>
      </p:sp>
      <p:sp>
        <p:nvSpPr>
          <p:cNvPr id="25601" name="Rectangle 1">
            <a:extLst>
              <a:ext uri="{FF2B5EF4-FFF2-40B4-BE49-F238E27FC236}">
                <a16:creationId xmlns:a16="http://schemas.microsoft.com/office/drawing/2014/main" id="{A3A19064-7F49-4072-8683-FFF5989F6D30}"/>
              </a:ext>
            </a:extLst>
          </p:cNvPr>
          <p:cNvSpPr txBox="1">
            <a:spLocks noGrp="1" noRot="1" noChangeAspect="1" noChangeArrowheads="1"/>
          </p:cNvSpPr>
          <p:nvPr>
            <p:ph type="sldImg"/>
          </p:nvPr>
        </p:nvSpPr>
        <p:spPr bwMode="auto">
          <a:xfrm>
            <a:off x="-708025" y="882650"/>
            <a:ext cx="7816850" cy="43973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Rectangle 2">
            <a:extLst>
              <a:ext uri="{FF2B5EF4-FFF2-40B4-BE49-F238E27FC236}">
                <a16:creationId xmlns:a16="http://schemas.microsoft.com/office/drawing/2014/main" id="{78E5804F-7F7D-4E28-B56D-E0FF875CCF36}"/>
              </a:ext>
            </a:extLst>
          </p:cNvPr>
          <p:cNvSpPr txBox="1">
            <a:spLocks noGrp="1" noChangeArrowheads="1"/>
          </p:cNvSpPr>
          <p:nvPr>
            <p:ph type="body" idx="1"/>
          </p:nvPr>
        </p:nvSpPr>
        <p:spPr bwMode="auto">
          <a:xfrm>
            <a:off x="639763" y="5573713"/>
            <a:ext cx="5121275" cy="52816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dirty="0"/>
              <a:t>Explain the overarching metaheuristic. The random shuffling combined with gradient line-search allows us to optimize the whole design piece-by-piece.</a:t>
            </a:r>
            <a:endParaRPr lang="de-DE" altLang="de-DE" dirty="0"/>
          </a:p>
        </p:txBody>
      </p:sp>
      <p:sp>
        <p:nvSpPr>
          <p:cNvPr id="25603" name="Text Box 3">
            <a:extLst>
              <a:ext uri="{FF2B5EF4-FFF2-40B4-BE49-F238E27FC236}">
                <a16:creationId xmlns:a16="http://schemas.microsoft.com/office/drawing/2014/main" id="{02588F12-EBED-4846-B425-2B4C3923AA20}"/>
              </a:ext>
            </a:extLst>
          </p:cNvPr>
          <p:cNvSpPr txBox="1">
            <a:spLocks noChangeArrowheads="1"/>
          </p:cNvSpPr>
          <p:nvPr/>
        </p:nvSpPr>
        <p:spPr bwMode="auto">
          <a:xfrm>
            <a:off x="3625850" y="11145838"/>
            <a:ext cx="2773363" cy="587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4680" tIns="47520" rIns="94680" bIns="47520" anchor="b"/>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algn="r">
              <a:buClrTx/>
              <a:buFontTx/>
              <a:buNone/>
            </a:pPr>
            <a:fld id="{656337BC-A79C-413F-A198-460365FDCC57}" type="slidenum">
              <a:rPr lang="en-GB" altLang="de-DE" sz="1200">
                <a:latin typeface="Calibri" panose="020F0502020204030204" pitchFamily="34" charset="0"/>
              </a:rPr>
              <a:pPr algn="r">
                <a:buClrTx/>
                <a:buFontTx/>
                <a:buNone/>
              </a:pPr>
              <a:t>5</a:t>
            </a:fld>
            <a:endParaRPr lang="en-GB" altLang="de-DE" sz="1200">
              <a:latin typeface="Calibri" panose="020F0502020204030204" pitchFamily="34" charset="0"/>
            </a:endParaRPr>
          </a:p>
        </p:txBody>
      </p:sp>
    </p:spTree>
    <p:extLst>
      <p:ext uri="{BB962C8B-B14F-4D97-AF65-F5344CB8AC3E}">
        <p14:creationId xmlns:p14="http://schemas.microsoft.com/office/powerpoint/2010/main" val="35175821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12">
            <a:extLst>
              <a:ext uri="{FF2B5EF4-FFF2-40B4-BE49-F238E27FC236}">
                <a16:creationId xmlns:a16="http://schemas.microsoft.com/office/drawing/2014/main" id="{9724A896-56FD-40DD-AF64-D5C9C24E7B9E}"/>
              </a:ext>
            </a:extLst>
          </p:cNvPr>
          <p:cNvSpPr>
            <a:spLocks noGrp="1" noChangeArrowheads="1"/>
          </p:cNvSpPr>
          <p:nvPr>
            <p:ph type="sldNum"/>
          </p:nvPr>
        </p:nvSpPr>
        <p:spPr>
          <a:ln/>
        </p:spPr>
        <p:txBody>
          <a:bodyPr/>
          <a:lstStyle/>
          <a:p>
            <a:fld id="{D6D3DAA8-CE69-46EA-9B54-72A255584D45}" type="slidenum">
              <a:rPr lang="en-GB" altLang="de-DE"/>
              <a:pPr/>
              <a:t>6</a:t>
            </a:fld>
            <a:endParaRPr lang="en-GB" altLang="de-DE"/>
          </a:p>
        </p:txBody>
      </p:sp>
      <p:sp>
        <p:nvSpPr>
          <p:cNvPr id="25601" name="Rectangle 1">
            <a:extLst>
              <a:ext uri="{FF2B5EF4-FFF2-40B4-BE49-F238E27FC236}">
                <a16:creationId xmlns:a16="http://schemas.microsoft.com/office/drawing/2014/main" id="{A3A19064-7F49-4072-8683-FFF5989F6D30}"/>
              </a:ext>
            </a:extLst>
          </p:cNvPr>
          <p:cNvSpPr txBox="1">
            <a:spLocks noGrp="1" noRot="1" noChangeAspect="1" noChangeArrowheads="1"/>
          </p:cNvSpPr>
          <p:nvPr>
            <p:ph type="sldImg"/>
          </p:nvPr>
        </p:nvSpPr>
        <p:spPr bwMode="auto">
          <a:xfrm>
            <a:off x="-708025" y="882650"/>
            <a:ext cx="7816850" cy="43973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Rectangle 2">
            <a:extLst>
              <a:ext uri="{FF2B5EF4-FFF2-40B4-BE49-F238E27FC236}">
                <a16:creationId xmlns:a16="http://schemas.microsoft.com/office/drawing/2014/main" id="{78E5804F-7F7D-4E28-B56D-E0FF875CCF36}"/>
              </a:ext>
            </a:extLst>
          </p:cNvPr>
          <p:cNvSpPr txBox="1">
            <a:spLocks noGrp="1" noChangeArrowheads="1"/>
          </p:cNvSpPr>
          <p:nvPr>
            <p:ph type="body" idx="1"/>
          </p:nvPr>
        </p:nvSpPr>
        <p:spPr bwMode="auto">
          <a:xfrm>
            <a:off x="639763" y="5573713"/>
            <a:ext cx="5121275" cy="52816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dirty="0"/>
              <a:t>Point out that taking gradients of coordinate matrices usually throws you into tensor algebra, which destroys computational speed in environments like R.</a:t>
            </a:r>
            <a:endParaRPr lang="de-DE" altLang="de-DE" dirty="0"/>
          </a:p>
        </p:txBody>
      </p:sp>
      <p:sp>
        <p:nvSpPr>
          <p:cNvPr id="25603" name="Text Box 3">
            <a:extLst>
              <a:ext uri="{FF2B5EF4-FFF2-40B4-BE49-F238E27FC236}">
                <a16:creationId xmlns:a16="http://schemas.microsoft.com/office/drawing/2014/main" id="{02588F12-EBED-4846-B425-2B4C3923AA20}"/>
              </a:ext>
            </a:extLst>
          </p:cNvPr>
          <p:cNvSpPr txBox="1">
            <a:spLocks noChangeArrowheads="1"/>
          </p:cNvSpPr>
          <p:nvPr/>
        </p:nvSpPr>
        <p:spPr bwMode="auto">
          <a:xfrm>
            <a:off x="3625850" y="11145838"/>
            <a:ext cx="2773363" cy="587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4680" tIns="47520" rIns="94680" bIns="47520" anchor="b"/>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algn="r">
              <a:buClrTx/>
              <a:buFontTx/>
              <a:buNone/>
            </a:pPr>
            <a:fld id="{656337BC-A79C-413F-A198-460365FDCC57}" type="slidenum">
              <a:rPr lang="en-GB" altLang="de-DE" sz="1200">
                <a:latin typeface="Calibri" panose="020F0502020204030204" pitchFamily="34" charset="0"/>
              </a:rPr>
              <a:pPr algn="r">
                <a:buClrTx/>
                <a:buFontTx/>
                <a:buNone/>
              </a:pPr>
              <a:t>6</a:t>
            </a:fld>
            <a:endParaRPr lang="en-GB" altLang="de-DE" sz="1200">
              <a:latin typeface="Calibri" panose="020F0502020204030204" pitchFamily="34" charset="0"/>
            </a:endParaRPr>
          </a:p>
        </p:txBody>
      </p:sp>
    </p:spTree>
    <p:extLst>
      <p:ext uri="{BB962C8B-B14F-4D97-AF65-F5344CB8AC3E}">
        <p14:creationId xmlns:p14="http://schemas.microsoft.com/office/powerpoint/2010/main" val="3831891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12">
            <a:extLst>
              <a:ext uri="{FF2B5EF4-FFF2-40B4-BE49-F238E27FC236}">
                <a16:creationId xmlns:a16="http://schemas.microsoft.com/office/drawing/2014/main" id="{9724A896-56FD-40DD-AF64-D5C9C24E7B9E}"/>
              </a:ext>
            </a:extLst>
          </p:cNvPr>
          <p:cNvSpPr>
            <a:spLocks noGrp="1" noChangeArrowheads="1"/>
          </p:cNvSpPr>
          <p:nvPr>
            <p:ph type="sldNum"/>
          </p:nvPr>
        </p:nvSpPr>
        <p:spPr>
          <a:ln/>
        </p:spPr>
        <p:txBody>
          <a:bodyPr/>
          <a:lstStyle/>
          <a:p>
            <a:fld id="{D6D3DAA8-CE69-46EA-9B54-72A255584D45}" type="slidenum">
              <a:rPr lang="en-GB" altLang="de-DE"/>
              <a:pPr/>
              <a:t>7</a:t>
            </a:fld>
            <a:endParaRPr lang="en-GB" altLang="de-DE"/>
          </a:p>
        </p:txBody>
      </p:sp>
      <p:sp>
        <p:nvSpPr>
          <p:cNvPr id="25601" name="Rectangle 1">
            <a:extLst>
              <a:ext uri="{FF2B5EF4-FFF2-40B4-BE49-F238E27FC236}">
                <a16:creationId xmlns:a16="http://schemas.microsoft.com/office/drawing/2014/main" id="{A3A19064-7F49-4072-8683-FFF5989F6D30}"/>
              </a:ext>
            </a:extLst>
          </p:cNvPr>
          <p:cNvSpPr txBox="1">
            <a:spLocks noGrp="1" noRot="1" noChangeAspect="1" noChangeArrowheads="1"/>
          </p:cNvSpPr>
          <p:nvPr>
            <p:ph type="sldImg"/>
          </p:nvPr>
        </p:nvSpPr>
        <p:spPr bwMode="auto">
          <a:xfrm>
            <a:off x="-708025" y="882650"/>
            <a:ext cx="7816850" cy="43973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Rectangle 2">
            <a:extLst>
              <a:ext uri="{FF2B5EF4-FFF2-40B4-BE49-F238E27FC236}">
                <a16:creationId xmlns:a16="http://schemas.microsoft.com/office/drawing/2014/main" id="{78E5804F-7F7D-4E28-B56D-E0FF875CCF36}"/>
              </a:ext>
            </a:extLst>
          </p:cNvPr>
          <p:cNvSpPr txBox="1">
            <a:spLocks noGrp="1" noChangeArrowheads="1"/>
          </p:cNvSpPr>
          <p:nvPr>
            <p:ph type="body" idx="1"/>
          </p:nvPr>
        </p:nvSpPr>
        <p:spPr bwMode="auto">
          <a:xfrm>
            <a:off x="639763" y="5573713"/>
            <a:ext cx="5121275" cy="52816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dirty="0"/>
              <a:t>Reassure the audience that you won't torture them with 3 pages of matrix algebra. The takeaway is: we bypassed tensors completely, keeping the code lightning-fast. Let's look at how this gradient behaves.</a:t>
            </a:r>
            <a:endParaRPr lang="de-DE" altLang="de-DE" dirty="0"/>
          </a:p>
        </p:txBody>
      </p:sp>
      <p:sp>
        <p:nvSpPr>
          <p:cNvPr id="25603" name="Text Box 3">
            <a:extLst>
              <a:ext uri="{FF2B5EF4-FFF2-40B4-BE49-F238E27FC236}">
                <a16:creationId xmlns:a16="http://schemas.microsoft.com/office/drawing/2014/main" id="{02588F12-EBED-4846-B425-2B4C3923AA20}"/>
              </a:ext>
            </a:extLst>
          </p:cNvPr>
          <p:cNvSpPr txBox="1">
            <a:spLocks noChangeArrowheads="1"/>
          </p:cNvSpPr>
          <p:nvPr/>
        </p:nvSpPr>
        <p:spPr bwMode="auto">
          <a:xfrm>
            <a:off x="3625850" y="11145838"/>
            <a:ext cx="2773363" cy="587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4680" tIns="47520" rIns="94680" bIns="47520" anchor="b"/>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algn="r">
              <a:buClrTx/>
              <a:buFontTx/>
              <a:buNone/>
            </a:pPr>
            <a:fld id="{656337BC-A79C-413F-A198-460365FDCC57}" type="slidenum">
              <a:rPr lang="en-GB" altLang="de-DE" sz="1200">
                <a:latin typeface="Calibri" panose="020F0502020204030204" pitchFamily="34" charset="0"/>
              </a:rPr>
              <a:pPr algn="r">
                <a:buClrTx/>
                <a:buFontTx/>
                <a:buNone/>
              </a:pPr>
              <a:t>7</a:t>
            </a:fld>
            <a:endParaRPr lang="en-GB" altLang="de-DE" sz="1200">
              <a:latin typeface="Calibri" panose="020F0502020204030204" pitchFamily="34" charset="0"/>
            </a:endParaRPr>
          </a:p>
        </p:txBody>
      </p:sp>
    </p:spTree>
    <p:extLst>
      <p:ext uri="{BB962C8B-B14F-4D97-AF65-F5344CB8AC3E}">
        <p14:creationId xmlns:p14="http://schemas.microsoft.com/office/powerpoint/2010/main" val="27362188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12">
            <a:extLst>
              <a:ext uri="{FF2B5EF4-FFF2-40B4-BE49-F238E27FC236}">
                <a16:creationId xmlns:a16="http://schemas.microsoft.com/office/drawing/2014/main" id="{9724A896-56FD-40DD-AF64-D5C9C24E7B9E}"/>
              </a:ext>
            </a:extLst>
          </p:cNvPr>
          <p:cNvSpPr>
            <a:spLocks noGrp="1" noChangeArrowheads="1"/>
          </p:cNvSpPr>
          <p:nvPr>
            <p:ph type="sldNum"/>
          </p:nvPr>
        </p:nvSpPr>
        <p:spPr>
          <a:ln/>
        </p:spPr>
        <p:txBody>
          <a:bodyPr/>
          <a:lstStyle/>
          <a:p>
            <a:fld id="{D6D3DAA8-CE69-46EA-9B54-72A255584D45}" type="slidenum">
              <a:rPr lang="en-GB" altLang="de-DE"/>
              <a:pPr/>
              <a:t>8</a:t>
            </a:fld>
            <a:endParaRPr lang="en-GB" altLang="de-DE"/>
          </a:p>
        </p:txBody>
      </p:sp>
      <p:sp>
        <p:nvSpPr>
          <p:cNvPr id="25601" name="Rectangle 1">
            <a:extLst>
              <a:ext uri="{FF2B5EF4-FFF2-40B4-BE49-F238E27FC236}">
                <a16:creationId xmlns:a16="http://schemas.microsoft.com/office/drawing/2014/main" id="{A3A19064-7F49-4072-8683-FFF5989F6D30}"/>
              </a:ext>
            </a:extLst>
          </p:cNvPr>
          <p:cNvSpPr txBox="1">
            <a:spLocks noGrp="1" noRot="1" noChangeAspect="1" noChangeArrowheads="1"/>
          </p:cNvSpPr>
          <p:nvPr>
            <p:ph type="sldImg"/>
          </p:nvPr>
        </p:nvSpPr>
        <p:spPr bwMode="auto">
          <a:xfrm>
            <a:off x="-708025" y="882650"/>
            <a:ext cx="7816850" cy="43973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Rectangle 2">
            <a:extLst>
              <a:ext uri="{FF2B5EF4-FFF2-40B4-BE49-F238E27FC236}">
                <a16:creationId xmlns:a16="http://schemas.microsoft.com/office/drawing/2014/main" id="{78E5804F-7F7D-4E28-B56D-E0FF875CCF36}"/>
              </a:ext>
            </a:extLst>
          </p:cNvPr>
          <p:cNvSpPr txBox="1">
            <a:spLocks noGrp="1" noChangeArrowheads="1"/>
          </p:cNvSpPr>
          <p:nvPr>
            <p:ph type="body" idx="1"/>
          </p:nvPr>
        </p:nvSpPr>
        <p:spPr bwMode="auto">
          <a:xfrm>
            <a:off x="639763" y="5573713"/>
            <a:ext cx="5121275" cy="52816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dirty="0"/>
              <a:t>Show the plot with the arrows. Explain that this trivial example visualizes the raw forces calculated by our matrix gradient, showing how smoothly the field pushes points away from existing ones.</a:t>
            </a:r>
            <a:endParaRPr lang="de-DE" altLang="de-DE" dirty="0"/>
          </a:p>
        </p:txBody>
      </p:sp>
      <p:sp>
        <p:nvSpPr>
          <p:cNvPr id="25603" name="Text Box 3">
            <a:extLst>
              <a:ext uri="{FF2B5EF4-FFF2-40B4-BE49-F238E27FC236}">
                <a16:creationId xmlns:a16="http://schemas.microsoft.com/office/drawing/2014/main" id="{02588F12-EBED-4846-B425-2B4C3923AA20}"/>
              </a:ext>
            </a:extLst>
          </p:cNvPr>
          <p:cNvSpPr txBox="1">
            <a:spLocks noChangeArrowheads="1"/>
          </p:cNvSpPr>
          <p:nvPr/>
        </p:nvSpPr>
        <p:spPr bwMode="auto">
          <a:xfrm>
            <a:off x="3625850" y="11145838"/>
            <a:ext cx="2773363" cy="587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4680" tIns="47520" rIns="94680" bIns="47520" anchor="b"/>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algn="r">
              <a:buClrTx/>
              <a:buFontTx/>
              <a:buNone/>
            </a:pPr>
            <a:fld id="{656337BC-A79C-413F-A198-460365FDCC57}" type="slidenum">
              <a:rPr lang="en-GB" altLang="de-DE" sz="1200">
                <a:latin typeface="Calibri" panose="020F0502020204030204" pitchFamily="34" charset="0"/>
              </a:rPr>
              <a:pPr algn="r">
                <a:buClrTx/>
                <a:buFontTx/>
                <a:buNone/>
              </a:pPr>
              <a:t>8</a:t>
            </a:fld>
            <a:endParaRPr lang="en-GB" altLang="de-DE" sz="1200">
              <a:latin typeface="Calibri" panose="020F0502020204030204" pitchFamily="34" charset="0"/>
            </a:endParaRPr>
          </a:p>
        </p:txBody>
      </p:sp>
    </p:spTree>
    <p:extLst>
      <p:ext uri="{BB962C8B-B14F-4D97-AF65-F5344CB8AC3E}">
        <p14:creationId xmlns:p14="http://schemas.microsoft.com/office/powerpoint/2010/main" val="2898578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 name="Rectangle 12">
            <a:extLst>
              <a:ext uri="{FF2B5EF4-FFF2-40B4-BE49-F238E27FC236}">
                <a16:creationId xmlns:a16="http://schemas.microsoft.com/office/drawing/2014/main" id="{9724A896-56FD-40DD-AF64-D5C9C24E7B9E}"/>
              </a:ext>
            </a:extLst>
          </p:cNvPr>
          <p:cNvSpPr>
            <a:spLocks noGrp="1" noChangeArrowheads="1"/>
          </p:cNvSpPr>
          <p:nvPr>
            <p:ph type="sldNum"/>
          </p:nvPr>
        </p:nvSpPr>
        <p:spPr>
          <a:ln/>
        </p:spPr>
        <p:txBody>
          <a:bodyPr/>
          <a:lstStyle/>
          <a:p>
            <a:fld id="{D6D3DAA8-CE69-46EA-9B54-72A255584D45}" type="slidenum">
              <a:rPr lang="en-GB" altLang="de-DE"/>
              <a:pPr/>
              <a:t>9</a:t>
            </a:fld>
            <a:endParaRPr lang="en-GB" altLang="de-DE"/>
          </a:p>
        </p:txBody>
      </p:sp>
      <p:sp>
        <p:nvSpPr>
          <p:cNvPr id="25601" name="Rectangle 1">
            <a:extLst>
              <a:ext uri="{FF2B5EF4-FFF2-40B4-BE49-F238E27FC236}">
                <a16:creationId xmlns:a16="http://schemas.microsoft.com/office/drawing/2014/main" id="{A3A19064-7F49-4072-8683-FFF5989F6D30}"/>
              </a:ext>
            </a:extLst>
          </p:cNvPr>
          <p:cNvSpPr txBox="1">
            <a:spLocks noGrp="1" noRot="1" noChangeAspect="1" noChangeArrowheads="1"/>
          </p:cNvSpPr>
          <p:nvPr>
            <p:ph type="sldImg"/>
          </p:nvPr>
        </p:nvSpPr>
        <p:spPr bwMode="auto">
          <a:xfrm>
            <a:off x="-708025" y="882650"/>
            <a:ext cx="7816850" cy="4397375"/>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5602" name="Rectangle 2">
            <a:extLst>
              <a:ext uri="{FF2B5EF4-FFF2-40B4-BE49-F238E27FC236}">
                <a16:creationId xmlns:a16="http://schemas.microsoft.com/office/drawing/2014/main" id="{78E5804F-7F7D-4E28-B56D-E0FF875CCF36}"/>
              </a:ext>
            </a:extLst>
          </p:cNvPr>
          <p:cNvSpPr txBox="1">
            <a:spLocks noGrp="1" noChangeArrowheads="1"/>
          </p:cNvSpPr>
          <p:nvPr>
            <p:ph type="body" idx="1"/>
          </p:nvPr>
        </p:nvSpPr>
        <p:spPr bwMode="auto">
          <a:xfrm>
            <a:off x="639763" y="5573713"/>
            <a:ext cx="5121275" cy="528161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r>
              <a:rPr lang="en-US" dirty="0"/>
              <a:t>This slide proves it works. No matter where you randomly drop the starting point, the gradient field behaves like a gravity well, pulling the coordinates along optimal tracks.</a:t>
            </a:r>
            <a:endParaRPr lang="de-DE" altLang="de-DE" dirty="0"/>
          </a:p>
        </p:txBody>
      </p:sp>
      <p:sp>
        <p:nvSpPr>
          <p:cNvPr id="25603" name="Text Box 3">
            <a:extLst>
              <a:ext uri="{FF2B5EF4-FFF2-40B4-BE49-F238E27FC236}">
                <a16:creationId xmlns:a16="http://schemas.microsoft.com/office/drawing/2014/main" id="{02588F12-EBED-4846-B425-2B4C3923AA20}"/>
              </a:ext>
            </a:extLst>
          </p:cNvPr>
          <p:cNvSpPr txBox="1">
            <a:spLocks noChangeArrowheads="1"/>
          </p:cNvSpPr>
          <p:nvPr/>
        </p:nvSpPr>
        <p:spPr bwMode="auto">
          <a:xfrm>
            <a:off x="3625850" y="11145838"/>
            <a:ext cx="2773363" cy="5873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4680" tIns="47520" rIns="94680" bIns="47520" anchor="b"/>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algn="r">
              <a:buClrTx/>
              <a:buFontTx/>
              <a:buNone/>
            </a:pPr>
            <a:fld id="{656337BC-A79C-413F-A198-460365FDCC57}" type="slidenum">
              <a:rPr lang="en-GB" altLang="de-DE" sz="1200">
                <a:latin typeface="Calibri" panose="020F0502020204030204" pitchFamily="34" charset="0"/>
              </a:rPr>
              <a:pPr algn="r">
                <a:buClrTx/>
                <a:buFontTx/>
                <a:buNone/>
              </a:pPr>
              <a:t>9</a:t>
            </a:fld>
            <a:endParaRPr lang="en-GB" altLang="de-DE" sz="1200">
              <a:latin typeface="Calibri" panose="020F0502020204030204" pitchFamily="34" charset="0"/>
            </a:endParaRPr>
          </a:p>
        </p:txBody>
      </p:sp>
    </p:spTree>
    <p:extLst>
      <p:ext uri="{BB962C8B-B14F-4D97-AF65-F5344CB8AC3E}">
        <p14:creationId xmlns:p14="http://schemas.microsoft.com/office/powerpoint/2010/main" val="223644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4B32F93-32C8-45F4-A9BA-56562E8969BA}"/>
              </a:ext>
            </a:extLst>
          </p:cNvPr>
          <p:cNvSpPr>
            <a:spLocks noGrp="1"/>
          </p:cNvSpPr>
          <p:nvPr>
            <p:ph type="ctrTitle"/>
          </p:nvPr>
        </p:nvSpPr>
        <p:spPr>
          <a:xfrm>
            <a:off x="1524000" y="1122363"/>
            <a:ext cx="9145588" cy="2387600"/>
          </a:xfrm>
        </p:spPr>
        <p:txBody>
          <a:bodyPr anchor="b"/>
          <a:lstStyle>
            <a:lvl1pPr algn="ctr">
              <a:defRPr sz="6000"/>
            </a:lvl1pPr>
          </a:lstStyle>
          <a:p>
            <a:r>
              <a:rPr lang="de-DE"/>
              <a:t>Mastertitelformat bearbeiten</a:t>
            </a:r>
            <a:endParaRPr lang="en-GB"/>
          </a:p>
        </p:txBody>
      </p:sp>
      <p:sp>
        <p:nvSpPr>
          <p:cNvPr id="3" name="Untertitel 2">
            <a:extLst>
              <a:ext uri="{FF2B5EF4-FFF2-40B4-BE49-F238E27FC236}">
                <a16:creationId xmlns:a16="http://schemas.microsoft.com/office/drawing/2014/main" id="{04772B97-4A52-477E-9491-1603CF0F578D}"/>
              </a:ext>
            </a:extLst>
          </p:cNvPr>
          <p:cNvSpPr>
            <a:spLocks noGrp="1"/>
          </p:cNvSpPr>
          <p:nvPr>
            <p:ph type="subTitle" idx="1"/>
          </p:nvPr>
        </p:nvSpPr>
        <p:spPr>
          <a:xfrm>
            <a:off x="1524000" y="3602038"/>
            <a:ext cx="914558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GB"/>
          </a:p>
        </p:txBody>
      </p:sp>
    </p:spTree>
    <p:extLst>
      <p:ext uri="{BB962C8B-B14F-4D97-AF65-F5344CB8AC3E}">
        <p14:creationId xmlns:p14="http://schemas.microsoft.com/office/powerpoint/2010/main" val="36240250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A24EB23-99FC-46FA-AA59-C5FB44922159}"/>
              </a:ext>
            </a:extLst>
          </p:cNvPr>
          <p:cNvSpPr>
            <a:spLocks noGrp="1"/>
          </p:cNvSpPr>
          <p:nvPr>
            <p:ph type="title"/>
          </p:nvPr>
        </p:nvSpPr>
        <p:spPr/>
        <p:txBody>
          <a:bodyPr/>
          <a:lstStyle/>
          <a:p>
            <a:r>
              <a:rPr lang="de-DE"/>
              <a:t>Mastertitelformat bearbeiten</a:t>
            </a:r>
            <a:endParaRPr lang="en-GB"/>
          </a:p>
        </p:txBody>
      </p:sp>
      <p:sp>
        <p:nvSpPr>
          <p:cNvPr id="3" name="Vertikaler Textplatzhalter 2">
            <a:extLst>
              <a:ext uri="{FF2B5EF4-FFF2-40B4-BE49-F238E27FC236}">
                <a16:creationId xmlns:a16="http://schemas.microsoft.com/office/drawing/2014/main" id="{37794705-2CD3-48B0-8E1F-1797D994DBBD}"/>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12897973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8EA9D4F7-A566-4B97-8D83-F02403780A6F}"/>
              </a:ext>
            </a:extLst>
          </p:cNvPr>
          <p:cNvSpPr>
            <a:spLocks noGrp="1"/>
          </p:cNvSpPr>
          <p:nvPr>
            <p:ph type="title" orient="vert"/>
          </p:nvPr>
        </p:nvSpPr>
        <p:spPr>
          <a:xfrm>
            <a:off x="8832850" y="273050"/>
            <a:ext cx="2740025" cy="3530600"/>
          </a:xfrm>
        </p:spPr>
        <p:txBody>
          <a:bodyPr vert="eaVert"/>
          <a:lstStyle/>
          <a:p>
            <a:r>
              <a:rPr lang="de-DE"/>
              <a:t>Mastertitelformat bearbeiten</a:t>
            </a:r>
            <a:endParaRPr lang="en-GB"/>
          </a:p>
        </p:txBody>
      </p:sp>
      <p:sp>
        <p:nvSpPr>
          <p:cNvPr id="3" name="Vertikaler Textplatzhalter 2">
            <a:extLst>
              <a:ext uri="{FF2B5EF4-FFF2-40B4-BE49-F238E27FC236}">
                <a16:creationId xmlns:a16="http://schemas.microsoft.com/office/drawing/2014/main" id="{42B85825-BB87-451B-A2BF-337C6A79474C}"/>
              </a:ext>
            </a:extLst>
          </p:cNvPr>
          <p:cNvSpPr>
            <a:spLocks noGrp="1"/>
          </p:cNvSpPr>
          <p:nvPr>
            <p:ph type="body" orient="vert" idx="1"/>
          </p:nvPr>
        </p:nvSpPr>
        <p:spPr>
          <a:xfrm>
            <a:off x="609600" y="273050"/>
            <a:ext cx="8070850" cy="353060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14112397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B7960D-2F6C-46B9-973E-EB8CD87F7009}"/>
              </a:ext>
            </a:extLst>
          </p:cNvPr>
          <p:cNvSpPr>
            <a:spLocks noGrp="1"/>
          </p:cNvSpPr>
          <p:nvPr>
            <p:ph type="title"/>
          </p:nvPr>
        </p:nvSpPr>
        <p:spPr/>
        <p:txBody>
          <a:bodyPr/>
          <a:lstStyle/>
          <a:p>
            <a:r>
              <a:rPr lang="de-DE"/>
              <a:t>Mastertitelformat bearbeiten</a:t>
            </a:r>
            <a:endParaRPr lang="en-GB"/>
          </a:p>
        </p:txBody>
      </p:sp>
      <p:sp>
        <p:nvSpPr>
          <p:cNvPr id="3" name="Inhaltsplatzhalter 2">
            <a:extLst>
              <a:ext uri="{FF2B5EF4-FFF2-40B4-BE49-F238E27FC236}">
                <a16:creationId xmlns:a16="http://schemas.microsoft.com/office/drawing/2014/main" id="{5BDA4D2A-9136-49AE-AC4D-55B606625EE8}"/>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1118844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BF27A8-5A13-49CE-8F86-A4F1CD92AF0E}"/>
              </a:ext>
            </a:extLst>
          </p:cNvPr>
          <p:cNvSpPr>
            <a:spLocks noGrp="1"/>
          </p:cNvSpPr>
          <p:nvPr>
            <p:ph type="title"/>
          </p:nvPr>
        </p:nvSpPr>
        <p:spPr>
          <a:xfrm>
            <a:off x="831850" y="1709738"/>
            <a:ext cx="10517188" cy="2852737"/>
          </a:xfrm>
        </p:spPr>
        <p:txBody>
          <a:bodyPr anchor="b"/>
          <a:lstStyle>
            <a:lvl1pPr>
              <a:defRPr sz="6000"/>
            </a:lvl1pPr>
          </a:lstStyle>
          <a:p>
            <a:r>
              <a:rPr lang="de-DE"/>
              <a:t>Mastertitelformat bearbeiten</a:t>
            </a:r>
            <a:endParaRPr lang="en-GB"/>
          </a:p>
        </p:txBody>
      </p:sp>
      <p:sp>
        <p:nvSpPr>
          <p:cNvPr id="3" name="Textplatzhalter 2">
            <a:extLst>
              <a:ext uri="{FF2B5EF4-FFF2-40B4-BE49-F238E27FC236}">
                <a16:creationId xmlns:a16="http://schemas.microsoft.com/office/drawing/2014/main" id="{FF853FDF-469A-4407-B6B0-D4D4FC6EF5A9}"/>
              </a:ext>
            </a:extLst>
          </p:cNvPr>
          <p:cNvSpPr>
            <a:spLocks noGrp="1"/>
          </p:cNvSpPr>
          <p:nvPr>
            <p:ph type="body" idx="1"/>
          </p:nvPr>
        </p:nvSpPr>
        <p:spPr>
          <a:xfrm>
            <a:off x="831850" y="4589463"/>
            <a:ext cx="10517188"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de-DE"/>
              <a:t>Mastertextformat bearbeiten</a:t>
            </a:r>
          </a:p>
        </p:txBody>
      </p:sp>
    </p:spTree>
    <p:extLst>
      <p:ext uri="{BB962C8B-B14F-4D97-AF65-F5344CB8AC3E}">
        <p14:creationId xmlns:p14="http://schemas.microsoft.com/office/powerpoint/2010/main" val="3225535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219659-2A31-4E74-A7CF-D34238895BC1}"/>
              </a:ext>
            </a:extLst>
          </p:cNvPr>
          <p:cNvSpPr>
            <a:spLocks noGrp="1"/>
          </p:cNvSpPr>
          <p:nvPr>
            <p:ph type="title"/>
          </p:nvPr>
        </p:nvSpPr>
        <p:spPr/>
        <p:txBody>
          <a:bodyPr/>
          <a:lstStyle/>
          <a:p>
            <a:r>
              <a:rPr lang="de-DE"/>
              <a:t>Mastertitelformat bearbeiten</a:t>
            </a:r>
            <a:endParaRPr lang="en-GB"/>
          </a:p>
        </p:txBody>
      </p:sp>
      <p:sp>
        <p:nvSpPr>
          <p:cNvPr id="3" name="Inhaltsplatzhalter 2">
            <a:extLst>
              <a:ext uri="{FF2B5EF4-FFF2-40B4-BE49-F238E27FC236}">
                <a16:creationId xmlns:a16="http://schemas.microsoft.com/office/drawing/2014/main" id="{316F620C-316C-47A0-8C18-440781D52EC1}"/>
              </a:ext>
            </a:extLst>
          </p:cNvPr>
          <p:cNvSpPr>
            <a:spLocks noGrp="1"/>
          </p:cNvSpPr>
          <p:nvPr>
            <p:ph sz="half" idx="1"/>
          </p:nvPr>
        </p:nvSpPr>
        <p:spPr>
          <a:xfrm>
            <a:off x="1016000" y="1436688"/>
            <a:ext cx="4989513" cy="23669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Inhaltsplatzhalter 3">
            <a:extLst>
              <a:ext uri="{FF2B5EF4-FFF2-40B4-BE49-F238E27FC236}">
                <a16:creationId xmlns:a16="http://schemas.microsoft.com/office/drawing/2014/main" id="{B31E912B-2B5E-4028-BC19-70CA1960DF2B}"/>
              </a:ext>
            </a:extLst>
          </p:cNvPr>
          <p:cNvSpPr>
            <a:spLocks noGrp="1"/>
          </p:cNvSpPr>
          <p:nvPr>
            <p:ph sz="half" idx="2"/>
          </p:nvPr>
        </p:nvSpPr>
        <p:spPr>
          <a:xfrm>
            <a:off x="6157913" y="1436688"/>
            <a:ext cx="4989512" cy="2366962"/>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30501714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C69764A-4B58-4934-8473-0BC6E616440C}"/>
              </a:ext>
            </a:extLst>
          </p:cNvPr>
          <p:cNvSpPr>
            <a:spLocks noGrp="1"/>
          </p:cNvSpPr>
          <p:nvPr>
            <p:ph type="title"/>
          </p:nvPr>
        </p:nvSpPr>
        <p:spPr>
          <a:xfrm>
            <a:off x="839788" y="365125"/>
            <a:ext cx="10517187" cy="1325563"/>
          </a:xfrm>
        </p:spPr>
        <p:txBody>
          <a:bodyPr/>
          <a:lstStyle/>
          <a:p>
            <a:r>
              <a:rPr lang="de-DE"/>
              <a:t>Mastertitelformat bearbeiten</a:t>
            </a:r>
            <a:endParaRPr lang="en-GB"/>
          </a:p>
        </p:txBody>
      </p:sp>
      <p:sp>
        <p:nvSpPr>
          <p:cNvPr id="3" name="Textplatzhalter 2">
            <a:extLst>
              <a:ext uri="{FF2B5EF4-FFF2-40B4-BE49-F238E27FC236}">
                <a16:creationId xmlns:a16="http://schemas.microsoft.com/office/drawing/2014/main" id="{7267912E-5034-41C4-B66E-566E3A0EDB4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C5D33809-1D90-47A6-A983-C3EFFEC48C53}"/>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5" name="Textplatzhalter 4">
            <a:extLst>
              <a:ext uri="{FF2B5EF4-FFF2-40B4-BE49-F238E27FC236}">
                <a16:creationId xmlns:a16="http://schemas.microsoft.com/office/drawing/2014/main" id="{465A22D9-0D05-4293-96A4-1B74053C6623}"/>
              </a:ext>
            </a:extLst>
          </p:cNvPr>
          <p:cNvSpPr>
            <a:spLocks noGrp="1"/>
          </p:cNvSpPr>
          <p:nvPr>
            <p:ph type="body" sz="quarter" idx="3"/>
          </p:nvPr>
        </p:nvSpPr>
        <p:spPr>
          <a:xfrm>
            <a:off x="6173788" y="1681163"/>
            <a:ext cx="51831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03D0EC58-D27B-4B37-B0C2-5B41E473329E}"/>
              </a:ext>
            </a:extLst>
          </p:cNvPr>
          <p:cNvSpPr>
            <a:spLocks noGrp="1"/>
          </p:cNvSpPr>
          <p:nvPr>
            <p:ph sz="quarter" idx="4"/>
          </p:nvPr>
        </p:nvSpPr>
        <p:spPr>
          <a:xfrm>
            <a:off x="6173788" y="2505075"/>
            <a:ext cx="51831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Tree>
    <p:extLst>
      <p:ext uri="{BB962C8B-B14F-4D97-AF65-F5344CB8AC3E}">
        <p14:creationId xmlns:p14="http://schemas.microsoft.com/office/powerpoint/2010/main" val="2935686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03FD49D-9577-46D3-B104-3A19B2ED334B}"/>
              </a:ext>
            </a:extLst>
          </p:cNvPr>
          <p:cNvSpPr>
            <a:spLocks noGrp="1"/>
          </p:cNvSpPr>
          <p:nvPr>
            <p:ph type="title"/>
          </p:nvPr>
        </p:nvSpPr>
        <p:spPr/>
        <p:txBody>
          <a:bodyPr/>
          <a:lstStyle/>
          <a:p>
            <a:r>
              <a:rPr lang="de-DE" dirty="0"/>
              <a:t>Mastertitelformat bearbeiten</a:t>
            </a:r>
            <a:endParaRPr lang="en-GB" dirty="0"/>
          </a:p>
        </p:txBody>
      </p:sp>
    </p:spTree>
    <p:extLst>
      <p:ext uri="{BB962C8B-B14F-4D97-AF65-F5344CB8AC3E}">
        <p14:creationId xmlns:p14="http://schemas.microsoft.com/office/powerpoint/2010/main" val="34264676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1946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0F5E6B-E88E-4C9F-8D10-35BAD6C44B68}"/>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GB"/>
          </a:p>
        </p:txBody>
      </p:sp>
      <p:sp>
        <p:nvSpPr>
          <p:cNvPr id="3" name="Inhaltsplatzhalter 2">
            <a:extLst>
              <a:ext uri="{FF2B5EF4-FFF2-40B4-BE49-F238E27FC236}">
                <a16:creationId xmlns:a16="http://schemas.microsoft.com/office/drawing/2014/main" id="{076C4EDD-DDD1-4522-A647-7259A37150CF}"/>
              </a:ext>
            </a:extLst>
          </p:cNvPr>
          <p:cNvSpPr>
            <a:spLocks noGrp="1"/>
          </p:cNvSpPr>
          <p:nvPr>
            <p:ph idx="1"/>
          </p:nvPr>
        </p:nvSpPr>
        <p:spPr>
          <a:xfrm>
            <a:off x="5183188" y="987425"/>
            <a:ext cx="6173787"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4" name="Textplatzhalter 3">
            <a:extLst>
              <a:ext uri="{FF2B5EF4-FFF2-40B4-BE49-F238E27FC236}">
                <a16:creationId xmlns:a16="http://schemas.microsoft.com/office/drawing/2014/main" id="{D0038B6E-F972-49ED-BABB-66847DEBF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Tree>
    <p:extLst>
      <p:ext uri="{BB962C8B-B14F-4D97-AF65-F5344CB8AC3E}">
        <p14:creationId xmlns:p14="http://schemas.microsoft.com/office/powerpoint/2010/main" val="2049429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C1789F-9FA5-40D1-B29B-246856608F6C}"/>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GB"/>
          </a:p>
        </p:txBody>
      </p:sp>
      <p:sp>
        <p:nvSpPr>
          <p:cNvPr id="3" name="Bildplatzhalter 2">
            <a:extLst>
              <a:ext uri="{FF2B5EF4-FFF2-40B4-BE49-F238E27FC236}">
                <a16:creationId xmlns:a16="http://schemas.microsoft.com/office/drawing/2014/main" id="{804DB382-337A-49ED-A696-A218D17EA2FD}"/>
              </a:ext>
            </a:extLst>
          </p:cNvPr>
          <p:cNvSpPr>
            <a:spLocks noGrp="1"/>
          </p:cNvSpPr>
          <p:nvPr>
            <p:ph type="pic" idx="1"/>
          </p:nvPr>
        </p:nvSpPr>
        <p:spPr>
          <a:xfrm>
            <a:off x="5183188" y="987425"/>
            <a:ext cx="6173787"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platzhalter 3">
            <a:extLst>
              <a:ext uri="{FF2B5EF4-FFF2-40B4-BE49-F238E27FC236}">
                <a16:creationId xmlns:a16="http://schemas.microsoft.com/office/drawing/2014/main" id="{C0B8A5CA-B624-4794-87D0-1423CCA754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Tree>
    <p:extLst>
      <p:ext uri="{BB962C8B-B14F-4D97-AF65-F5344CB8AC3E}">
        <p14:creationId xmlns:p14="http://schemas.microsoft.com/office/powerpoint/2010/main" val="29604797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5" name="Rectangle 1">
            <a:extLst>
              <a:ext uri="{FF2B5EF4-FFF2-40B4-BE49-F238E27FC236}">
                <a16:creationId xmlns:a16="http://schemas.microsoft.com/office/drawing/2014/main" id="{0F66DAA5-977D-4F6A-B1DB-A3B45AF1D400}"/>
              </a:ext>
            </a:extLst>
          </p:cNvPr>
          <p:cNvSpPr>
            <a:spLocks noChangeArrowheads="1"/>
          </p:cNvSpPr>
          <p:nvPr/>
        </p:nvSpPr>
        <p:spPr bwMode="auto">
          <a:xfrm>
            <a:off x="0" y="0"/>
            <a:ext cx="12192000" cy="1089025"/>
          </a:xfrm>
          <a:prstGeom prst="rect">
            <a:avLst/>
          </a:prstGeom>
          <a:solidFill>
            <a:srgbClr val="ECEEF1"/>
          </a:solidFill>
          <a:ln>
            <a:noFill/>
          </a:ln>
          <a:effectLst>
            <a:outerShdw dist="38184" dir="2700000" algn="ctr" rotWithShape="0">
              <a:srgbClr val="8FAEC1">
                <a:alpha val="40033"/>
              </a:srgbClr>
            </a:outerShdw>
          </a:effectLst>
          <a:extLst>
            <a:ext uri="{91240B29-F687-4F45-9708-019B960494DF}">
              <a14:hiddenLine xmlns:a14="http://schemas.microsoft.com/office/drawing/2010/main" w="9525" cap="flat">
                <a:solidFill>
                  <a:srgbClr val="3465A4"/>
                </a:solidFill>
                <a:round/>
                <a:headEnd/>
                <a:tailEnd/>
              </a14:hiddenLine>
            </a:ext>
          </a:extLst>
        </p:spPr>
        <p:txBody>
          <a:bodyPr wrap="none" anchor="ctr"/>
          <a:lstStyle/>
          <a:p>
            <a:endParaRPr lang="en-GB"/>
          </a:p>
        </p:txBody>
      </p:sp>
      <p:sp>
        <p:nvSpPr>
          <p:cNvPr id="1026" name="AutoShape 2">
            <a:extLst>
              <a:ext uri="{FF2B5EF4-FFF2-40B4-BE49-F238E27FC236}">
                <a16:creationId xmlns:a16="http://schemas.microsoft.com/office/drawing/2014/main" id="{1F84DDFF-314D-49B1-87B3-0D12408D7C50}"/>
              </a:ext>
            </a:extLst>
          </p:cNvPr>
          <p:cNvSpPr>
            <a:spLocks noChangeArrowheads="1"/>
          </p:cNvSpPr>
          <p:nvPr/>
        </p:nvSpPr>
        <p:spPr bwMode="auto">
          <a:xfrm>
            <a:off x="11156950" y="0"/>
            <a:ext cx="427038" cy="482600"/>
          </a:xfrm>
          <a:custGeom>
            <a:avLst/>
            <a:gdLst>
              <a:gd name="G0" fmla="+- 120 0 0"/>
              <a:gd name="G1" fmla="+- 1 0 0"/>
              <a:gd name="G2" fmla="+- 1 0 0"/>
              <a:gd name="G3" fmla="+- 1 0 0"/>
              <a:gd name="G4" fmla="*/ 1 42669 51712"/>
              <a:gd name="G5" fmla="*/ 1 37171 25856"/>
              <a:gd name="G6" fmla="+- 4 0 0"/>
              <a:gd name="G7" fmla="cos 164 G6"/>
              <a:gd name="G8" fmla="+- 4 0 0"/>
              <a:gd name="G9" fmla="+- 65533 0 0"/>
              <a:gd name="G10" fmla="*/ 1 24577 2"/>
              <a:gd name="G11" fmla="+- 1 0 0"/>
              <a:gd name="G12" fmla="+- 1 0 0"/>
              <a:gd name="G13" fmla="*/ 1 35047 49664"/>
              <a:gd name="G14" fmla="*/ G13 1 180"/>
              <a:gd name="G15" fmla="*/ 0 1 G14"/>
              <a:gd name="G16" fmla="+- 34683 0 0"/>
              <a:gd name="G17" fmla="+- 32768 0 0"/>
              <a:gd name="G18" fmla="+- 23289 0 0"/>
              <a:gd name="G19" fmla="*/ 1 5083 2000"/>
              <a:gd name="T0" fmla="*/ 0 w 120"/>
              <a:gd name="T1" fmla="*/ 0 h 164"/>
              <a:gd name="T2" fmla="*/ 427893 w 120"/>
              <a:gd name="T3" fmla="*/ 0 h 164"/>
              <a:gd name="T4" fmla="*/ 427893 w 120"/>
              <a:gd name="T5" fmla="*/ 405620 h 164"/>
              <a:gd name="T6" fmla="*/ 46355 w 120"/>
              <a:gd name="T7" fmla="*/ 482041 h 164"/>
              <a:gd name="T8" fmla="*/ 35658 w 120"/>
              <a:gd name="T9" fmla="*/ 482041 h 164"/>
              <a:gd name="T10" fmla="*/ 0 w 120"/>
              <a:gd name="T11" fmla="*/ 458527 h 164"/>
              <a:gd name="T12" fmla="*/ 0 w 120"/>
              <a:gd name="T13" fmla="*/ 0 h 164"/>
              <a:gd name="T14" fmla="*/ 0 w 120"/>
              <a:gd name="T15" fmla="*/ 0 h 164"/>
              <a:gd name="T16" fmla="*/ 120 w 120"/>
              <a:gd name="T17" fmla="*/ 164 h 164"/>
            </a:gdLst>
            <a:ahLst/>
            <a:cxnLst>
              <a:cxn ang="0">
                <a:pos x="T0" y="T1"/>
              </a:cxn>
              <a:cxn ang="0">
                <a:pos x="T2" y="T3"/>
              </a:cxn>
              <a:cxn ang="0">
                <a:pos x="T4" y="T5"/>
              </a:cxn>
              <a:cxn ang="0">
                <a:pos x="T6" y="T7"/>
              </a:cxn>
              <a:cxn ang="0">
                <a:pos x="T8" y="T9"/>
              </a:cxn>
              <a:cxn ang="0">
                <a:pos x="T10" y="T11"/>
              </a:cxn>
              <a:cxn ang="0">
                <a:pos x="T12" y="T13"/>
              </a:cxn>
            </a:cxnLst>
            <a:rect l="T14" t="T15" r="T16" b="T17"/>
            <a:pathLst>
              <a:path w="120" h="164">
                <a:moveTo>
                  <a:pt x="0" y="0"/>
                </a:moveTo>
                <a:cubicBezTo>
                  <a:pt x="120" y="0"/>
                  <a:pt x="120" y="0"/>
                  <a:pt x="120" y="0"/>
                </a:cubicBezTo>
                <a:cubicBezTo>
                  <a:pt x="120" y="138"/>
                  <a:pt x="120" y="138"/>
                  <a:pt x="120" y="138"/>
                </a:cubicBezTo>
                <a:cubicBezTo>
                  <a:pt x="13" y="164"/>
                  <a:pt x="13" y="164"/>
                  <a:pt x="13" y="164"/>
                </a:cubicBezTo>
                <a:cubicBezTo>
                  <a:pt x="12" y="164"/>
                  <a:pt x="11" y="164"/>
                  <a:pt x="10" y="164"/>
                </a:cubicBezTo>
                <a:cubicBezTo>
                  <a:pt x="4" y="164"/>
                  <a:pt x="0" y="160"/>
                  <a:pt x="0" y="156"/>
                </a:cubicBezTo>
                <a:lnTo>
                  <a:pt x="0" y="0"/>
                </a:lnTo>
                <a:close/>
              </a:path>
            </a:pathLst>
          </a:custGeom>
          <a:solidFill>
            <a:srgbClr val="FFFFFF"/>
          </a:solidFill>
          <a:ln>
            <a:noFill/>
          </a:ln>
          <a:effectLst/>
          <a:extLs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36000" anchor="ctr" anchorCtr="1"/>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algn="ctr">
              <a:buClrTx/>
              <a:buFontTx/>
              <a:buNone/>
            </a:pPr>
            <a:fld id="{D7E81550-FAC3-402F-A5F8-425D9C594F14}" type="slidenum">
              <a:rPr lang="en-GB" altLang="de-DE" sz="1400">
                <a:solidFill>
                  <a:srgbClr val="608BA3"/>
                </a:solidFill>
              </a:rPr>
              <a:pPr algn="ctr">
                <a:buClrTx/>
                <a:buFontTx/>
                <a:buNone/>
              </a:pPr>
              <a:t>‹Nr.›</a:t>
            </a:fld>
            <a:endParaRPr lang="en-GB" altLang="de-DE" sz="1400">
              <a:solidFill>
                <a:srgbClr val="608BA3"/>
              </a:solidFill>
            </a:endParaRPr>
          </a:p>
        </p:txBody>
      </p:sp>
      <p:pic>
        <p:nvPicPr>
          <p:cNvPr id="1027" name="Picture 3">
            <a:extLst>
              <a:ext uri="{FF2B5EF4-FFF2-40B4-BE49-F238E27FC236}">
                <a16:creationId xmlns:a16="http://schemas.microsoft.com/office/drawing/2014/main" id="{C247C517-657E-4FE2-A684-345DA5DE18A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113" y="6340475"/>
            <a:ext cx="12192001" cy="517525"/>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28" name="Text Box 4">
            <a:extLst>
              <a:ext uri="{FF2B5EF4-FFF2-40B4-BE49-F238E27FC236}">
                <a16:creationId xmlns:a16="http://schemas.microsoft.com/office/drawing/2014/main" id="{9E464C31-D7A0-4EA5-86A9-ED5FCA76266F}"/>
              </a:ext>
            </a:extLst>
          </p:cNvPr>
          <p:cNvSpPr txBox="1">
            <a:spLocks noChangeArrowheads="1"/>
          </p:cNvSpPr>
          <p:nvPr/>
        </p:nvSpPr>
        <p:spPr bwMode="auto">
          <a:xfrm>
            <a:off x="9126538" y="6497638"/>
            <a:ext cx="1468910" cy="3608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72000" tIns="72000" rIns="72000" bIns="72000">
            <a:spAutoFit/>
          </a:bodyPr>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a:buClrTx/>
              <a:buFontTx/>
              <a:buNone/>
            </a:pPr>
            <a:r>
              <a:rPr lang="de-AT" altLang="de-DE" sz="1400" dirty="0">
                <a:solidFill>
                  <a:srgbClr val="FFFFFF"/>
                </a:solidFill>
              </a:rPr>
              <a:t>9.9.2026 – Firenze</a:t>
            </a:r>
          </a:p>
        </p:txBody>
      </p:sp>
      <p:pic>
        <p:nvPicPr>
          <p:cNvPr id="1029" name="Picture 5">
            <a:extLst>
              <a:ext uri="{FF2B5EF4-FFF2-40B4-BE49-F238E27FC236}">
                <a16:creationId xmlns:a16="http://schemas.microsoft.com/office/drawing/2014/main" id="{8CD71022-B3C4-4FB4-8B45-E0575CCD7F8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8819604" y="365125"/>
            <a:ext cx="2317750" cy="4699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030" name="Rectangle 6">
            <a:extLst>
              <a:ext uri="{FF2B5EF4-FFF2-40B4-BE49-F238E27FC236}">
                <a16:creationId xmlns:a16="http://schemas.microsoft.com/office/drawing/2014/main" id="{70E8F1C0-DEB1-4B7C-BB5E-23E44B922CED}"/>
              </a:ext>
            </a:extLst>
          </p:cNvPr>
          <p:cNvSpPr>
            <a:spLocks noGrp="1" noChangeArrowheads="1"/>
          </p:cNvSpPr>
          <p:nvPr>
            <p:ph type="body" idx="1"/>
          </p:nvPr>
        </p:nvSpPr>
        <p:spPr bwMode="auto">
          <a:xfrm>
            <a:off x="1016000" y="1436688"/>
            <a:ext cx="10131425" cy="23669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GB" altLang="de-DE"/>
              <a:t>Format des Gliederungstextes durch Klicken bearbeiten</a:t>
            </a:r>
          </a:p>
          <a:p>
            <a:pPr lvl="1"/>
            <a:r>
              <a:rPr lang="en-GB" altLang="de-DE"/>
              <a:t>Zweite Gliederungsebene</a:t>
            </a:r>
          </a:p>
          <a:p>
            <a:pPr lvl="2"/>
            <a:r>
              <a:rPr lang="en-GB" altLang="de-DE"/>
              <a:t>Dritte Gliederungsebene</a:t>
            </a:r>
          </a:p>
          <a:p>
            <a:pPr lvl="3"/>
            <a:r>
              <a:rPr lang="en-GB" altLang="de-DE"/>
              <a:t>Vierte Gliederungsebene</a:t>
            </a:r>
          </a:p>
          <a:p>
            <a:pPr lvl="4"/>
            <a:r>
              <a:rPr lang="en-GB" altLang="de-DE"/>
              <a:t>Fünfte Gliederungsebene</a:t>
            </a:r>
          </a:p>
          <a:p>
            <a:pPr lvl="4"/>
            <a:r>
              <a:rPr lang="en-GB" altLang="de-DE"/>
              <a:t>Sechste Gliederungsebene</a:t>
            </a:r>
          </a:p>
          <a:p>
            <a:pPr lvl="4"/>
            <a:r>
              <a:rPr lang="en-GB" altLang="de-DE"/>
              <a:t>Siebte Gliederungsebene</a:t>
            </a:r>
          </a:p>
        </p:txBody>
      </p:sp>
      <p:sp>
        <p:nvSpPr>
          <p:cNvPr id="1031" name="Rectangle 7">
            <a:extLst>
              <a:ext uri="{FF2B5EF4-FFF2-40B4-BE49-F238E27FC236}">
                <a16:creationId xmlns:a16="http://schemas.microsoft.com/office/drawing/2014/main" id="{4F1C51FF-9E6E-446F-AE89-05CA7C9FD84C}"/>
              </a:ext>
            </a:extLst>
          </p:cNvPr>
          <p:cNvSpPr>
            <a:spLocks noGrp="1" noChangeArrowheads="1"/>
          </p:cNvSpPr>
          <p:nvPr>
            <p:ph type="title"/>
          </p:nvPr>
        </p:nvSpPr>
        <p:spPr bwMode="auto">
          <a:xfrm>
            <a:off x="609600" y="273050"/>
            <a:ext cx="10963275" cy="11350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bodyPr>
          <a:lstStyle/>
          <a:p>
            <a:pPr lvl="0"/>
            <a:r>
              <a:rPr lang="en-GB" altLang="de-DE"/>
              <a:t>Format des Titeltextes durch Klicken bearbeiten</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49263" rtl="0" fontAlgn="base">
        <a:spcBef>
          <a:spcPts val="38"/>
        </a:spcBef>
        <a:spcAft>
          <a:spcPts val="38"/>
        </a:spcAft>
        <a:buClr>
          <a:srgbClr val="000000"/>
        </a:buClr>
        <a:buSzPct val="100000"/>
        <a:buFont typeface="Times New Roman" panose="02020603050405020304" pitchFamily="18" charset="0"/>
        <a:defRPr sz="2600" kern="1200">
          <a:solidFill>
            <a:srgbClr val="608BA3"/>
          </a:solidFill>
          <a:latin typeface="+mj-lt"/>
          <a:ea typeface="+mj-ea"/>
          <a:cs typeface="+mj-cs"/>
        </a:defRPr>
      </a:lvl1pPr>
      <a:lvl2pPr marL="742950" indent="-285750" algn="l" defTabSz="449263" rtl="0" fontAlgn="base">
        <a:spcBef>
          <a:spcPts val="38"/>
        </a:spcBef>
        <a:spcAft>
          <a:spcPts val="38"/>
        </a:spcAft>
        <a:buClr>
          <a:srgbClr val="000000"/>
        </a:buClr>
        <a:buSzPct val="100000"/>
        <a:buFont typeface="Times New Roman" panose="02020603050405020304" pitchFamily="18" charset="0"/>
        <a:defRPr sz="2600">
          <a:solidFill>
            <a:srgbClr val="608BA3"/>
          </a:solidFill>
          <a:latin typeface="Calibri" panose="020F0502020204030204" pitchFamily="34" charset="0"/>
          <a:ea typeface="Microsoft YaHei" panose="020B0503020204020204" pitchFamily="34" charset="-122"/>
        </a:defRPr>
      </a:lvl2pPr>
      <a:lvl3pPr marL="1143000" indent="-228600" algn="l" defTabSz="449263" rtl="0" fontAlgn="base">
        <a:spcBef>
          <a:spcPts val="38"/>
        </a:spcBef>
        <a:spcAft>
          <a:spcPts val="38"/>
        </a:spcAft>
        <a:buClr>
          <a:srgbClr val="000000"/>
        </a:buClr>
        <a:buSzPct val="100000"/>
        <a:buFont typeface="Times New Roman" panose="02020603050405020304" pitchFamily="18" charset="0"/>
        <a:defRPr sz="2600">
          <a:solidFill>
            <a:srgbClr val="608BA3"/>
          </a:solidFill>
          <a:latin typeface="Calibri" panose="020F0502020204030204" pitchFamily="34" charset="0"/>
          <a:ea typeface="Microsoft YaHei" panose="020B0503020204020204" pitchFamily="34" charset="-122"/>
        </a:defRPr>
      </a:lvl3pPr>
      <a:lvl4pPr marL="1600200" indent="-228600" algn="l" defTabSz="449263" rtl="0" fontAlgn="base">
        <a:spcBef>
          <a:spcPts val="38"/>
        </a:spcBef>
        <a:spcAft>
          <a:spcPts val="38"/>
        </a:spcAft>
        <a:buClr>
          <a:srgbClr val="000000"/>
        </a:buClr>
        <a:buSzPct val="100000"/>
        <a:buFont typeface="Times New Roman" panose="02020603050405020304" pitchFamily="18" charset="0"/>
        <a:defRPr sz="2600">
          <a:solidFill>
            <a:srgbClr val="608BA3"/>
          </a:solidFill>
          <a:latin typeface="Calibri" panose="020F0502020204030204" pitchFamily="34" charset="0"/>
          <a:ea typeface="Microsoft YaHei" panose="020B0503020204020204" pitchFamily="34" charset="-122"/>
        </a:defRPr>
      </a:lvl4pPr>
      <a:lvl5pPr marL="2057400" indent="-228600" algn="l" defTabSz="449263" rtl="0" fontAlgn="base">
        <a:spcBef>
          <a:spcPts val="38"/>
        </a:spcBef>
        <a:spcAft>
          <a:spcPts val="38"/>
        </a:spcAft>
        <a:buClr>
          <a:srgbClr val="000000"/>
        </a:buClr>
        <a:buSzPct val="100000"/>
        <a:buFont typeface="Times New Roman" panose="02020603050405020304" pitchFamily="18" charset="0"/>
        <a:defRPr sz="2600">
          <a:solidFill>
            <a:srgbClr val="608BA3"/>
          </a:solidFill>
          <a:latin typeface="Calibri" panose="020F0502020204030204" pitchFamily="34" charset="0"/>
          <a:ea typeface="Microsoft YaHei" panose="020B0503020204020204" pitchFamily="34" charset="-122"/>
        </a:defRPr>
      </a:lvl5pPr>
      <a:lvl6pPr marL="2514600" indent="-228600" algn="l" defTabSz="449263" rtl="0" fontAlgn="base">
        <a:spcBef>
          <a:spcPts val="38"/>
        </a:spcBef>
        <a:spcAft>
          <a:spcPts val="38"/>
        </a:spcAft>
        <a:buClr>
          <a:srgbClr val="000000"/>
        </a:buClr>
        <a:buSzPct val="100000"/>
        <a:buFont typeface="Times New Roman" panose="02020603050405020304" pitchFamily="18" charset="0"/>
        <a:defRPr sz="2600">
          <a:solidFill>
            <a:srgbClr val="608BA3"/>
          </a:solidFill>
          <a:latin typeface="Calibri" panose="020F0502020204030204" pitchFamily="34" charset="0"/>
          <a:ea typeface="Microsoft YaHei" panose="020B0503020204020204" pitchFamily="34" charset="-122"/>
        </a:defRPr>
      </a:lvl6pPr>
      <a:lvl7pPr marL="2971800" indent="-228600" algn="l" defTabSz="449263" rtl="0" fontAlgn="base">
        <a:spcBef>
          <a:spcPts val="38"/>
        </a:spcBef>
        <a:spcAft>
          <a:spcPts val="38"/>
        </a:spcAft>
        <a:buClr>
          <a:srgbClr val="000000"/>
        </a:buClr>
        <a:buSzPct val="100000"/>
        <a:buFont typeface="Times New Roman" panose="02020603050405020304" pitchFamily="18" charset="0"/>
        <a:defRPr sz="2600">
          <a:solidFill>
            <a:srgbClr val="608BA3"/>
          </a:solidFill>
          <a:latin typeface="Calibri" panose="020F0502020204030204" pitchFamily="34" charset="0"/>
          <a:ea typeface="Microsoft YaHei" panose="020B0503020204020204" pitchFamily="34" charset="-122"/>
        </a:defRPr>
      </a:lvl7pPr>
      <a:lvl8pPr marL="3429000" indent="-228600" algn="l" defTabSz="449263" rtl="0" fontAlgn="base">
        <a:spcBef>
          <a:spcPts val="38"/>
        </a:spcBef>
        <a:spcAft>
          <a:spcPts val="38"/>
        </a:spcAft>
        <a:buClr>
          <a:srgbClr val="000000"/>
        </a:buClr>
        <a:buSzPct val="100000"/>
        <a:buFont typeface="Times New Roman" panose="02020603050405020304" pitchFamily="18" charset="0"/>
        <a:defRPr sz="2600">
          <a:solidFill>
            <a:srgbClr val="608BA3"/>
          </a:solidFill>
          <a:latin typeface="Calibri" panose="020F0502020204030204" pitchFamily="34" charset="0"/>
          <a:ea typeface="Microsoft YaHei" panose="020B0503020204020204" pitchFamily="34" charset="-122"/>
        </a:defRPr>
      </a:lvl8pPr>
      <a:lvl9pPr marL="3886200" indent="-228600" algn="l" defTabSz="449263" rtl="0" fontAlgn="base">
        <a:spcBef>
          <a:spcPts val="38"/>
        </a:spcBef>
        <a:spcAft>
          <a:spcPts val="38"/>
        </a:spcAft>
        <a:buClr>
          <a:srgbClr val="000000"/>
        </a:buClr>
        <a:buSzPct val="100000"/>
        <a:buFont typeface="Times New Roman" panose="02020603050405020304" pitchFamily="18" charset="0"/>
        <a:defRPr sz="2600">
          <a:solidFill>
            <a:srgbClr val="608BA3"/>
          </a:solidFill>
          <a:latin typeface="Calibri" panose="020F0502020204030204" pitchFamily="34" charset="0"/>
          <a:ea typeface="Microsoft YaHei" panose="020B0503020204020204" pitchFamily="34" charset="-122"/>
        </a:defRPr>
      </a:lvl9pPr>
    </p:titleStyle>
    <p:bodyStyle>
      <a:lvl1pPr marL="342900" indent="-3429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mn-lt"/>
          <a:ea typeface="+mn-ea"/>
          <a:cs typeface="+mn-cs"/>
        </a:defRPr>
      </a:lvl1pPr>
      <a:lvl2pPr marL="742950" indent="-28575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2pPr>
      <a:lvl3pPr marL="11430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3pPr>
      <a:lvl4pPr marL="16002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4pPr>
      <a:lvl5pPr marL="20574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9.tmp"/><Relationship Id="rId5" Type="http://schemas.openxmlformats.org/officeDocument/2006/relationships/image" Target="../media/image8.tmp"/><Relationship Id="rId4" Type="http://schemas.openxmlformats.org/officeDocument/2006/relationships/image" Target="../media/image7.tmp"/></Relationships>
</file>

<file path=ppt/slides/_rels/slide1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slideLayout" Target="../slideLayouts/slideLayout7.xml"/><Relationship Id="rId7" Type="http://schemas.openxmlformats.org/officeDocument/2006/relationships/image" Target="../media/image17.tmp"/><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6.tmp"/><Relationship Id="rId5" Type="http://schemas.openxmlformats.org/officeDocument/2006/relationships/image" Target="../media/image15.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21.tmp"/><Relationship Id="rId4" Type="http://schemas.openxmlformats.org/officeDocument/2006/relationships/image" Target="../media/image20.tmp"/></Relationships>
</file>

<file path=ppt/slides/_rels/slide15.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24.tmp"/><Relationship Id="rId5" Type="http://schemas.openxmlformats.org/officeDocument/2006/relationships/image" Target="../media/image23.tmp"/><Relationship Id="rId4" Type="http://schemas.openxmlformats.org/officeDocument/2006/relationships/image" Target="../media/image22.tm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doi.org/10.1016/j.spasta.2023.100798"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tmp"/></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6.tm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4" name="Text Box 2">
            <a:extLst>
              <a:ext uri="{FF2B5EF4-FFF2-40B4-BE49-F238E27FC236}">
                <a16:creationId xmlns:a16="http://schemas.microsoft.com/office/drawing/2014/main" id="{982CC3D9-2C34-4239-8476-7595BB747C2D}"/>
              </a:ext>
            </a:extLst>
          </p:cNvPr>
          <p:cNvSpPr txBox="1">
            <a:spLocks noChangeArrowheads="1"/>
          </p:cNvSpPr>
          <p:nvPr/>
        </p:nvSpPr>
        <p:spPr bwMode="auto">
          <a:xfrm>
            <a:off x="552178" y="1268760"/>
            <a:ext cx="10882313" cy="9361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 pos="10782300"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 pos="10782300"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 pos="10782300"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 pos="10782300"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 pos="10782300"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 pos="10782300"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 pos="10782300"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 pos="10782300"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 pos="10782300" algn="l"/>
              </a:tabLst>
              <a:defRPr>
                <a:solidFill>
                  <a:srgbClr val="58595B"/>
                </a:solidFill>
                <a:latin typeface="Calibri Light" panose="020F0302020204030204" pitchFamily="34" charset="0"/>
                <a:ea typeface="Microsoft YaHei" panose="020B0503020204020204" pitchFamily="34" charset="-122"/>
              </a:defRPr>
            </a:lvl9pPr>
          </a:lstStyle>
          <a:p>
            <a:pPr algn="ctr"/>
            <a:r>
              <a:rPr lang="en-US" sz="3200" dirty="0"/>
              <a:t>Gradient-Based Line Search for</a:t>
            </a:r>
            <a:br>
              <a:rPr lang="en-US" sz="3200" dirty="0"/>
            </a:br>
            <a:r>
              <a:rPr lang="en-US" sz="3200" dirty="0"/>
              <a:t>Continuous Optimal Designs in Spatial Statistics</a:t>
            </a:r>
          </a:p>
        </p:txBody>
      </p:sp>
      <p:sp>
        <p:nvSpPr>
          <p:cNvPr id="3075" name="Text Box 3">
            <a:extLst>
              <a:ext uri="{FF2B5EF4-FFF2-40B4-BE49-F238E27FC236}">
                <a16:creationId xmlns:a16="http://schemas.microsoft.com/office/drawing/2014/main" id="{F3DDB185-4825-4FC0-A16E-F61CEF13F9D1}"/>
              </a:ext>
            </a:extLst>
          </p:cNvPr>
          <p:cNvSpPr txBox="1">
            <a:spLocks noChangeArrowheads="1"/>
          </p:cNvSpPr>
          <p:nvPr/>
        </p:nvSpPr>
        <p:spPr bwMode="auto">
          <a:xfrm>
            <a:off x="2282825" y="3906590"/>
            <a:ext cx="7627938" cy="7080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algn="ctr">
              <a:buClrTx/>
              <a:buFontTx/>
              <a:buNone/>
            </a:pPr>
            <a:r>
              <a:rPr lang="en-US" altLang="de-DE" sz="2000" dirty="0">
                <a:solidFill>
                  <a:srgbClr val="3C9CD7"/>
                </a:solidFill>
              </a:rPr>
              <a:t>H. Waldl</a:t>
            </a:r>
          </a:p>
          <a:p>
            <a:pPr algn="ctr">
              <a:buClrTx/>
              <a:buFontTx/>
              <a:buNone/>
            </a:pPr>
            <a:r>
              <a:rPr lang="en-US" altLang="de-DE" sz="1600" dirty="0">
                <a:solidFill>
                  <a:srgbClr val="3C9CD7"/>
                </a:solidFill>
              </a:rPr>
              <a:t>Department of Applied Statistics, Johannes Kepler University Linz, Austria</a:t>
            </a:r>
          </a:p>
        </p:txBody>
      </p:sp>
      <p:pic>
        <p:nvPicPr>
          <p:cNvPr id="3077" name="Picture 5">
            <a:extLst>
              <a:ext uri="{FF2B5EF4-FFF2-40B4-BE49-F238E27FC236}">
                <a16:creationId xmlns:a16="http://schemas.microsoft.com/office/drawing/2014/main" id="{EF1E605D-B88E-4410-9A43-0C0BA3DCD8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06194" y="2636912"/>
            <a:ext cx="1981200" cy="114935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4" name="Grafik 3">
            <a:extLst>
              <a:ext uri="{FF2B5EF4-FFF2-40B4-BE49-F238E27FC236}">
                <a16:creationId xmlns:a16="http://schemas.microsoft.com/office/drawing/2014/main" id="{95F0AFBC-1FC1-4FE2-B445-7A0EF23ABF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178" y="4986511"/>
            <a:ext cx="6162675" cy="1390650"/>
          </a:xfrm>
          <a:prstGeom prst="rect">
            <a:avLst/>
          </a:prstGeom>
        </p:spPr>
      </p:pic>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1" name="Text Box 1">
            <a:extLst>
              <a:ext uri="{FF2B5EF4-FFF2-40B4-BE49-F238E27FC236}">
                <a16:creationId xmlns:a16="http://schemas.microsoft.com/office/drawing/2014/main" id="{5218278E-F92D-40AA-A45D-1DF3999AB75C}"/>
              </a:ext>
            </a:extLst>
          </p:cNvPr>
          <p:cNvSpPr txBox="1">
            <a:spLocks noChangeArrowheads="1"/>
          </p:cNvSpPr>
          <p:nvPr/>
        </p:nvSpPr>
        <p:spPr bwMode="auto">
          <a:xfrm>
            <a:off x="1056234" y="116633"/>
            <a:ext cx="9151391" cy="93610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eaLnBrk="1" hangingPunct="1">
              <a:buClrTx/>
              <a:buFontTx/>
              <a:buNone/>
            </a:pPr>
            <a:r>
              <a:rPr lang="en-US" altLang="de-DE" sz="2800" dirty="0">
                <a:solidFill>
                  <a:srgbClr val="608BA3"/>
                </a:solidFill>
                <a:latin typeface="Calibri" panose="020F0502020204030204" pitchFamily="34" charset="0"/>
              </a:rPr>
              <a:t>The Theoretical Conundrum:</a:t>
            </a:r>
            <a:br>
              <a:rPr lang="en-US" altLang="de-DE" sz="2800" dirty="0">
                <a:solidFill>
                  <a:srgbClr val="608BA3"/>
                </a:solidFill>
                <a:latin typeface="Calibri" panose="020F0502020204030204" pitchFamily="34" charset="0"/>
              </a:rPr>
            </a:br>
            <a:r>
              <a:rPr lang="en-US" altLang="de-DE" sz="2800" dirty="0">
                <a:solidFill>
                  <a:srgbClr val="608BA3"/>
                </a:solidFill>
                <a:latin typeface="Calibri" panose="020F0502020204030204" pitchFamily="34" charset="0"/>
              </a:rPr>
              <a:t>Comparing Continuous Designs</a:t>
            </a:r>
            <a:endParaRPr lang="en-GB" altLang="de-DE" sz="2800" dirty="0">
              <a:solidFill>
                <a:srgbClr val="608BA3"/>
              </a:solidFill>
              <a:latin typeface="Calibri" panose="020F0502020204030204" pitchFamily="34" charset="0"/>
            </a:endParaRPr>
          </a:p>
        </p:txBody>
      </p:sp>
      <mc:AlternateContent xmlns:mc="http://schemas.openxmlformats.org/markup-compatibility/2006" xmlns:a14="http://schemas.microsoft.com/office/drawing/2010/main">
        <mc:Choice Requires="a14">
          <p:sp>
            <p:nvSpPr>
              <p:cNvPr id="4" name="Text Placeholder 6">
                <a:extLst>
                  <a:ext uri="{FF2B5EF4-FFF2-40B4-BE49-F238E27FC236}">
                    <a16:creationId xmlns:a16="http://schemas.microsoft.com/office/drawing/2014/main" id="{70A9F420-9C1B-478C-AE83-A541168AC282}"/>
                  </a:ext>
                </a:extLst>
              </p:cNvPr>
              <p:cNvSpPr txBox="1">
                <a:spLocks/>
              </p:cNvSpPr>
              <p:nvPr/>
            </p:nvSpPr>
            <p:spPr>
              <a:xfrm>
                <a:off x="768202" y="2060848"/>
                <a:ext cx="10729192" cy="4104456"/>
              </a:xfrm>
              <a:prstGeom prst="rect">
                <a:avLst/>
              </a:prstGeom>
            </p:spPr>
            <p:txBody>
              <a:bodyPr/>
              <a:lstStyle>
                <a:lvl1pPr marL="342900" indent="-3429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mn-lt"/>
                    <a:ea typeface="+mn-ea"/>
                    <a:cs typeface="+mn-cs"/>
                  </a:defRPr>
                </a:lvl1pPr>
                <a:lvl2pPr marL="742950" indent="-28575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2pPr>
                <a:lvl3pPr marL="11430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3pPr>
                <a:lvl4pPr marL="16002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4pPr>
                <a:lvl5pPr marL="20574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Optimizing </a:t>
                </a:r>
                <a14:m>
                  <m:oMath xmlns:m="http://schemas.openxmlformats.org/officeDocument/2006/math">
                    <m:d>
                      <m:dPr>
                        <m:begChr m:val="|"/>
                        <m:endChr m:val="|"/>
                        <m:ctrlPr>
                          <a:rPr lang="de-DE" sz="2000" b="0" i="1" smtClean="0">
                            <a:latin typeface="Cambria Math" panose="02040503050406030204" pitchFamily="18" charset="0"/>
                            <a:cs typeface="Calibri Light" panose="020F0302020204030204" pitchFamily="34" charset="0"/>
                          </a:rPr>
                        </m:ctrlPr>
                      </m:dPr>
                      <m:e>
                        <m:sSub>
                          <m:sSubPr>
                            <m:ctrlPr>
                              <a:rPr lang="de-DE" sz="2000" b="0" i="1" smtClean="0">
                                <a:latin typeface="Cambria Math" panose="02040503050406030204" pitchFamily="18" charset="0"/>
                                <a:cs typeface="Calibri Light" panose="020F0302020204030204" pitchFamily="34" charset="0"/>
                              </a:rPr>
                            </m:ctrlPr>
                          </m:sSubPr>
                          <m:e>
                            <m:r>
                              <m:rPr>
                                <m:sty m:val="p"/>
                              </m:rPr>
                              <a:rPr lang="el-GR" sz="2000" b="0" i="1" smtClean="0">
                                <a:latin typeface="Cambria Math" panose="02040503050406030204" pitchFamily="18" charset="0"/>
                                <a:ea typeface="Cambria Math" panose="02040503050406030204" pitchFamily="18" charset="0"/>
                                <a:cs typeface="Calibri Light" panose="020F0302020204030204" pitchFamily="34" charset="0"/>
                              </a:rPr>
                              <m:t>Σ</m:t>
                            </m:r>
                          </m:e>
                          <m:sub>
                            <m:r>
                              <a:rPr lang="de-DE" sz="2000" b="0" i="1" smtClean="0">
                                <a:latin typeface="Cambria Math" panose="02040503050406030204" pitchFamily="18" charset="0"/>
                                <a:cs typeface="Calibri Light" panose="020F0302020204030204" pitchFamily="34" charset="0"/>
                              </a:rPr>
                              <m:t>2</m:t>
                            </m:r>
                          </m:sub>
                        </m:sSub>
                      </m:e>
                    </m:d>
                  </m:oMath>
                </a14:m>
                <a:r>
                  <a:rPr lang="en-US" sz="2000" dirty="0">
                    <a:latin typeface="Calibri Light" panose="020F0302020204030204" pitchFamily="34" charset="0"/>
                    <a:cs typeface="Calibri Light" panose="020F0302020204030204" pitchFamily="34" charset="0"/>
                  </a:rPr>
                  <a:t> provides local step improvements.</a:t>
                </a:r>
              </a:p>
              <a:p>
                <a:pPr marL="285750" indent="-285750">
                  <a:spcAft>
                    <a:spcPts val="1800"/>
                  </a:spcAft>
                  <a:buFont typeface="Arial" panose="020B0604020202020204" pitchFamily="34" charset="0"/>
                  <a:buChar char="•"/>
                </a:pPr>
                <a:r>
                  <a:rPr lang="en-US" sz="2000" i="1" dirty="0">
                    <a:latin typeface="Calibri Light" panose="020F0302020204030204" pitchFamily="34" charset="0"/>
                    <a:cs typeface="Calibri Light" panose="020F0302020204030204" pitchFamily="34" charset="0"/>
                  </a:rPr>
                  <a:t>The Dilemma: </a:t>
                </a:r>
                <a:r>
                  <a:rPr lang="en-US" sz="2000" dirty="0">
                    <a:latin typeface="Calibri Light" panose="020F0302020204030204" pitchFamily="34" charset="0"/>
                    <a:cs typeface="Calibri Light" panose="020F0302020204030204" pitchFamily="34" charset="0"/>
                  </a:rPr>
                  <a:t>In a continuous space, the global background dimension </a:t>
                </a:r>
                <a14:m>
                  <m:oMath xmlns:m="http://schemas.openxmlformats.org/officeDocument/2006/math">
                    <m:r>
                      <a:rPr lang="de-AT" sz="2000" b="0" i="1" smtClean="0">
                        <a:latin typeface="Cambria Math" panose="02040503050406030204" pitchFamily="18" charset="0"/>
                        <a:cs typeface="Calibri Light" panose="020F0302020204030204" pitchFamily="34" charset="0"/>
                      </a:rPr>
                      <m:t>𝑚</m:t>
                    </m:r>
                    <m:r>
                      <a:rPr lang="de-AT" sz="2000" b="0" i="1" smtClean="0">
                        <a:latin typeface="Cambria Math" panose="02040503050406030204" pitchFamily="18" charset="0"/>
                        <a:ea typeface="Cambria Math" panose="02040503050406030204" pitchFamily="18" charset="0"/>
                        <a:cs typeface="Calibri Light" panose="020F0302020204030204" pitchFamily="34" charset="0"/>
                      </a:rPr>
                      <m:t>⟶∞</m:t>
                    </m:r>
                  </m:oMath>
                </a14:m>
                <a:r>
                  <a:rPr lang="en-US" sz="2000" dirty="0">
                    <a:latin typeface="Calibri Light" panose="020F0302020204030204" pitchFamily="34" charset="0"/>
                    <a:cs typeface="Calibri Light" panose="020F0302020204030204" pitchFamily="34" charset="0"/>
                  </a:rPr>
                  <a:t>.</a:t>
                </a:r>
              </a:p>
              <a:p>
                <a:pPr marL="285750" indent="-285750">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We can never compute the total criterion </a:t>
                </a:r>
                <a14:m>
                  <m:oMath xmlns:m="http://schemas.openxmlformats.org/officeDocument/2006/math">
                    <m:d>
                      <m:dPr>
                        <m:begChr m:val="|"/>
                        <m:endChr m:val="|"/>
                        <m:ctrlPr>
                          <a:rPr lang="de-AT" sz="2000" b="1" i="1" smtClean="0">
                            <a:latin typeface="Cambria Math" panose="02040503050406030204" pitchFamily="18" charset="0"/>
                          </a:rPr>
                        </m:ctrlPr>
                      </m:dPr>
                      <m:e>
                        <m:r>
                          <a:rPr lang="de-AT" sz="2000" b="1" i="1">
                            <a:latin typeface="Cambria Math" panose="02040503050406030204" pitchFamily="18" charset="0"/>
                            <a:ea typeface="Cambria Math" panose="02040503050406030204" pitchFamily="18" charset="0"/>
                          </a:rPr>
                          <m:t>𝜮</m:t>
                        </m:r>
                      </m:e>
                    </m:d>
                  </m:oMath>
                </a14:m>
                <a:r>
                  <a:rPr lang="en-US" sz="2000" dirty="0">
                    <a:latin typeface="Calibri Light" panose="020F0302020204030204" pitchFamily="34" charset="0"/>
                    <a:cs typeface="Calibri Light" panose="020F0302020204030204" pitchFamily="34" charset="0"/>
                  </a:rPr>
                  <a:t> (determinant of an infinite matrix).</a:t>
                </a:r>
              </a:p>
              <a:p>
                <a:pPr marL="285750" indent="-285750">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How do we prove that a newly found continuous design is globally better than an entirely different one?</a:t>
                </a:r>
                <a:endParaRPr lang="de-AT" sz="2000" dirty="0">
                  <a:latin typeface="Calibri Light" panose="020F0302020204030204" pitchFamily="34" charset="0"/>
                  <a:cs typeface="Calibri Light" panose="020F0302020204030204" pitchFamily="34" charset="0"/>
                </a:endParaRPr>
              </a:p>
            </p:txBody>
          </p:sp>
        </mc:Choice>
        <mc:Fallback xmlns="">
          <p:sp>
            <p:nvSpPr>
              <p:cNvPr id="4" name="Text Placeholder 6">
                <a:extLst>
                  <a:ext uri="{FF2B5EF4-FFF2-40B4-BE49-F238E27FC236}">
                    <a16:creationId xmlns:a16="http://schemas.microsoft.com/office/drawing/2014/main" id="{70A9F420-9C1B-478C-AE83-A541168AC282}"/>
                  </a:ext>
                </a:extLst>
              </p:cNvPr>
              <p:cNvSpPr txBox="1">
                <a:spLocks noRot="1" noChangeAspect="1" noMove="1" noResize="1" noEditPoints="1" noAdjustHandles="1" noChangeArrowheads="1" noChangeShapeType="1" noTextEdit="1"/>
              </p:cNvSpPr>
              <p:nvPr/>
            </p:nvSpPr>
            <p:spPr>
              <a:xfrm>
                <a:off x="768202" y="2060848"/>
                <a:ext cx="10729192" cy="4104456"/>
              </a:xfrm>
              <a:prstGeom prst="rect">
                <a:avLst/>
              </a:prstGeom>
              <a:blipFill>
                <a:blip r:embed="rId3"/>
                <a:stretch>
                  <a:fillRect l="-511" t="-743"/>
                </a:stretch>
              </a:blipFill>
            </p:spPr>
            <p:txBody>
              <a:bodyPr/>
              <a:lstStyle/>
              <a:p>
                <a:r>
                  <a:rPr lang="de-DE">
                    <a:noFill/>
                  </a:rPr>
                  <a:t> </a:t>
                </a:r>
              </a:p>
            </p:txBody>
          </p:sp>
        </mc:Fallback>
      </mc:AlternateContent>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89" name="Text Box 1">
            <a:extLst>
              <a:ext uri="{FF2B5EF4-FFF2-40B4-BE49-F238E27FC236}">
                <a16:creationId xmlns:a16="http://schemas.microsoft.com/office/drawing/2014/main" id="{FFFE56D4-DB0D-4BEA-8362-8BF6C9D95A62}"/>
              </a:ext>
            </a:extLst>
          </p:cNvPr>
          <p:cNvSpPr txBox="1">
            <a:spLocks noChangeArrowheads="1"/>
          </p:cNvSpPr>
          <p:nvPr/>
        </p:nvSpPr>
        <p:spPr bwMode="auto">
          <a:xfrm>
            <a:off x="1056234" y="269875"/>
            <a:ext cx="9152979" cy="550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eaLnBrk="1" hangingPunct="1">
              <a:buClrTx/>
              <a:buFontTx/>
              <a:buNone/>
            </a:pPr>
            <a:r>
              <a:rPr lang="en-GB" altLang="de-DE" sz="2800" dirty="0">
                <a:solidFill>
                  <a:srgbClr val="608BA3"/>
                </a:solidFill>
                <a:latin typeface="Calibri" panose="020F0502020204030204" pitchFamily="34" charset="0"/>
              </a:rPr>
              <a:t>The Schur-Chaining Trick</a:t>
            </a:r>
          </a:p>
        </p:txBody>
      </p:sp>
      <mc:AlternateContent xmlns:mc="http://schemas.openxmlformats.org/markup-compatibility/2006" xmlns:a14="http://schemas.microsoft.com/office/drawing/2010/main">
        <mc:Choice Requires="a14">
          <p:sp>
            <p:nvSpPr>
              <p:cNvPr id="4" name="Text Placeholder 6">
                <a:extLst>
                  <a:ext uri="{FF2B5EF4-FFF2-40B4-BE49-F238E27FC236}">
                    <a16:creationId xmlns:a16="http://schemas.microsoft.com/office/drawing/2014/main" id="{6A8E0E42-04EF-41F5-9D75-1CA2665DC430}"/>
                  </a:ext>
                </a:extLst>
              </p:cNvPr>
              <p:cNvSpPr txBox="1">
                <a:spLocks/>
              </p:cNvSpPr>
              <p:nvPr/>
            </p:nvSpPr>
            <p:spPr>
              <a:xfrm>
                <a:off x="912218" y="1412776"/>
                <a:ext cx="10729192" cy="5049506"/>
              </a:xfrm>
              <a:prstGeom prst="rect">
                <a:avLst/>
              </a:prstGeom>
            </p:spPr>
            <p:txBody>
              <a:bodyPr/>
              <a:lstStyle>
                <a:lvl1pPr marL="342900" indent="-3429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mn-lt"/>
                    <a:ea typeface="+mn-ea"/>
                    <a:cs typeface="+mn-cs"/>
                  </a:defRPr>
                </a:lvl1pPr>
                <a:lvl2pPr marL="742950" indent="-28575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2pPr>
                <a:lvl3pPr marL="11430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3pPr>
                <a:lvl4pPr marL="16002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4pPr>
                <a:lvl5pPr marL="20574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eaLnBrk="1" hangingPunct="1">
                  <a:spcAft>
                    <a:spcPts val="1800"/>
                  </a:spcAft>
                  <a:buFont typeface="Arial" panose="020B0604020202020204" pitchFamily="34" charset="0"/>
                  <a:buChar char="•"/>
                </a:pPr>
                <a:r>
                  <a:rPr lang="en-US" sz="2000" b="1" dirty="0">
                    <a:latin typeface="Calibri Light" panose="020F0302020204030204" pitchFamily="34" charset="0"/>
                    <a:cs typeface="Calibri Light" panose="020F0302020204030204" pitchFamily="34" charset="0"/>
                  </a:rPr>
                  <a:t>The Concept: </a:t>
                </a:r>
                <a:r>
                  <a:rPr lang="en-US" sz="2000" dirty="0">
                    <a:latin typeface="Calibri Light" panose="020F0302020204030204" pitchFamily="34" charset="0"/>
                    <a:cs typeface="Calibri Light" panose="020F0302020204030204" pitchFamily="34" charset="0"/>
                  </a:rPr>
                  <a:t>We don't need </a:t>
                </a:r>
                <a14:m>
                  <m:oMath xmlns:m="http://schemas.openxmlformats.org/officeDocument/2006/math">
                    <m:d>
                      <m:dPr>
                        <m:begChr m:val="|"/>
                        <m:endChr m:val="|"/>
                        <m:ctrlPr>
                          <a:rPr lang="de-AT" sz="2000" b="1" i="1" smtClean="0">
                            <a:latin typeface="Cambria Math" panose="02040503050406030204" pitchFamily="18" charset="0"/>
                          </a:rPr>
                        </m:ctrlPr>
                      </m:dPr>
                      <m:e>
                        <m:r>
                          <a:rPr lang="de-AT" sz="2000" b="1" i="1">
                            <a:latin typeface="Cambria Math" panose="02040503050406030204" pitchFamily="18" charset="0"/>
                            <a:ea typeface="Cambria Math" panose="02040503050406030204" pitchFamily="18" charset="0"/>
                          </a:rPr>
                          <m:t>𝜮</m:t>
                        </m:r>
                      </m:e>
                    </m:d>
                  </m:oMath>
                </a14:m>
                <a:r>
                  <a:rPr lang="en-US" sz="2000" dirty="0">
                    <a:latin typeface="Calibri Light" panose="020F0302020204030204" pitchFamily="34" charset="0"/>
                    <a:cs typeface="Calibri Light" panose="020F0302020204030204" pitchFamily="34" charset="0"/>
                  </a:rPr>
                  <a:t>; we only need the scaling factor </a:t>
                </a:r>
                <a14:m>
                  <m:oMath xmlns:m="http://schemas.openxmlformats.org/officeDocument/2006/math">
                    <m:r>
                      <a:rPr lang="el-GR" sz="2000" b="1" i="1" smtClean="0">
                        <a:latin typeface="Cambria Math" panose="02040503050406030204" pitchFamily="18" charset="0"/>
                        <a:ea typeface="Cambria Math" panose="02040503050406030204" pitchFamily="18" charset="0"/>
                        <a:cs typeface="Calibri Light" panose="020F0302020204030204" pitchFamily="34" charset="0"/>
                      </a:rPr>
                      <m:t>𝜟</m:t>
                    </m:r>
                  </m:oMath>
                </a14:m>
                <a:r>
                  <a:rPr lang="en-US" sz="2000" dirty="0">
                    <a:latin typeface="Calibri Light" panose="020F0302020204030204" pitchFamily="34" charset="0"/>
                    <a:cs typeface="Calibri Light" panose="020F0302020204030204" pitchFamily="34" charset="0"/>
                  </a:rPr>
                  <a:t> between Design </a:t>
                </a:r>
                <a14:m>
                  <m:oMath xmlns:m="http://schemas.openxmlformats.org/officeDocument/2006/math">
                    <m:r>
                      <a:rPr lang="en-US" sz="2000" b="1" i="1" dirty="0" smtClean="0">
                        <a:latin typeface="Cambria Math" panose="02040503050406030204" pitchFamily="18" charset="0"/>
                        <a:cs typeface="Calibri Light" panose="020F0302020204030204" pitchFamily="34" charset="0"/>
                      </a:rPr>
                      <m:t>𝑨</m:t>
                    </m:r>
                  </m:oMath>
                </a14:m>
                <a:r>
                  <a:rPr lang="en-US" sz="2000" dirty="0">
                    <a:latin typeface="Calibri Light" panose="020F0302020204030204" pitchFamily="34" charset="0"/>
                    <a:cs typeface="Calibri Light" panose="020F0302020204030204" pitchFamily="34" charset="0"/>
                  </a:rPr>
                  <a:t> and Design </a:t>
                </a:r>
                <a14:m>
                  <m:oMath xmlns:m="http://schemas.openxmlformats.org/officeDocument/2006/math">
                    <m:r>
                      <a:rPr lang="en-US" sz="2000" b="1" i="1" dirty="0" smtClean="0">
                        <a:latin typeface="Cambria Math" panose="02040503050406030204" pitchFamily="18" charset="0"/>
                        <a:cs typeface="Calibri Light" panose="020F0302020204030204" pitchFamily="34" charset="0"/>
                      </a:rPr>
                      <m:t>𝑩</m:t>
                    </m:r>
                  </m:oMath>
                </a14:m>
                <a:r>
                  <a:rPr lang="en-US" sz="2000" dirty="0">
                    <a:latin typeface="Calibri Light" panose="020F0302020204030204" pitchFamily="34" charset="0"/>
                    <a:cs typeface="Calibri Light" panose="020F0302020204030204" pitchFamily="34" charset="0"/>
                  </a:rPr>
                  <a:t>.</a:t>
                </a:r>
              </a:p>
              <a:p>
                <a:pPr marL="285750" indent="-285750" eaLnBrk="1" hangingPunct="1">
                  <a:spcAft>
                    <a:spcPts val="1800"/>
                  </a:spcAft>
                  <a:buFont typeface="Arial" panose="020B0604020202020204" pitchFamily="34" charset="0"/>
                  <a:buChar char="•"/>
                </a:pPr>
                <a:r>
                  <a:rPr lang="de-DE" sz="2000" b="1" dirty="0">
                    <a:latin typeface="Calibri Light" panose="020F0302020204030204" pitchFamily="34" charset="0"/>
                    <a:cs typeface="Calibri Light" panose="020F0302020204030204" pitchFamily="34" charset="0"/>
                  </a:rPr>
                  <a:t>The </a:t>
                </a:r>
                <a:r>
                  <a:rPr lang="de-DE" sz="2000" b="1" dirty="0" err="1">
                    <a:latin typeface="Calibri Light" panose="020F0302020204030204" pitchFamily="34" charset="0"/>
                    <a:cs typeface="Calibri Light" panose="020F0302020204030204" pitchFamily="34" charset="0"/>
                  </a:rPr>
                  <a:t>Algorithm</a:t>
                </a:r>
                <a:r>
                  <a:rPr lang="de-DE" sz="2000" b="1" dirty="0">
                    <a:latin typeface="Calibri Light" panose="020F0302020204030204" pitchFamily="34" charset="0"/>
                    <a:cs typeface="Calibri Light" panose="020F0302020204030204" pitchFamily="34" charset="0"/>
                  </a:rPr>
                  <a:t> (</a:t>
                </a:r>
                <a:r>
                  <a:rPr lang="de-DE" sz="2000" b="1" dirty="0" err="1">
                    <a:latin typeface="Calibri Light" panose="020F0302020204030204" pitchFamily="34" charset="0"/>
                    <a:cs typeface="Calibri Light" panose="020F0302020204030204" pitchFamily="34" charset="0"/>
                  </a:rPr>
                  <a:t>Two</a:t>
                </a:r>
                <a:r>
                  <a:rPr lang="de-DE" sz="2000" b="1" dirty="0">
                    <a:latin typeface="Calibri Light" panose="020F0302020204030204" pitchFamily="34" charset="0"/>
                    <a:cs typeface="Calibri Light" panose="020F0302020204030204" pitchFamily="34" charset="0"/>
                  </a:rPr>
                  <a:t>-Block Exchange): </a:t>
                </a:r>
                <a:endParaRPr lang="de-DE" sz="2000" dirty="0">
                  <a:latin typeface="Calibri Light" panose="020F0302020204030204" pitchFamily="34" charset="0"/>
                  <a:cs typeface="Calibri Light" panose="020F0302020204030204" pitchFamily="34" charset="0"/>
                </a:endParaRPr>
              </a:p>
              <a:p>
                <a:pPr marL="685800" lvl="1" eaLnBrk="1" hangingPunct="1">
                  <a:spcAft>
                    <a:spcPts val="1800"/>
                  </a:spcAft>
                  <a:buFont typeface="Arial" panose="020B0604020202020204" pitchFamily="34" charset="0"/>
                  <a:buChar char="•"/>
                </a:pPr>
                <a:r>
                  <a:rPr lang="en-US" sz="2000" dirty="0">
                    <a:cs typeface="Calibri Light" panose="020F0302020204030204" pitchFamily="34" charset="0"/>
                  </a:rPr>
                  <a:t>Split both designs into two equal blocks: </a:t>
                </a:r>
                <a14:m>
                  <m:oMath xmlns:m="http://schemas.openxmlformats.org/officeDocument/2006/math">
                    <m:r>
                      <a:rPr lang="de-DE" sz="2000" b="1" i="1" smtClean="0">
                        <a:latin typeface="Cambria Math" panose="02040503050406030204" pitchFamily="18" charset="0"/>
                        <a:cs typeface="Calibri Light" panose="020F0302020204030204" pitchFamily="34" charset="0"/>
                      </a:rPr>
                      <m:t>𝑨</m:t>
                    </m:r>
                    <m:r>
                      <a:rPr lang="de-DE" sz="2000" b="0" i="1" smtClean="0">
                        <a:latin typeface="Cambria Math" panose="02040503050406030204" pitchFamily="18" charset="0"/>
                        <a:cs typeface="Calibri Light" panose="020F0302020204030204" pitchFamily="34" charset="0"/>
                      </a:rPr>
                      <m:t>=</m:t>
                    </m:r>
                    <m:d>
                      <m:dPr>
                        <m:begChr m:val="["/>
                        <m:endChr m:val="]"/>
                        <m:ctrlPr>
                          <a:rPr lang="de-DE" sz="2000" b="0" i="1" smtClean="0">
                            <a:latin typeface="Cambria Math" panose="02040503050406030204" pitchFamily="18" charset="0"/>
                            <a:cs typeface="Calibri Light" panose="020F0302020204030204" pitchFamily="34" charset="0"/>
                          </a:rPr>
                        </m:ctrlPr>
                      </m:dPr>
                      <m:e>
                        <m:sSub>
                          <m:sSubPr>
                            <m:ctrlPr>
                              <a:rPr lang="de-DE" sz="2000" b="0" i="1" smtClean="0">
                                <a:latin typeface="Cambria Math" panose="02040503050406030204" pitchFamily="18" charset="0"/>
                                <a:cs typeface="Calibri Light" panose="020F0302020204030204" pitchFamily="34" charset="0"/>
                              </a:rPr>
                            </m:ctrlPr>
                          </m:sSubPr>
                          <m:e>
                            <m:r>
                              <a:rPr lang="de-DE" sz="2000" b="1" i="1" smtClean="0">
                                <a:latin typeface="Cambria Math" panose="02040503050406030204" pitchFamily="18" charset="0"/>
                                <a:cs typeface="Calibri Light" panose="020F0302020204030204" pitchFamily="34" charset="0"/>
                              </a:rPr>
                              <m:t>𝑨</m:t>
                            </m:r>
                          </m:e>
                          <m:sub>
                            <m:r>
                              <a:rPr lang="de-DE" sz="2000" b="0" i="1" smtClean="0">
                                <a:latin typeface="Cambria Math" panose="02040503050406030204" pitchFamily="18" charset="0"/>
                                <a:cs typeface="Calibri Light" panose="020F0302020204030204" pitchFamily="34" charset="0"/>
                              </a:rPr>
                              <m:t>1</m:t>
                            </m:r>
                          </m:sub>
                        </m:sSub>
                        <m:r>
                          <a:rPr lang="de-DE" sz="2000" b="0" i="1" smtClean="0">
                            <a:latin typeface="Cambria Math" panose="02040503050406030204" pitchFamily="18" charset="0"/>
                            <a:cs typeface="Calibri Light" panose="020F0302020204030204" pitchFamily="34" charset="0"/>
                          </a:rPr>
                          <m:t>,</m:t>
                        </m:r>
                        <m:sSub>
                          <m:sSubPr>
                            <m:ctrlPr>
                              <a:rPr lang="de-DE" sz="2000" b="0" i="1" smtClean="0">
                                <a:latin typeface="Cambria Math" panose="02040503050406030204" pitchFamily="18" charset="0"/>
                                <a:cs typeface="Calibri Light" panose="020F0302020204030204" pitchFamily="34" charset="0"/>
                              </a:rPr>
                            </m:ctrlPr>
                          </m:sSubPr>
                          <m:e>
                            <m:r>
                              <a:rPr lang="de-DE" sz="2000" b="1" i="1" smtClean="0">
                                <a:latin typeface="Cambria Math" panose="02040503050406030204" pitchFamily="18" charset="0"/>
                                <a:cs typeface="Calibri Light" panose="020F0302020204030204" pitchFamily="34" charset="0"/>
                              </a:rPr>
                              <m:t>𝑨</m:t>
                            </m:r>
                          </m:e>
                          <m:sub>
                            <m:r>
                              <a:rPr lang="de-DE" sz="2000" b="0" i="1" smtClean="0">
                                <a:latin typeface="Cambria Math" panose="02040503050406030204" pitchFamily="18" charset="0"/>
                                <a:cs typeface="Calibri Light" panose="020F0302020204030204" pitchFamily="34" charset="0"/>
                              </a:rPr>
                              <m:t>2</m:t>
                            </m:r>
                          </m:sub>
                        </m:sSub>
                      </m:e>
                    </m:d>
                  </m:oMath>
                </a14:m>
                <a:r>
                  <a:rPr lang="en-US" sz="2000" dirty="0">
                    <a:cs typeface="Calibri Light" panose="020F0302020204030204" pitchFamily="34" charset="0"/>
                  </a:rPr>
                  <a:t> and </a:t>
                </a:r>
                <a14:m>
                  <m:oMath xmlns:m="http://schemas.openxmlformats.org/officeDocument/2006/math">
                    <m:r>
                      <a:rPr lang="de-DE" sz="2000" b="1" i="1" smtClean="0">
                        <a:latin typeface="Cambria Math" panose="02040503050406030204" pitchFamily="18" charset="0"/>
                        <a:cs typeface="Calibri Light" panose="020F0302020204030204" pitchFamily="34" charset="0"/>
                      </a:rPr>
                      <m:t>𝑩</m:t>
                    </m:r>
                    <m:r>
                      <a:rPr lang="de-DE" sz="2000" i="1">
                        <a:latin typeface="Cambria Math" panose="02040503050406030204" pitchFamily="18" charset="0"/>
                        <a:cs typeface="Calibri Light" panose="020F0302020204030204" pitchFamily="34" charset="0"/>
                      </a:rPr>
                      <m:t>=</m:t>
                    </m:r>
                    <m:d>
                      <m:dPr>
                        <m:begChr m:val="["/>
                        <m:endChr m:val="]"/>
                        <m:ctrlPr>
                          <a:rPr lang="de-DE" sz="2000" i="1">
                            <a:latin typeface="Cambria Math" panose="02040503050406030204" pitchFamily="18" charset="0"/>
                            <a:cs typeface="Calibri Light" panose="020F0302020204030204" pitchFamily="34" charset="0"/>
                          </a:rPr>
                        </m:ctrlPr>
                      </m:dPr>
                      <m:e>
                        <m:sSub>
                          <m:sSubPr>
                            <m:ctrlPr>
                              <a:rPr lang="de-DE" sz="2000" i="1">
                                <a:latin typeface="Cambria Math" panose="02040503050406030204" pitchFamily="18" charset="0"/>
                                <a:cs typeface="Calibri Light" panose="020F0302020204030204" pitchFamily="34" charset="0"/>
                              </a:rPr>
                            </m:ctrlPr>
                          </m:sSubPr>
                          <m:e>
                            <m:r>
                              <a:rPr lang="de-DE" sz="2000" b="1" i="1" smtClean="0">
                                <a:latin typeface="Cambria Math" panose="02040503050406030204" pitchFamily="18" charset="0"/>
                                <a:cs typeface="Calibri Light" panose="020F0302020204030204" pitchFamily="34" charset="0"/>
                              </a:rPr>
                              <m:t>𝑩</m:t>
                            </m:r>
                          </m:e>
                          <m:sub>
                            <m:r>
                              <a:rPr lang="de-DE" sz="2000" i="1">
                                <a:latin typeface="Cambria Math" panose="02040503050406030204" pitchFamily="18" charset="0"/>
                                <a:cs typeface="Calibri Light" panose="020F0302020204030204" pitchFamily="34" charset="0"/>
                              </a:rPr>
                              <m:t>1</m:t>
                            </m:r>
                          </m:sub>
                        </m:sSub>
                        <m:r>
                          <a:rPr lang="de-DE" sz="2000" i="1">
                            <a:latin typeface="Cambria Math" panose="02040503050406030204" pitchFamily="18" charset="0"/>
                            <a:cs typeface="Calibri Light" panose="020F0302020204030204" pitchFamily="34" charset="0"/>
                          </a:rPr>
                          <m:t>,</m:t>
                        </m:r>
                        <m:sSub>
                          <m:sSubPr>
                            <m:ctrlPr>
                              <a:rPr lang="de-DE" sz="2000" i="1">
                                <a:latin typeface="Cambria Math" panose="02040503050406030204" pitchFamily="18" charset="0"/>
                                <a:cs typeface="Calibri Light" panose="020F0302020204030204" pitchFamily="34" charset="0"/>
                              </a:rPr>
                            </m:ctrlPr>
                          </m:sSubPr>
                          <m:e>
                            <m:r>
                              <a:rPr lang="de-DE" sz="2000" b="1" i="1" smtClean="0">
                                <a:latin typeface="Cambria Math" panose="02040503050406030204" pitchFamily="18" charset="0"/>
                                <a:cs typeface="Calibri Light" panose="020F0302020204030204" pitchFamily="34" charset="0"/>
                              </a:rPr>
                              <m:t>𝑩</m:t>
                            </m:r>
                          </m:e>
                          <m:sub>
                            <m:r>
                              <a:rPr lang="de-DE" sz="2000" i="1">
                                <a:latin typeface="Cambria Math" panose="02040503050406030204" pitchFamily="18" charset="0"/>
                                <a:cs typeface="Calibri Light" panose="020F0302020204030204" pitchFamily="34" charset="0"/>
                              </a:rPr>
                              <m:t>2</m:t>
                            </m:r>
                          </m:sub>
                        </m:sSub>
                      </m:e>
                    </m:d>
                  </m:oMath>
                </a14:m>
                <a:r>
                  <a:rPr lang="en-US" sz="2000" dirty="0">
                    <a:cs typeface="Calibri Light" panose="020F0302020204030204" pitchFamily="34" charset="0"/>
                  </a:rPr>
                  <a:t> .</a:t>
                </a:r>
              </a:p>
              <a:p>
                <a:pPr marL="685800" lvl="1" eaLnBrk="1" hangingPunct="1">
                  <a:spcAft>
                    <a:spcPts val="1800"/>
                  </a:spcAft>
                  <a:buFont typeface="Arial" panose="020B0604020202020204" pitchFamily="34" charset="0"/>
                  <a:buChar char="•"/>
                </a:pPr>
                <a:r>
                  <a:rPr lang="de-DE" sz="2000" dirty="0" err="1"/>
                  <a:t>Step</a:t>
                </a:r>
                <a:r>
                  <a:rPr lang="de-DE" sz="2000" dirty="0"/>
                  <a:t> 1: Swap </a:t>
                </a:r>
                <a14:m>
                  <m:oMath xmlns:m="http://schemas.openxmlformats.org/officeDocument/2006/math">
                    <m:sSub>
                      <m:sSubPr>
                        <m:ctrlPr>
                          <a:rPr lang="de-DE" sz="2000" b="0" i="1" smtClean="0">
                            <a:latin typeface="Cambria Math" panose="02040503050406030204" pitchFamily="18" charset="0"/>
                            <a:cs typeface="Calibri Light" panose="020F0302020204030204" pitchFamily="34" charset="0"/>
                          </a:rPr>
                        </m:ctrlPr>
                      </m:sSubPr>
                      <m:e>
                        <m:r>
                          <a:rPr lang="de-DE" sz="2000" b="1" i="1" smtClean="0">
                            <a:latin typeface="Cambria Math" panose="02040503050406030204" pitchFamily="18" charset="0"/>
                            <a:cs typeface="Calibri Light" panose="020F0302020204030204" pitchFamily="34" charset="0"/>
                          </a:rPr>
                          <m:t>𝑨</m:t>
                        </m:r>
                      </m:e>
                      <m:sub>
                        <m:r>
                          <a:rPr lang="de-DE" sz="2000" b="0" i="1" smtClean="0">
                            <a:latin typeface="Cambria Math" panose="02040503050406030204" pitchFamily="18" charset="0"/>
                            <a:cs typeface="Calibri Light" panose="020F0302020204030204" pitchFamily="34" charset="0"/>
                          </a:rPr>
                          <m:t>1</m:t>
                        </m:r>
                      </m:sub>
                    </m:sSub>
                  </m:oMath>
                </a14:m>
                <a:r>
                  <a:rPr lang="de-DE" sz="2000" dirty="0"/>
                  <a:t> (</a:t>
                </a:r>
                <a14:m>
                  <m:oMath xmlns:m="http://schemas.openxmlformats.org/officeDocument/2006/math">
                    <m:sSub>
                      <m:sSubPr>
                        <m:ctrlPr>
                          <a:rPr lang="en-GB" sz="2000" i="1">
                            <a:latin typeface="Cambria Math" panose="02040503050406030204" pitchFamily="18" charset="0"/>
                            <a:ea typeface="Cambria Math" panose="02040503050406030204" pitchFamily="18" charset="0"/>
                          </a:rPr>
                        </m:ctrlPr>
                      </m:sSubPr>
                      <m:e>
                        <m:r>
                          <a:rPr lang="en-GB" sz="2000" i="1">
                            <a:latin typeface="Cambria Math" panose="02040503050406030204" pitchFamily="18" charset="0"/>
                            <a:ea typeface="Cambria Math" panose="02040503050406030204" pitchFamily="18" charset="0"/>
                          </a:rPr>
                          <m:t>𝜉</m:t>
                        </m:r>
                      </m:e>
                      <m:sub>
                        <m:r>
                          <a:rPr lang="de-DE" sz="2000" i="1">
                            <a:latin typeface="Cambria Math" panose="02040503050406030204" pitchFamily="18" charset="0"/>
                            <a:ea typeface="Cambria Math" panose="02040503050406030204" pitchFamily="18" charset="0"/>
                          </a:rPr>
                          <m:t>2,</m:t>
                        </m:r>
                        <m:r>
                          <a:rPr lang="de-DE" sz="2000" i="1">
                            <a:latin typeface="Cambria Math" panose="02040503050406030204" pitchFamily="18" charset="0"/>
                            <a:ea typeface="Cambria Math" panose="02040503050406030204" pitchFamily="18" charset="0"/>
                          </a:rPr>
                          <m:t>𝑠𝑡𝑎𝑟𝑡</m:t>
                        </m:r>
                      </m:sub>
                    </m:sSub>
                    <m:r>
                      <a:rPr lang="de-DE" sz="2000" i="1">
                        <a:latin typeface="Cambria Math" panose="02040503050406030204" pitchFamily="18" charset="0"/>
                        <a:ea typeface="Cambria Math" panose="02040503050406030204" pitchFamily="18" charset="0"/>
                      </a:rPr>
                      <m:t> </m:t>
                    </m:r>
                  </m:oMath>
                </a14:m>
                <a:r>
                  <a:rPr lang="de-DE" sz="2000" dirty="0"/>
                  <a:t>) with </a:t>
                </a:r>
                <a14:m>
                  <m:oMath xmlns:m="http://schemas.openxmlformats.org/officeDocument/2006/math">
                    <m:sSub>
                      <m:sSubPr>
                        <m:ctrlPr>
                          <a:rPr lang="de-DE" sz="2000" i="1">
                            <a:latin typeface="Cambria Math" panose="02040503050406030204" pitchFamily="18" charset="0"/>
                            <a:cs typeface="Calibri Light" panose="020F0302020204030204" pitchFamily="34" charset="0"/>
                          </a:rPr>
                        </m:ctrlPr>
                      </m:sSubPr>
                      <m:e>
                        <m:r>
                          <a:rPr lang="de-DE" sz="2000" b="1" i="1">
                            <a:latin typeface="Cambria Math" panose="02040503050406030204" pitchFamily="18" charset="0"/>
                            <a:cs typeface="Calibri Light" panose="020F0302020204030204" pitchFamily="34" charset="0"/>
                          </a:rPr>
                          <m:t>𝑩</m:t>
                        </m:r>
                      </m:e>
                      <m:sub>
                        <m:r>
                          <a:rPr lang="de-DE" sz="2000" i="1">
                            <a:latin typeface="Cambria Math" panose="02040503050406030204" pitchFamily="18" charset="0"/>
                            <a:cs typeface="Calibri Light" panose="020F0302020204030204" pitchFamily="34" charset="0"/>
                          </a:rPr>
                          <m:t>1</m:t>
                        </m:r>
                      </m:sub>
                    </m:sSub>
                  </m:oMath>
                </a14:m>
                <a:r>
                  <a:rPr lang="de-DE" sz="2000" dirty="0"/>
                  <a:t> (</a:t>
                </a:r>
                <a14:m>
                  <m:oMath xmlns:m="http://schemas.openxmlformats.org/officeDocument/2006/math">
                    <m:sSub>
                      <m:sSubPr>
                        <m:ctrlPr>
                          <a:rPr lang="en-GB" sz="2000" i="1">
                            <a:latin typeface="Cambria Math" panose="02040503050406030204" pitchFamily="18" charset="0"/>
                            <a:ea typeface="Cambria Math" panose="02040503050406030204" pitchFamily="18" charset="0"/>
                          </a:rPr>
                        </m:ctrlPr>
                      </m:sSubPr>
                      <m:e>
                        <m:r>
                          <a:rPr lang="en-GB" sz="2000" i="1">
                            <a:latin typeface="Cambria Math" panose="02040503050406030204" pitchFamily="18" charset="0"/>
                            <a:ea typeface="Cambria Math" panose="02040503050406030204" pitchFamily="18" charset="0"/>
                          </a:rPr>
                          <m:t>𝜉</m:t>
                        </m:r>
                      </m:e>
                      <m:sub>
                        <m:r>
                          <a:rPr lang="de-DE" sz="2000" i="1">
                            <a:latin typeface="Cambria Math" panose="02040503050406030204" pitchFamily="18" charset="0"/>
                            <a:ea typeface="Cambria Math" panose="02040503050406030204" pitchFamily="18" charset="0"/>
                          </a:rPr>
                          <m:t>2,</m:t>
                        </m:r>
                        <m:r>
                          <a:rPr lang="de-DE" sz="2000" b="0" i="1" smtClean="0">
                            <a:latin typeface="Cambria Math" panose="02040503050406030204" pitchFamily="18" charset="0"/>
                            <a:ea typeface="Cambria Math" panose="02040503050406030204" pitchFamily="18" charset="0"/>
                          </a:rPr>
                          <m:t>𝑜𝑝𝑡</m:t>
                        </m:r>
                      </m:sub>
                    </m:sSub>
                  </m:oMath>
                </a14:m>
                <a:r>
                  <a:rPr lang="de-DE" sz="2000" dirty="0"/>
                  <a:t>), </a:t>
                </a:r>
                <a:r>
                  <a:rPr lang="de-DE" sz="2000" dirty="0" err="1"/>
                  <a:t>computing</a:t>
                </a:r>
                <a:r>
                  <a:rPr lang="de-DE" sz="2000" dirty="0"/>
                  <a:t>:</a:t>
                </a:r>
                <a:br>
                  <a:rPr lang="de-DE" sz="2000" dirty="0"/>
                </a:br>
                <a14:m>
                  <m:oMath xmlns:m="http://schemas.openxmlformats.org/officeDocument/2006/math">
                    <m:sSub>
                      <m:sSubPr>
                        <m:ctrlPr>
                          <a:rPr lang="el-GR" sz="2000" i="1" smtClean="0">
                            <a:latin typeface="Cambria Math" panose="02040503050406030204" pitchFamily="18" charset="0"/>
                            <a:ea typeface="Cambria Math" panose="02040503050406030204" pitchFamily="18" charset="0"/>
                          </a:rPr>
                        </m:ctrlPr>
                      </m:sSubPr>
                      <m:e>
                        <m:r>
                          <m:rPr>
                            <m:sty m:val="p"/>
                          </m:rPr>
                          <a:rPr lang="el-GR" sz="2000" i="1">
                            <a:latin typeface="Cambria Math" panose="02040503050406030204" pitchFamily="18" charset="0"/>
                            <a:ea typeface="Cambria Math" panose="02040503050406030204" pitchFamily="18" charset="0"/>
                          </a:rPr>
                          <m:t>Δ</m:t>
                        </m:r>
                      </m:e>
                      <m:sub>
                        <m:r>
                          <a:rPr lang="de-DE" sz="2000" b="0" i="1" smtClean="0">
                            <a:latin typeface="Cambria Math" panose="02040503050406030204" pitchFamily="18" charset="0"/>
                            <a:ea typeface="Cambria Math" panose="02040503050406030204" pitchFamily="18" charset="0"/>
                          </a:rPr>
                          <m:t>1</m:t>
                        </m:r>
                      </m:sub>
                    </m:sSub>
                    <m:r>
                      <a:rPr lang="de-DE" sz="2000" b="0" i="1" smtClean="0">
                        <a:latin typeface="Cambria Math" panose="02040503050406030204" pitchFamily="18" charset="0"/>
                        <a:ea typeface="Cambria Math" panose="02040503050406030204" pitchFamily="18" charset="0"/>
                      </a:rPr>
                      <m:t>=</m:t>
                    </m:r>
                    <m:f>
                      <m:fPr>
                        <m:type m:val="lin"/>
                        <m:ctrlPr>
                          <a:rPr lang="de-DE" sz="2000" b="0" i="1" smtClean="0">
                            <a:latin typeface="Cambria Math" panose="02040503050406030204" pitchFamily="18" charset="0"/>
                            <a:ea typeface="Cambria Math" panose="02040503050406030204" pitchFamily="18" charset="0"/>
                          </a:rPr>
                        </m:ctrlPr>
                      </m:fPr>
                      <m:num>
                        <m:d>
                          <m:dPr>
                            <m:begChr m:val="|"/>
                            <m:endChr m:val="|"/>
                            <m:ctrlPr>
                              <a:rPr lang="de-DE" sz="2000" b="0" i="1" smtClean="0">
                                <a:latin typeface="Cambria Math" panose="02040503050406030204" pitchFamily="18" charset="0"/>
                                <a:ea typeface="Cambria Math" panose="02040503050406030204" pitchFamily="18" charset="0"/>
                              </a:rPr>
                            </m:ctrlPr>
                          </m:dPr>
                          <m:e>
                            <m:sSub>
                              <m:sSubPr>
                                <m:ctrlPr>
                                  <a:rPr lang="de-DE" sz="2000" b="0" i="1" smtClean="0">
                                    <a:latin typeface="Cambria Math" panose="02040503050406030204" pitchFamily="18" charset="0"/>
                                    <a:ea typeface="Cambria Math" panose="02040503050406030204" pitchFamily="18" charset="0"/>
                                  </a:rPr>
                                </m:ctrlPr>
                              </m:sSubPr>
                              <m:e>
                                <m:r>
                                  <m:rPr>
                                    <m:sty m:val="p"/>
                                  </m:rPr>
                                  <a:rPr lang="el-GR" sz="2000" b="0" i="1" smtClean="0">
                                    <a:latin typeface="Cambria Math" panose="02040503050406030204" pitchFamily="18" charset="0"/>
                                    <a:ea typeface="Cambria Math" panose="02040503050406030204" pitchFamily="18" charset="0"/>
                                  </a:rPr>
                                  <m:t>Σ</m:t>
                                </m:r>
                              </m:e>
                              <m:sub>
                                <m:sSub>
                                  <m:sSubPr>
                                    <m:ctrlPr>
                                      <a:rPr lang="de-DE" sz="2000" b="0" i="1" smtClean="0">
                                        <a:latin typeface="Cambria Math" panose="02040503050406030204" pitchFamily="18" charset="0"/>
                                        <a:ea typeface="Cambria Math" panose="02040503050406030204" pitchFamily="18" charset="0"/>
                                      </a:rPr>
                                    </m:ctrlPr>
                                  </m:sSubPr>
                                  <m:e>
                                    <m:r>
                                      <a:rPr lang="de-DE" sz="2000" b="0" i="1" smtClean="0">
                                        <a:latin typeface="Cambria Math" panose="02040503050406030204" pitchFamily="18" charset="0"/>
                                        <a:ea typeface="Cambria Math" panose="02040503050406030204" pitchFamily="18" charset="0"/>
                                      </a:rPr>
                                      <m:t>𝐴</m:t>
                                    </m:r>
                                  </m:e>
                                  <m:sub>
                                    <m:r>
                                      <a:rPr lang="de-DE" sz="2000" b="0" i="1" smtClean="0">
                                        <a:latin typeface="Cambria Math" panose="02040503050406030204" pitchFamily="18" charset="0"/>
                                        <a:ea typeface="Cambria Math" panose="02040503050406030204" pitchFamily="18" charset="0"/>
                                      </a:rPr>
                                      <m:t>1</m:t>
                                    </m:r>
                                  </m:sub>
                                </m:sSub>
                              </m:sub>
                            </m:sSub>
                          </m:e>
                        </m:d>
                      </m:num>
                      <m:den>
                        <m:d>
                          <m:dPr>
                            <m:begChr m:val="|"/>
                            <m:endChr m:val="|"/>
                            <m:ctrlPr>
                              <a:rPr lang="de-DE" sz="2000" b="0" i="1" smtClean="0">
                                <a:latin typeface="Cambria Math" panose="02040503050406030204" pitchFamily="18" charset="0"/>
                                <a:ea typeface="Cambria Math" panose="02040503050406030204" pitchFamily="18" charset="0"/>
                              </a:rPr>
                            </m:ctrlPr>
                          </m:dPr>
                          <m:e>
                            <m:sSub>
                              <m:sSubPr>
                                <m:ctrlPr>
                                  <a:rPr lang="de-DE" sz="2000" b="0" i="1" smtClean="0">
                                    <a:latin typeface="Cambria Math" panose="02040503050406030204" pitchFamily="18" charset="0"/>
                                    <a:ea typeface="Cambria Math" panose="02040503050406030204" pitchFamily="18" charset="0"/>
                                  </a:rPr>
                                </m:ctrlPr>
                              </m:sSubPr>
                              <m:e>
                                <m:r>
                                  <m:rPr>
                                    <m:sty m:val="p"/>
                                  </m:rPr>
                                  <a:rPr lang="el-GR" sz="2000" b="0" i="1" smtClean="0">
                                    <a:latin typeface="Cambria Math" panose="02040503050406030204" pitchFamily="18" charset="0"/>
                                    <a:ea typeface="Cambria Math" panose="02040503050406030204" pitchFamily="18" charset="0"/>
                                  </a:rPr>
                                  <m:t>Σ</m:t>
                                </m:r>
                              </m:e>
                              <m:sub>
                                <m:sSub>
                                  <m:sSubPr>
                                    <m:ctrlPr>
                                      <a:rPr lang="de-DE" sz="2000" b="0" i="1" smtClean="0">
                                        <a:latin typeface="Cambria Math" panose="02040503050406030204" pitchFamily="18" charset="0"/>
                                        <a:ea typeface="Cambria Math" panose="02040503050406030204" pitchFamily="18" charset="0"/>
                                      </a:rPr>
                                    </m:ctrlPr>
                                  </m:sSubPr>
                                  <m:e>
                                    <m:r>
                                      <a:rPr lang="de-DE" sz="2000" b="0" i="1" smtClean="0">
                                        <a:latin typeface="Cambria Math" panose="02040503050406030204" pitchFamily="18" charset="0"/>
                                        <a:ea typeface="Cambria Math" panose="02040503050406030204" pitchFamily="18" charset="0"/>
                                      </a:rPr>
                                      <m:t>𝐵</m:t>
                                    </m:r>
                                  </m:e>
                                  <m:sub>
                                    <m:r>
                                      <a:rPr lang="de-DE" sz="2000" b="0" i="1" smtClean="0">
                                        <a:latin typeface="Cambria Math" panose="02040503050406030204" pitchFamily="18" charset="0"/>
                                        <a:ea typeface="Cambria Math" panose="02040503050406030204" pitchFamily="18" charset="0"/>
                                      </a:rPr>
                                      <m:t>1</m:t>
                                    </m:r>
                                  </m:sub>
                                </m:sSub>
                              </m:sub>
                            </m:sSub>
                          </m:e>
                        </m:d>
                      </m:den>
                    </m:f>
                  </m:oMath>
                </a14:m>
                <a:endParaRPr lang="de-DE" sz="2000" dirty="0">
                  <a:cs typeface="Calibri Light" panose="020F0302020204030204" pitchFamily="34" charset="0"/>
                </a:endParaRPr>
              </a:p>
              <a:p>
                <a:pPr marL="685800" lvl="1" eaLnBrk="1" hangingPunct="1">
                  <a:spcAft>
                    <a:spcPts val="1800"/>
                  </a:spcAft>
                  <a:buFont typeface="Arial" panose="020B0604020202020204" pitchFamily="34" charset="0"/>
                  <a:buChar char="•"/>
                </a:pPr>
                <a:r>
                  <a:rPr lang="de-DE" sz="2000" dirty="0" err="1"/>
                  <a:t>Step</a:t>
                </a:r>
                <a:r>
                  <a:rPr lang="de-DE" sz="2000" dirty="0"/>
                  <a:t> 2: Swap </a:t>
                </a:r>
                <a14:m>
                  <m:oMath xmlns:m="http://schemas.openxmlformats.org/officeDocument/2006/math">
                    <m:sSub>
                      <m:sSubPr>
                        <m:ctrlPr>
                          <a:rPr lang="de-DE" sz="2000" b="0" i="1" smtClean="0">
                            <a:latin typeface="Cambria Math" panose="02040503050406030204" pitchFamily="18" charset="0"/>
                            <a:cs typeface="Calibri Light" panose="020F0302020204030204" pitchFamily="34" charset="0"/>
                          </a:rPr>
                        </m:ctrlPr>
                      </m:sSubPr>
                      <m:e>
                        <m:r>
                          <a:rPr lang="de-DE" sz="2000" b="1" i="1" smtClean="0">
                            <a:latin typeface="Cambria Math" panose="02040503050406030204" pitchFamily="18" charset="0"/>
                            <a:cs typeface="Calibri Light" panose="020F0302020204030204" pitchFamily="34" charset="0"/>
                          </a:rPr>
                          <m:t>𝑨</m:t>
                        </m:r>
                      </m:e>
                      <m:sub>
                        <m:r>
                          <a:rPr lang="de-DE" sz="2000" b="0" i="1" smtClean="0">
                            <a:latin typeface="Cambria Math" panose="02040503050406030204" pitchFamily="18" charset="0"/>
                            <a:cs typeface="Calibri Light" panose="020F0302020204030204" pitchFamily="34" charset="0"/>
                          </a:rPr>
                          <m:t>2</m:t>
                        </m:r>
                      </m:sub>
                    </m:sSub>
                  </m:oMath>
                </a14:m>
                <a:r>
                  <a:rPr lang="de-DE" sz="2000" dirty="0"/>
                  <a:t> with </a:t>
                </a:r>
                <a14:m>
                  <m:oMath xmlns:m="http://schemas.openxmlformats.org/officeDocument/2006/math">
                    <m:sSub>
                      <m:sSubPr>
                        <m:ctrlPr>
                          <a:rPr lang="de-DE" sz="2000" i="1">
                            <a:latin typeface="Cambria Math" panose="02040503050406030204" pitchFamily="18" charset="0"/>
                            <a:cs typeface="Calibri Light" panose="020F0302020204030204" pitchFamily="34" charset="0"/>
                          </a:rPr>
                        </m:ctrlPr>
                      </m:sSubPr>
                      <m:e>
                        <m:r>
                          <a:rPr lang="de-DE" sz="2000" b="1" i="1">
                            <a:latin typeface="Cambria Math" panose="02040503050406030204" pitchFamily="18" charset="0"/>
                            <a:cs typeface="Calibri Light" panose="020F0302020204030204" pitchFamily="34" charset="0"/>
                          </a:rPr>
                          <m:t>𝑩</m:t>
                        </m:r>
                      </m:e>
                      <m:sub>
                        <m:r>
                          <a:rPr lang="de-DE" sz="2000" b="0" i="1" smtClean="0">
                            <a:latin typeface="Cambria Math" panose="02040503050406030204" pitchFamily="18" charset="0"/>
                            <a:cs typeface="Calibri Light" panose="020F0302020204030204" pitchFamily="34" charset="0"/>
                          </a:rPr>
                          <m:t>2</m:t>
                        </m:r>
                      </m:sub>
                    </m:sSub>
                  </m:oMath>
                </a14:m>
                <a:r>
                  <a:rPr lang="de-DE" sz="2000" dirty="0"/>
                  <a:t>, </a:t>
                </a:r>
                <a:r>
                  <a:rPr lang="de-DE" sz="2000" dirty="0" err="1"/>
                  <a:t>computing</a:t>
                </a:r>
                <a:r>
                  <a:rPr lang="de-DE" sz="2000" dirty="0"/>
                  <a:t> </a:t>
                </a:r>
                <a14:m>
                  <m:oMath xmlns:m="http://schemas.openxmlformats.org/officeDocument/2006/math">
                    <m:sSub>
                      <m:sSubPr>
                        <m:ctrlPr>
                          <a:rPr lang="el-GR" sz="2000" i="1" smtClean="0">
                            <a:latin typeface="Cambria Math" panose="02040503050406030204" pitchFamily="18" charset="0"/>
                            <a:ea typeface="Cambria Math" panose="02040503050406030204" pitchFamily="18" charset="0"/>
                          </a:rPr>
                        </m:ctrlPr>
                      </m:sSubPr>
                      <m:e>
                        <m:r>
                          <m:rPr>
                            <m:sty m:val="p"/>
                          </m:rPr>
                          <a:rPr lang="el-GR" sz="2000" i="1">
                            <a:latin typeface="Cambria Math" panose="02040503050406030204" pitchFamily="18" charset="0"/>
                            <a:ea typeface="Cambria Math" panose="02040503050406030204" pitchFamily="18" charset="0"/>
                          </a:rPr>
                          <m:t>Δ</m:t>
                        </m:r>
                      </m:e>
                      <m:sub>
                        <m:r>
                          <a:rPr lang="de-DE" sz="2000" b="0" i="1" smtClean="0">
                            <a:latin typeface="Cambria Math" panose="02040503050406030204" pitchFamily="18" charset="0"/>
                            <a:ea typeface="Cambria Math" panose="02040503050406030204" pitchFamily="18" charset="0"/>
                          </a:rPr>
                          <m:t>2</m:t>
                        </m:r>
                      </m:sub>
                    </m:sSub>
                    <m:r>
                      <a:rPr lang="de-DE" sz="2000" b="0" i="1" smtClean="0">
                        <a:latin typeface="Cambria Math" panose="02040503050406030204" pitchFamily="18" charset="0"/>
                        <a:ea typeface="Cambria Math" panose="02040503050406030204" pitchFamily="18" charset="0"/>
                      </a:rPr>
                      <m:t>=</m:t>
                    </m:r>
                    <m:f>
                      <m:fPr>
                        <m:type m:val="lin"/>
                        <m:ctrlPr>
                          <a:rPr lang="de-DE" sz="2000" b="0" i="1" smtClean="0">
                            <a:latin typeface="Cambria Math" panose="02040503050406030204" pitchFamily="18" charset="0"/>
                            <a:ea typeface="Cambria Math" panose="02040503050406030204" pitchFamily="18" charset="0"/>
                          </a:rPr>
                        </m:ctrlPr>
                      </m:fPr>
                      <m:num>
                        <m:d>
                          <m:dPr>
                            <m:begChr m:val="|"/>
                            <m:endChr m:val="|"/>
                            <m:ctrlPr>
                              <a:rPr lang="de-DE" sz="2000" b="0" i="1" smtClean="0">
                                <a:latin typeface="Cambria Math" panose="02040503050406030204" pitchFamily="18" charset="0"/>
                                <a:ea typeface="Cambria Math" panose="02040503050406030204" pitchFamily="18" charset="0"/>
                              </a:rPr>
                            </m:ctrlPr>
                          </m:dPr>
                          <m:e>
                            <m:sSub>
                              <m:sSubPr>
                                <m:ctrlPr>
                                  <a:rPr lang="de-DE" sz="2000" b="0" i="1" smtClean="0">
                                    <a:latin typeface="Cambria Math" panose="02040503050406030204" pitchFamily="18" charset="0"/>
                                    <a:ea typeface="Cambria Math" panose="02040503050406030204" pitchFamily="18" charset="0"/>
                                  </a:rPr>
                                </m:ctrlPr>
                              </m:sSubPr>
                              <m:e>
                                <m:r>
                                  <m:rPr>
                                    <m:sty m:val="p"/>
                                  </m:rPr>
                                  <a:rPr lang="el-GR" sz="2000" b="0" i="1" smtClean="0">
                                    <a:latin typeface="Cambria Math" panose="02040503050406030204" pitchFamily="18" charset="0"/>
                                    <a:ea typeface="Cambria Math" panose="02040503050406030204" pitchFamily="18" charset="0"/>
                                  </a:rPr>
                                  <m:t>Σ</m:t>
                                </m:r>
                              </m:e>
                              <m:sub>
                                <m:sSub>
                                  <m:sSubPr>
                                    <m:ctrlPr>
                                      <a:rPr lang="de-DE" sz="2000" b="0" i="1" smtClean="0">
                                        <a:latin typeface="Cambria Math" panose="02040503050406030204" pitchFamily="18" charset="0"/>
                                        <a:ea typeface="Cambria Math" panose="02040503050406030204" pitchFamily="18" charset="0"/>
                                      </a:rPr>
                                    </m:ctrlPr>
                                  </m:sSubPr>
                                  <m:e>
                                    <m:r>
                                      <a:rPr lang="de-DE" sz="2000" b="0" i="1" smtClean="0">
                                        <a:latin typeface="Cambria Math" panose="02040503050406030204" pitchFamily="18" charset="0"/>
                                        <a:ea typeface="Cambria Math" panose="02040503050406030204" pitchFamily="18" charset="0"/>
                                      </a:rPr>
                                      <m:t>𝐴</m:t>
                                    </m:r>
                                  </m:e>
                                  <m:sub>
                                    <m:r>
                                      <a:rPr lang="de-DE" sz="2000" b="0" i="1" smtClean="0">
                                        <a:latin typeface="Cambria Math" panose="02040503050406030204" pitchFamily="18" charset="0"/>
                                        <a:ea typeface="Cambria Math" panose="02040503050406030204" pitchFamily="18" charset="0"/>
                                      </a:rPr>
                                      <m:t>2</m:t>
                                    </m:r>
                                  </m:sub>
                                </m:sSub>
                              </m:sub>
                            </m:sSub>
                          </m:e>
                        </m:d>
                      </m:num>
                      <m:den>
                        <m:d>
                          <m:dPr>
                            <m:begChr m:val="|"/>
                            <m:endChr m:val="|"/>
                            <m:ctrlPr>
                              <a:rPr lang="de-DE" sz="2000" b="0" i="1" smtClean="0">
                                <a:latin typeface="Cambria Math" panose="02040503050406030204" pitchFamily="18" charset="0"/>
                                <a:ea typeface="Cambria Math" panose="02040503050406030204" pitchFamily="18" charset="0"/>
                              </a:rPr>
                            </m:ctrlPr>
                          </m:dPr>
                          <m:e>
                            <m:sSub>
                              <m:sSubPr>
                                <m:ctrlPr>
                                  <a:rPr lang="de-DE" sz="2000" b="0" i="1" smtClean="0">
                                    <a:latin typeface="Cambria Math" panose="02040503050406030204" pitchFamily="18" charset="0"/>
                                    <a:ea typeface="Cambria Math" panose="02040503050406030204" pitchFamily="18" charset="0"/>
                                  </a:rPr>
                                </m:ctrlPr>
                              </m:sSubPr>
                              <m:e>
                                <m:r>
                                  <m:rPr>
                                    <m:sty m:val="p"/>
                                  </m:rPr>
                                  <a:rPr lang="el-GR" sz="2000" b="0" i="1" smtClean="0">
                                    <a:latin typeface="Cambria Math" panose="02040503050406030204" pitchFamily="18" charset="0"/>
                                    <a:ea typeface="Cambria Math" panose="02040503050406030204" pitchFamily="18" charset="0"/>
                                  </a:rPr>
                                  <m:t>Σ</m:t>
                                </m:r>
                              </m:e>
                              <m:sub>
                                <m:sSub>
                                  <m:sSubPr>
                                    <m:ctrlPr>
                                      <a:rPr lang="de-DE" sz="2000" b="0" i="1" smtClean="0">
                                        <a:latin typeface="Cambria Math" panose="02040503050406030204" pitchFamily="18" charset="0"/>
                                        <a:ea typeface="Cambria Math" panose="02040503050406030204" pitchFamily="18" charset="0"/>
                                      </a:rPr>
                                    </m:ctrlPr>
                                  </m:sSubPr>
                                  <m:e>
                                    <m:r>
                                      <a:rPr lang="de-DE" sz="2000" b="0" i="1" smtClean="0">
                                        <a:latin typeface="Cambria Math" panose="02040503050406030204" pitchFamily="18" charset="0"/>
                                        <a:ea typeface="Cambria Math" panose="02040503050406030204" pitchFamily="18" charset="0"/>
                                      </a:rPr>
                                      <m:t>𝐵</m:t>
                                    </m:r>
                                  </m:e>
                                  <m:sub>
                                    <m:r>
                                      <a:rPr lang="de-DE" sz="2000" b="0" i="1" smtClean="0">
                                        <a:latin typeface="Cambria Math" panose="02040503050406030204" pitchFamily="18" charset="0"/>
                                        <a:ea typeface="Cambria Math" panose="02040503050406030204" pitchFamily="18" charset="0"/>
                                      </a:rPr>
                                      <m:t>2</m:t>
                                    </m:r>
                                  </m:sub>
                                </m:sSub>
                              </m:sub>
                            </m:sSub>
                          </m:e>
                        </m:d>
                        <m:r>
                          <a:rPr lang="de-DE" sz="2000" b="0" i="1" smtClean="0">
                            <a:latin typeface="Cambria Math" panose="02040503050406030204" pitchFamily="18" charset="0"/>
                            <a:ea typeface="Cambria Math" panose="02040503050406030204" pitchFamily="18" charset="0"/>
                          </a:rPr>
                          <m:t>.</m:t>
                        </m:r>
                      </m:den>
                    </m:f>
                  </m:oMath>
                </a14:m>
                <a:endParaRPr lang="de-DE" sz="2000" dirty="0">
                  <a:cs typeface="Calibri Light" panose="020F0302020204030204" pitchFamily="34" charset="0"/>
                </a:endParaRPr>
              </a:p>
              <a:p>
                <a:pPr marL="285750" eaLnBrk="1" hangingPunct="1">
                  <a:spcAft>
                    <a:spcPts val="1800"/>
                  </a:spcAft>
                  <a:buFont typeface="Arial" panose="020B0604020202020204" pitchFamily="34" charset="0"/>
                  <a:buChar char="•"/>
                </a:pPr>
                <a:r>
                  <a:rPr lang="de-DE" sz="2000" b="1" dirty="0">
                    <a:latin typeface="Calibri Light" panose="020F0302020204030204" pitchFamily="34" charset="0"/>
                    <a:cs typeface="Calibri Light" panose="020F0302020204030204" pitchFamily="34" charset="0"/>
                  </a:rPr>
                  <a:t>Log-</a:t>
                </a:r>
                <a:r>
                  <a:rPr lang="de-DE" sz="2000" b="1" dirty="0" err="1">
                    <a:latin typeface="Calibri Light" panose="020F0302020204030204" pitchFamily="34" charset="0"/>
                    <a:cs typeface="Calibri Light" panose="020F0302020204030204" pitchFamily="34" charset="0"/>
                  </a:rPr>
                  <a:t>Difference</a:t>
                </a:r>
                <a:r>
                  <a:rPr lang="de-DE" sz="2000" b="1" dirty="0">
                    <a:latin typeface="Calibri Light" panose="020F0302020204030204" pitchFamily="34" charset="0"/>
                    <a:cs typeface="Calibri Light" panose="020F0302020204030204" pitchFamily="34" charset="0"/>
                  </a:rPr>
                  <a:t> </a:t>
                </a:r>
                <a:r>
                  <a:rPr lang="de-DE" sz="2000" b="1" dirty="0" err="1">
                    <a:latin typeface="Calibri Light" panose="020F0302020204030204" pitchFamily="34" charset="0"/>
                    <a:cs typeface="Calibri Light" panose="020F0302020204030204" pitchFamily="34" charset="0"/>
                  </a:rPr>
                  <a:t>Decision</a:t>
                </a:r>
                <a:r>
                  <a:rPr lang="de-DE" sz="2000" b="1" dirty="0">
                    <a:latin typeface="Calibri Light" panose="020F0302020204030204" pitchFamily="34" charset="0"/>
                    <a:cs typeface="Calibri Light" panose="020F0302020204030204" pitchFamily="34" charset="0"/>
                  </a:rPr>
                  <a:t>:</a:t>
                </a:r>
                <a:br>
                  <a:rPr lang="de-DE" sz="2000" b="1" dirty="0">
                    <a:latin typeface="Calibri Light" panose="020F0302020204030204" pitchFamily="34" charset="0"/>
                    <a:cs typeface="Calibri Light" panose="020F0302020204030204" pitchFamily="34" charset="0"/>
                  </a:rPr>
                </a:br>
                <a14:m>
                  <m:oMath xmlns:m="http://schemas.openxmlformats.org/officeDocument/2006/math">
                    <m:func>
                      <m:funcPr>
                        <m:ctrlPr>
                          <a:rPr lang="de-DE" sz="2000" b="1" i="1" smtClean="0">
                            <a:latin typeface="Cambria Math" panose="02040503050406030204" pitchFamily="18" charset="0"/>
                            <a:cs typeface="Calibri Light" panose="020F0302020204030204" pitchFamily="34" charset="0"/>
                          </a:rPr>
                        </m:ctrlPr>
                      </m:funcPr>
                      <m:fName>
                        <m:r>
                          <m:rPr>
                            <m:sty m:val="p"/>
                          </m:rPr>
                          <a:rPr lang="de-DE" sz="2000" b="0" i="0" smtClean="0">
                            <a:latin typeface="Cambria Math" panose="02040503050406030204" pitchFamily="18" charset="0"/>
                            <a:cs typeface="Calibri Light" panose="020F0302020204030204" pitchFamily="34" charset="0"/>
                          </a:rPr>
                          <m:t>log</m:t>
                        </m:r>
                      </m:fName>
                      <m:e>
                        <m:r>
                          <m:rPr>
                            <m:sty m:val="p"/>
                          </m:rPr>
                          <a:rPr lang="el-GR" sz="2000" b="0" i="1" smtClean="0">
                            <a:latin typeface="Cambria Math" panose="02040503050406030204" pitchFamily="18" charset="0"/>
                            <a:ea typeface="Cambria Math" panose="02040503050406030204" pitchFamily="18" charset="0"/>
                            <a:cs typeface="Calibri Light" panose="020F0302020204030204" pitchFamily="34" charset="0"/>
                          </a:rPr>
                          <m:t>Δ</m:t>
                        </m:r>
                      </m:e>
                    </m:func>
                    <m:r>
                      <a:rPr lang="de-DE" sz="2000" b="1" i="1" smtClean="0">
                        <a:latin typeface="Cambria Math" panose="02040503050406030204" pitchFamily="18" charset="0"/>
                        <a:cs typeface="Calibri Light" panose="020F0302020204030204" pitchFamily="34" charset="0"/>
                      </a:rPr>
                      <m:t>=</m:t>
                    </m:r>
                    <m:d>
                      <m:dPr>
                        <m:begChr m:val="["/>
                        <m:endChr m:val="]"/>
                        <m:ctrlPr>
                          <a:rPr lang="de-DE" sz="2000" b="1" i="1" smtClean="0">
                            <a:latin typeface="Cambria Math" panose="02040503050406030204" pitchFamily="18" charset="0"/>
                            <a:cs typeface="Calibri Light" panose="020F0302020204030204" pitchFamily="34" charset="0"/>
                          </a:rPr>
                        </m:ctrlPr>
                      </m:dPr>
                      <m:e>
                        <m:func>
                          <m:funcPr>
                            <m:ctrlPr>
                              <a:rPr lang="de-DE" sz="2000" b="1" i="1">
                                <a:latin typeface="Cambria Math" panose="02040503050406030204" pitchFamily="18" charset="0"/>
                                <a:cs typeface="Calibri Light" panose="020F0302020204030204" pitchFamily="34" charset="0"/>
                              </a:rPr>
                            </m:ctrlPr>
                          </m:funcPr>
                          <m:fName>
                            <m:r>
                              <m:rPr>
                                <m:sty m:val="p"/>
                              </m:rPr>
                              <a:rPr lang="de-DE" sz="2000">
                                <a:latin typeface="Cambria Math" panose="02040503050406030204" pitchFamily="18" charset="0"/>
                                <a:cs typeface="Calibri Light" panose="020F0302020204030204" pitchFamily="34" charset="0"/>
                              </a:rPr>
                              <m:t>log</m:t>
                            </m:r>
                          </m:fName>
                          <m:e>
                            <m:d>
                              <m:dPr>
                                <m:begChr m:val="|"/>
                                <m:endChr m:val="|"/>
                                <m:ctrlPr>
                                  <a:rPr lang="de-DE" sz="2000" i="1">
                                    <a:latin typeface="Cambria Math" panose="02040503050406030204" pitchFamily="18" charset="0"/>
                                    <a:ea typeface="Cambria Math" panose="02040503050406030204" pitchFamily="18" charset="0"/>
                                  </a:rPr>
                                </m:ctrlPr>
                              </m:dPr>
                              <m:e>
                                <m:sSub>
                                  <m:sSubPr>
                                    <m:ctrlPr>
                                      <a:rPr lang="de-DE" sz="2000" i="1">
                                        <a:latin typeface="Cambria Math" panose="02040503050406030204" pitchFamily="18" charset="0"/>
                                        <a:ea typeface="Cambria Math" panose="02040503050406030204" pitchFamily="18" charset="0"/>
                                      </a:rPr>
                                    </m:ctrlPr>
                                  </m:sSubPr>
                                  <m:e>
                                    <m:r>
                                      <m:rPr>
                                        <m:sty m:val="p"/>
                                      </m:rPr>
                                      <a:rPr lang="el-GR" sz="2000" i="1">
                                        <a:latin typeface="Cambria Math" panose="02040503050406030204" pitchFamily="18" charset="0"/>
                                        <a:ea typeface="Cambria Math" panose="02040503050406030204" pitchFamily="18" charset="0"/>
                                      </a:rPr>
                                      <m:t>Σ</m:t>
                                    </m:r>
                                  </m:e>
                                  <m:sub>
                                    <m:sSub>
                                      <m:sSubPr>
                                        <m:ctrlPr>
                                          <a:rPr lang="de-DE" sz="2000" i="1">
                                            <a:latin typeface="Cambria Math" panose="02040503050406030204" pitchFamily="18" charset="0"/>
                                            <a:ea typeface="Cambria Math" panose="02040503050406030204" pitchFamily="18" charset="0"/>
                                          </a:rPr>
                                        </m:ctrlPr>
                                      </m:sSubPr>
                                      <m:e>
                                        <m:r>
                                          <a:rPr lang="de-DE" sz="2000" i="1">
                                            <a:latin typeface="Cambria Math" panose="02040503050406030204" pitchFamily="18" charset="0"/>
                                            <a:ea typeface="Cambria Math" panose="02040503050406030204" pitchFamily="18" charset="0"/>
                                          </a:rPr>
                                          <m:t>𝐴</m:t>
                                        </m:r>
                                      </m:e>
                                      <m:sub>
                                        <m:r>
                                          <a:rPr lang="de-DE" sz="2000" i="1">
                                            <a:latin typeface="Cambria Math" panose="02040503050406030204" pitchFamily="18" charset="0"/>
                                            <a:ea typeface="Cambria Math" panose="02040503050406030204" pitchFamily="18" charset="0"/>
                                          </a:rPr>
                                          <m:t>1</m:t>
                                        </m:r>
                                      </m:sub>
                                    </m:sSub>
                                  </m:sub>
                                </m:sSub>
                              </m:e>
                            </m:d>
                          </m:e>
                        </m:func>
                        <m:r>
                          <a:rPr lang="de-DE" sz="2000" b="1" i="1" smtClean="0">
                            <a:latin typeface="Cambria Math" panose="02040503050406030204" pitchFamily="18" charset="0"/>
                            <a:ea typeface="Cambria Math" panose="02040503050406030204" pitchFamily="18" charset="0"/>
                            <a:cs typeface="Calibri Light" panose="020F0302020204030204" pitchFamily="34" charset="0"/>
                          </a:rPr>
                          <m:t>−</m:t>
                        </m:r>
                        <m:func>
                          <m:funcPr>
                            <m:ctrlPr>
                              <a:rPr lang="de-DE" sz="2000" b="1" i="1">
                                <a:latin typeface="Cambria Math" panose="02040503050406030204" pitchFamily="18" charset="0"/>
                                <a:cs typeface="Calibri Light" panose="020F0302020204030204" pitchFamily="34" charset="0"/>
                              </a:rPr>
                            </m:ctrlPr>
                          </m:funcPr>
                          <m:fName>
                            <m:r>
                              <m:rPr>
                                <m:sty m:val="p"/>
                              </m:rPr>
                              <a:rPr lang="de-DE" sz="2000">
                                <a:latin typeface="Cambria Math" panose="02040503050406030204" pitchFamily="18" charset="0"/>
                                <a:cs typeface="Calibri Light" panose="020F0302020204030204" pitchFamily="34" charset="0"/>
                              </a:rPr>
                              <m:t>log</m:t>
                            </m:r>
                          </m:fName>
                          <m:e>
                            <m:d>
                              <m:dPr>
                                <m:begChr m:val="|"/>
                                <m:endChr m:val="|"/>
                                <m:ctrlPr>
                                  <a:rPr lang="de-DE" sz="2000" i="1">
                                    <a:latin typeface="Cambria Math" panose="02040503050406030204" pitchFamily="18" charset="0"/>
                                    <a:ea typeface="Cambria Math" panose="02040503050406030204" pitchFamily="18" charset="0"/>
                                  </a:rPr>
                                </m:ctrlPr>
                              </m:dPr>
                              <m:e>
                                <m:sSub>
                                  <m:sSubPr>
                                    <m:ctrlPr>
                                      <a:rPr lang="de-DE" sz="2000" i="1">
                                        <a:latin typeface="Cambria Math" panose="02040503050406030204" pitchFamily="18" charset="0"/>
                                        <a:ea typeface="Cambria Math" panose="02040503050406030204" pitchFamily="18" charset="0"/>
                                      </a:rPr>
                                    </m:ctrlPr>
                                  </m:sSubPr>
                                  <m:e>
                                    <m:r>
                                      <m:rPr>
                                        <m:sty m:val="p"/>
                                      </m:rPr>
                                      <a:rPr lang="el-GR" sz="2000" i="1">
                                        <a:latin typeface="Cambria Math" panose="02040503050406030204" pitchFamily="18" charset="0"/>
                                        <a:ea typeface="Cambria Math" panose="02040503050406030204" pitchFamily="18" charset="0"/>
                                      </a:rPr>
                                      <m:t>Σ</m:t>
                                    </m:r>
                                  </m:e>
                                  <m:sub>
                                    <m:sSub>
                                      <m:sSubPr>
                                        <m:ctrlPr>
                                          <a:rPr lang="de-DE" sz="2000" i="1">
                                            <a:latin typeface="Cambria Math" panose="02040503050406030204" pitchFamily="18" charset="0"/>
                                            <a:ea typeface="Cambria Math" panose="02040503050406030204" pitchFamily="18" charset="0"/>
                                          </a:rPr>
                                        </m:ctrlPr>
                                      </m:sSubPr>
                                      <m:e>
                                        <m:r>
                                          <a:rPr lang="de-DE" sz="2000" i="1">
                                            <a:latin typeface="Cambria Math" panose="02040503050406030204" pitchFamily="18" charset="0"/>
                                            <a:ea typeface="Cambria Math" panose="02040503050406030204" pitchFamily="18" charset="0"/>
                                          </a:rPr>
                                          <m:t>𝐵</m:t>
                                        </m:r>
                                      </m:e>
                                      <m:sub>
                                        <m:r>
                                          <a:rPr lang="de-DE" sz="2000" i="1">
                                            <a:latin typeface="Cambria Math" panose="02040503050406030204" pitchFamily="18" charset="0"/>
                                            <a:ea typeface="Cambria Math" panose="02040503050406030204" pitchFamily="18" charset="0"/>
                                          </a:rPr>
                                          <m:t>1</m:t>
                                        </m:r>
                                      </m:sub>
                                    </m:sSub>
                                  </m:sub>
                                </m:sSub>
                              </m:e>
                            </m:d>
                          </m:e>
                        </m:func>
                      </m:e>
                    </m:d>
                    <m:r>
                      <a:rPr lang="de-DE" sz="2000" b="1" i="1" smtClean="0">
                        <a:latin typeface="Cambria Math" panose="02040503050406030204" pitchFamily="18" charset="0"/>
                        <a:cs typeface="Calibri Light" panose="020F0302020204030204" pitchFamily="34" charset="0"/>
                      </a:rPr>
                      <m:t>+</m:t>
                    </m:r>
                    <m:d>
                      <m:dPr>
                        <m:begChr m:val="["/>
                        <m:endChr m:val="]"/>
                        <m:ctrlPr>
                          <a:rPr lang="de-DE" sz="2000" b="1" i="1">
                            <a:latin typeface="Cambria Math" panose="02040503050406030204" pitchFamily="18" charset="0"/>
                            <a:cs typeface="Calibri Light" panose="020F0302020204030204" pitchFamily="34" charset="0"/>
                          </a:rPr>
                        </m:ctrlPr>
                      </m:dPr>
                      <m:e>
                        <m:func>
                          <m:funcPr>
                            <m:ctrlPr>
                              <a:rPr lang="de-DE" sz="2000" b="1" i="1">
                                <a:latin typeface="Cambria Math" panose="02040503050406030204" pitchFamily="18" charset="0"/>
                                <a:cs typeface="Calibri Light" panose="020F0302020204030204" pitchFamily="34" charset="0"/>
                              </a:rPr>
                            </m:ctrlPr>
                          </m:funcPr>
                          <m:fName>
                            <m:r>
                              <m:rPr>
                                <m:sty m:val="p"/>
                              </m:rPr>
                              <a:rPr lang="de-DE" sz="2000">
                                <a:latin typeface="Cambria Math" panose="02040503050406030204" pitchFamily="18" charset="0"/>
                                <a:cs typeface="Calibri Light" panose="020F0302020204030204" pitchFamily="34" charset="0"/>
                              </a:rPr>
                              <m:t>log</m:t>
                            </m:r>
                          </m:fName>
                          <m:e>
                            <m:d>
                              <m:dPr>
                                <m:begChr m:val="|"/>
                                <m:endChr m:val="|"/>
                                <m:ctrlPr>
                                  <a:rPr lang="de-DE" sz="2000" i="1">
                                    <a:latin typeface="Cambria Math" panose="02040503050406030204" pitchFamily="18" charset="0"/>
                                    <a:ea typeface="Cambria Math" panose="02040503050406030204" pitchFamily="18" charset="0"/>
                                  </a:rPr>
                                </m:ctrlPr>
                              </m:dPr>
                              <m:e>
                                <m:sSub>
                                  <m:sSubPr>
                                    <m:ctrlPr>
                                      <a:rPr lang="de-DE" sz="2000" i="1">
                                        <a:latin typeface="Cambria Math" panose="02040503050406030204" pitchFamily="18" charset="0"/>
                                        <a:ea typeface="Cambria Math" panose="02040503050406030204" pitchFamily="18" charset="0"/>
                                      </a:rPr>
                                    </m:ctrlPr>
                                  </m:sSubPr>
                                  <m:e>
                                    <m:r>
                                      <m:rPr>
                                        <m:sty m:val="p"/>
                                      </m:rPr>
                                      <a:rPr lang="el-GR" sz="2000" i="1">
                                        <a:latin typeface="Cambria Math" panose="02040503050406030204" pitchFamily="18" charset="0"/>
                                        <a:ea typeface="Cambria Math" panose="02040503050406030204" pitchFamily="18" charset="0"/>
                                      </a:rPr>
                                      <m:t>Σ</m:t>
                                    </m:r>
                                  </m:e>
                                  <m:sub>
                                    <m:sSub>
                                      <m:sSubPr>
                                        <m:ctrlPr>
                                          <a:rPr lang="de-DE" sz="2000" i="1">
                                            <a:latin typeface="Cambria Math" panose="02040503050406030204" pitchFamily="18" charset="0"/>
                                            <a:ea typeface="Cambria Math" panose="02040503050406030204" pitchFamily="18" charset="0"/>
                                          </a:rPr>
                                        </m:ctrlPr>
                                      </m:sSubPr>
                                      <m:e>
                                        <m:r>
                                          <a:rPr lang="de-DE" sz="2000" i="1">
                                            <a:latin typeface="Cambria Math" panose="02040503050406030204" pitchFamily="18" charset="0"/>
                                            <a:ea typeface="Cambria Math" panose="02040503050406030204" pitchFamily="18" charset="0"/>
                                          </a:rPr>
                                          <m:t>𝐴</m:t>
                                        </m:r>
                                      </m:e>
                                      <m:sub>
                                        <m:r>
                                          <a:rPr lang="de-DE" sz="2000" i="1">
                                            <a:latin typeface="Cambria Math" panose="02040503050406030204" pitchFamily="18" charset="0"/>
                                            <a:ea typeface="Cambria Math" panose="02040503050406030204" pitchFamily="18" charset="0"/>
                                          </a:rPr>
                                          <m:t>2</m:t>
                                        </m:r>
                                      </m:sub>
                                    </m:sSub>
                                  </m:sub>
                                </m:sSub>
                              </m:e>
                            </m:d>
                          </m:e>
                        </m:func>
                        <m:r>
                          <a:rPr lang="de-DE" sz="2000" b="1" i="1">
                            <a:latin typeface="Cambria Math" panose="02040503050406030204" pitchFamily="18" charset="0"/>
                            <a:ea typeface="Cambria Math" panose="02040503050406030204" pitchFamily="18" charset="0"/>
                            <a:cs typeface="Calibri Light" panose="020F0302020204030204" pitchFamily="34" charset="0"/>
                          </a:rPr>
                          <m:t>−</m:t>
                        </m:r>
                        <m:func>
                          <m:funcPr>
                            <m:ctrlPr>
                              <a:rPr lang="de-DE" sz="2000" b="1" i="1">
                                <a:latin typeface="Cambria Math" panose="02040503050406030204" pitchFamily="18" charset="0"/>
                                <a:cs typeface="Calibri Light" panose="020F0302020204030204" pitchFamily="34" charset="0"/>
                              </a:rPr>
                            </m:ctrlPr>
                          </m:funcPr>
                          <m:fName>
                            <m:r>
                              <m:rPr>
                                <m:sty m:val="p"/>
                              </m:rPr>
                              <a:rPr lang="de-DE" sz="2000">
                                <a:latin typeface="Cambria Math" panose="02040503050406030204" pitchFamily="18" charset="0"/>
                                <a:cs typeface="Calibri Light" panose="020F0302020204030204" pitchFamily="34" charset="0"/>
                              </a:rPr>
                              <m:t>log</m:t>
                            </m:r>
                          </m:fName>
                          <m:e>
                            <m:d>
                              <m:dPr>
                                <m:begChr m:val="|"/>
                                <m:endChr m:val="|"/>
                                <m:ctrlPr>
                                  <a:rPr lang="de-DE" sz="2000" i="1">
                                    <a:latin typeface="Cambria Math" panose="02040503050406030204" pitchFamily="18" charset="0"/>
                                    <a:ea typeface="Cambria Math" panose="02040503050406030204" pitchFamily="18" charset="0"/>
                                  </a:rPr>
                                </m:ctrlPr>
                              </m:dPr>
                              <m:e>
                                <m:sSub>
                                  <m:sSubPr>
                                    <m:ctrlPr>
                                      <a:rPr lang="de-DE" sz="2000" i="1">
                                        <a:latin typeface="Cambria Math" panose="02040503050406030204" pitchFamily="18" charset="0"/>
                                        <a:ea typeface="Cambria Math" panose="02040503050406030204" pitchFamily="18" charset="0"/>
                                      </a:rPr>
                                    </m:ctrlPr>
                                  </m:sSubPr>
                                  <m:e>
                                    <m:r>
                                      <m:rPr>
                                        <m:sty m:val="p"/>
                                      </m:rPr>
                                      <a:rPr lang="el-GR" sz="2000" i="1">
                                        <a:latin typeface="Cambria Math" panose="02040503050406030204" pitchFamily="18" charset="0"/>
                                        <a:ea typeface="Cambria Math" panose="02040503050406030204" pitchFamily="18" charset="0"/>
                                      </a:rPr>
                                      <m:t>Σ</m:t>
                                    </m:r>
                                  </m:e>
                                  <m:sub>
                                    <m:sSub>
                                      <m:sSubPr>
                                        <m:ctrlPr>
                                          <a:rPr lang="de-DE" sz="2000" i="1">
                                            <a:latin typeface="Cambria Math" panose="02040503050406030204" pitchFamily="18" charset="0"/>
                                            <a:ea typeface="Cambria Math" panose="02040503050406030204" pitchFamily="18" charset="0"/>
                                          </a:rPr>
                                        </m:ctrlPr>
                                      </m:sSubPr>
                                      <m:e>
                                        <m:r>
                                          <a:rPr lang="de-DE" sz="2000" i="1">
                                            <a:latin typeface="Cambria Math" panose="02040503050406030204" pitchFamily="18" charset="0"/>
                                            <a:ea typeface="Cambria Math" panose="02040503050406030204" pitchFamily="18" charset="0"/>
                                          </a:rPr>
                                          <m:t>𝐵</m:t>
                                        </m:r>
                                      </m:e>
                                      <m:sub>
                                        <m:r>
                                          <a:rPr lang="de-DE" sz="2000" i="1">
                                            <a:latin typeface="Cambria Math" panose="02040503050406030204" pitchFamily="18" charset="0"/>
                                            <a:ea typeface="Cambria Math" panose="02040503050406030204" pitchFamily="18" charset="0"/>
                                          </a:rPr>
                                          <m:t>2</m:t>
                                        </m:r>
                                      </m:sub>
                                    </m:sSub>
                                  </m:sub>
                                </m:sSub>
                              </m:e>
                            </m:d>
                          </m:e>
                        </m:func>
                      </m:e>
                    </m:d>
                  </m:oMath>
                </a14:m>
                <a:endParaRPr lang="de-DE" sz="2000" b="1" dirty="0">
                  <a:cs typeface="Calibri Light" panose="020F0302020204030204" pitchFamily="34" charset="0"/>
                </a:endParaRPr>
              </a:p>
              <a:p>
                <a:pPr marL="285750" eaLnBrk="1" hangingPunct="1">
                  <a:spcAft>
                    <a:spcPts val="1800"/>
                  </a:spcAft>
                  <a:buFont typeface="Arial" panose="020B0604020202020204" pitchFamily="34" charset="0"/>
                  <a:buChar char="•"/>
                </a:pPr>
                <a:r>
                  <a:rPr lang="en-US" sz="2000" dirty="0">
                    <a:latin typeface="Calibri Light" panose="020F0302020204030204" pitchFamily="34" charset="0"/>
                    <a:ea typeface="Calibri Light" panose="020F0302020204030204" pitchFamily="34" charset="0"/>
                    <a:cs typeface="Calibri Light" panose="020F0302020204030204" pitchFamily="34" charset="0"/>
                  </a:rPr>
                  <a:t>If  </a:t>
                </a:r>
                <a14:m>
                  <m:oMath xmlns:m="http://schemas.openxmlformats.org/officeDocument/2006/math">
                    <m:func>
                      <m:funcPr>
                        <m:ctrlPr>
                          <a:rPr lang="de-DE" sz="2000" b="1" i="1" smtClean="0">
                            <a:latin typeface="Cambria Math" panose="02040503050406030204" pitchFamily="18" charset="0"/>
                            <a:cs typeface="Calibri Light" panose="020F0302020204030204" pitchFamily="34" charset="0"/>
                          </a:rPr>
                        </m:ctrlPr>
                      </m:funcPr>
                      <m:fName>
                        <m:r>
                          <m:rPr>
                            <m:sty m:val="p"/>
                          </m:rPr>
                          <a:rPr lang="de-DE" sz="2000" b="0" i="0" smtClean="0">
                            <a:latin typeface="Cambria Math" panose="02040503050406030204" pitchFamily="18" charset="0"/>
                            <a:cs typeface="Calibri Light" panose="020F0302020204030204" pitchFamily="34" charset="0"/>
                          </a:rPr>
                          <m:t>log</m:t>
                        </m:r>
                      </m:fName>
                      <m:e>
                        <m:r>
                          <m:rPr>
                            <m:sty m:val="p"/>
                          </m:rPr>
                          <a:rPr lang="el-GR" sz="2000" b="0" i="1" smtClean="0">
                            <a:latin typeface="Cambria Math" panose="02040503050406030204" pitchFamily="18" charset="0"/>
                            <a:ea typeface="Cambria Math" panose="02040503050406030204" pitchFamily="18" charset="0"/>
                            <a:cs typeface="Calibri Light" panose="020F0302020204030204" pitchFamily="34" charset="0"/>
                          </a:rPr>
                          <m:t>Δ</m:t>
                        </m:r>
                      </m:e>
                    </m:func>
                    <m:r>
                      <a:rPr lang="de-DE" sz="2000" b="1" i="1" smtClean="0">
                        <a:latin typeface="Cambria Math" panose="02040503050406030204" pitchFamily="18" charset="0"/>
                        <a:ea typeface="Cambria Math" panose="02040503050406030204" pitchFamily="18" charset="0"/>
                        <a:cs typeface="Calibri Light" panose="020F0302020204030204" pitchFamily="34" charset="0"/>
                      </a:rPr>
                      <m:t>&lt;</m:t>
                    </m:r>
                    <m:r>
                      <a:rPr lang="de-DE" sz="2000" b="0" i="1" smtClean="0">
                        <a:latin typeface="Cambria Math" panose="02040503050406030204" pitchFamily="18" charset="0"/>
                        <a:ea typeface="Cambria Math" panose="02040503050406030204" pitchFamily="18" charset="0"/>
                        <a:cs typeface="Calibri Light" panose="020F0302020204030204" pitchFamily="34" charset="0"/>
                      </a:rPr>
                      <m:t>0</m:t>
                    </m:r>
                  </m:oMath>
                </a14:m>
                <a:r>
                  <a:rPr lang="en-US" sz="2000" dirty="0">
                    <a:latin typeface="Calibri Light" panose="020F0302020204030204" pitchFamily="34" charset="0"/>
                    <a:ea typeface="Calibri Light" panose="020F0302020204030204" pitchFamily="34" charset="0"/>
                    <a:cs typeface="Calibri Light" panose="020F0302020204030204" pitchFamily="34" charset="0"/>
                  </a:rPr>
                  <a:t> , Design </a:t>
                </a:r>
                <a14:m>
                  <m:oMath xmlns:m="http://schemas.openxmlformats.org/officeDocument/2006/math">
                    <m:r>
                      <a:rPr lang="en-US" sz="2000" b="1" i="1" dirty="0">
                        <a:latin typeface="Cambria Math" panose="02040503050406030204" pitchFamily="18" charset="0"/>
                        <a:cs typeface="Calibri Light" panose="020F0302020204030204" pitchFamily="34" charset="0"/>
                      </a:rPr>
                      <m:t>𝑩</m:t>
                    </m:r>
                  </m:oMath>
                </a14:m>
                <a:r>
                  <a:rPr lang="en-US" sz="2000" dirty="0">
                    <a:latin typeface="Calibri Light" panose="020F0302020204030204" pitchFamily="34" charset="0"/>
                    <a:ea typeface="Calibri Light" panose="020F0302020204030204" pitchFamily="34" charset="0"/>
                    <a:cs typeface="Calibri Light" panose="020F0302020204030204" pitchFamily="34" charset="0"/>
                  </a:rPr>
                  <a:t> is superior with respect to the GV-criterion.</a:t>
                </a:r>
                <a:endParaRPr lang="de-DE" sz="2000" b="1" dirty="0">
                  <a:latin typeface="Calibri Light" panose="020F0302020204030204" pitchFamily="34" charset="0"/>
                  <a:ea typeface="Calibri Light" panose="020F0302020204030204" pitchFamily="34" charset="0"/>
                  <a:cs typeface="Calibri Light" panose="020F0302020204030204" pitchFamily="34" charset="0"/>
                </a:endParaRPr>
              </a:p>
            </p:txBody>
          </p:sp>
        </mc:Choice>
        <mc:Fallback xmlns="">
          <p:sp>
            <p:nvSpPr>
              <p:cNvPr id="4" name="Text Placeholder 6">
                <a:extLst>
                  <a:ext uri="{FF2B5EF4-FFF2-40B4-BE49-F238E27FC236}">
                    <a16:creationId xmlns:a16="http://schemas.microsoft.com/office/drawing/2014/main" id="{6A8E0E42-04EF-41F5-9D75-1CA2665DC430}"/>
                  </a:ext>
                </a:extLst>
              </p:cNvPr>
              <p:cNvSpPr txBox="1">
                <a:spLocks noRot="1" noChangeAspect="1" noMove="1" noResize="1" noEditPoints="1" noAdjustHandles="1" noChangeArrowheads="1" noChangeShapeType="1" noTextEdit="1"/>
              </p:cNvSpPr>
              <p:nvPr/>
            </p:nvSpPr>
            <p:spPr>
              <a:xfrm>
                <a:off x="912218" y="1412776"/>
                <a:ext cx="10729192" cy="5049506"/>
              </a:xfrm>
              <a:prstGeom prst="rect">
                <a:avLst/>
              </a:prstGeom>
              <a:blipFill>
                <a:blip r:embed="rId3"/>
                <a:stretch>
                  <a:fillRect l="-511" t="-725"/>
                </a:stretch>
              </a:blipFill>
            </p:spPr>
            <p:txBody>
              <a:bodyPr/>
              <a:lstStyle/>
              <a:p>
                <a:r>
                  <a:rPr lang="de-DE">
                    <a:noFill/>
                  </a:rPr>
                  <a:t> </a:t>
                </a:r>
              </a:p>
            </p:txBody>
          </p:sp>
        </mc:Fallback>
      </mc:AlternateContent>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1" name="Text Box 1">
            <a:extLst>
              <a:ext uri="{FF2B5EF4-FFF2-40B4-BE49-F238E27FC236}">
                <a16:creationId xmlns:a16="http://schemas.microsoft.com/office/drawing/2014/main" id="{C4DE850D-CF1F-449A-B3BE-02B5A95F87C0}"/>
              </a:ext>
            </a:extLst>
          </p:cNvPr>
          <p:cNvSpPr txBox="1">
            <a:spLocks noChangeArrowheads="1"/>
          </p:cNvSpPr>
          <p:nvPr/>
        </p:nvSpPr>
        <p:spPr bwMode="auto">
          <a:xfrm>
            <a:off x="1056234" y="277813"/>
            <a:ext cx="9151391" cy="5588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eaLnBrk="1" hangingPunct="1">
              <a:buClrTx/>
              <a:buFontTx/>
              <a:buNone/>
            </a:pPr>
            <a:r>
              <a:rPr lang="en-US" altLang="de-DE" sz="2800" dirty="0">
                <a:solidFill>
                  <a:srgbClr val="608BA3"/>
                </a:solidFill>
                <a:latin typeface="Calibri" panose="020F0502020204030204" pitchFamily="34" charset="0"/>
              </a:rPr>
              <a:t>1D Simulation Setup &amp; the Convergence Trajectory</a:t>
            </a:r>
            <a:endParaRPr lang="en-GB" altLang="de-DE" sz="2800" dirty="0">
              <a:solidFill>
                <a:srgbClr val="608BA3"/>
              </a:solidFill>
              <a:latin typeface="Calibri" panose="020F0502020204030204" pitchFamily="34" charset="0"/>
            </a:endParaRPr>
          </a:p>
        </p:txBody>
      </p:sp>
      <mc:AlternateContent xmlns:mc="http://schemas.openxmlformats.org/markup-compatibility/2006" xmlns:a14="http://schemas.microsoft.com/office/drawing/2010/main">
        <mc:Choice Requires="a14">
          <p:sp>
            <p:nvSpPr>
              <p:cNvPr id="4" name="Text Placeholder 6">
                <a:extLst>
                  <a:ext uri="{FF2B5EF4-FFF2-40B4-BE49-F238E27FC236}">
                    <a16:creationId xmlns:a16="http://schemas.microsoft.com/office/drawing/2014/main" id="{4D367227-210C-4FA2-96A8-C0477C36E4C4}"/>
                  </a:ext>
                </a:extLst>
              </p:cNvPr>
              <p:cNvSpPr txBox="1">
                <a:spLocks/>
              </p:cNvSpPr>
              <p:nvPr/>
            </p:nvSpPr>
            <p:spPr>
              <a:xfrm>
                <a:off x="6168801" y="1717009"/>
                <a:ext cx="5400601" cy="4154984"/>
              </a:xfrm>
              <a:prstGeom prst="rect">
                <a:avLst/>
              </a:prstGeom>
            </p:spPr>
            <p:txBody>
              <a:bodyPr vert="horz" wrap="square" lIns="0" tIns="0" rIns="0" bIns="0" rtlCol="0">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spcAft>
                    <a:spcPts val="1200"/>
                  </a:spcAft>
                </a:pPr>
                <a:r>
                  <a:rPr lang="en-US" sz="2000" dirty="0">
                    <a:latin typeface="Calibri Light" panose="020F0302020204030204" pitchFamily="34" charset="0"/>
                    <a:cs typeface="Calibri Light" panose="020F0302020204030204" pitchFamily="34" charset="0"/>
                  </a:rPr>
                  <a:t>Domain: Continuous 1D interval </a:t>
                </a:r>
                <a14:m>
                  <m:oMath xmlns:m="http://schemas.openxmlformats.org/officeDocument/2006/math">
                    <m:d>
                      <m:dPr>
                        <m:begChr m:val="["/>
                        <m:endChr m:val="]"/>
                        <m:ctrlPr>
                          <a:rPr lang="en-US" sz="2000" i="1" smtClean="0">
                            <a:latin typeface="Cambria Math" panose="02040503050406030204" pitchFamily="18" charset="0"/>
                            <a:cs typeface="Calibri Light" panose="020F0302020204030204" pitchFamily="34" charset="0"/>
                          </a:rPr>
                        </m:ctrlPr>
                      </m:dPr>
                      <m:e>
                        <m:r>
                          <a:rPr lang="de-DE" sz="2000" b="0" i="1" smtClean="0">
                            <a:latin typeface="Cambria Math" panose="02040503050406030204" pitchFamily="18" charset="0"/>
                            <a:cs typeface="Calibri Light" panose="020F0302020204030204" pitchFamily="34" charset="0"/>
                          </a:rPr>
                          <m:t>0;10</m:t>
                        </m:r>
                      </m:e>
                    </m:d>
                  </m:oMath>
                </a14:m>
                <a:r>
                  <a:rPr lang="en-US" sz="2000" dirty="0">
                    <a:latin typeface="Calibri Light" panose="020F0302020204030204" pitchFamily="34" charset="0"/>
                    <a:cs typeface="Calibri Light" panose="020F0302020204030204" pitchFamily="34" charset="0"/>
                  </a:rPr>
                  <a:t>.</a:t>
                </a:r>
              </a:p>
              <a:p>
                <a:pPr lvl="2">
                  <a:spcAft>
                    <a:spcPts val="1200"/>
                  </a:spcAft>
                </a:pPr>
                <a:r>
                  <a:rPr lang="en-US" sz="2000" dirty="0" err="1">
                    <a:latin typeface="Calibri Light" panose="020F0302020204030204" pitchFamily="34" charset="0"/>
                    <a:cs typeface="Calibri Light" panose="020F0302020204030204" pitchFamily="34" charset="0"/>
                  </a:rPr>
                  <a:t>Matern</a:t>
                </a:r>
                <a:r>
                  <a:rPr lang="en-US" sz="2000" dirty="0">
                    <a:latin typeface="Calibri Light" panose="020F0302020204030204" pitchFamily="34" charset="0"/>
                    <a:cs typeface="Calibri Light" panose="020F0302020204030204" pitchFamily="34" charset="0"/>
                  </a:rPr>
                  <a:t> covariance function with </a:t>
                </a:r>
                <a14:m>
                  <m:oMath xmlns:m="http://schemas.openxmlformats.org/officeDocument/2006/math">
                    <m:r>
                      <a:rPr lang="en-US" sz="2000" i="1" smtClean="0">
                        <a:latin typeface="Cambria Math" panose="02040503050406030204" pitchFamily="18" charset="0"/>
                        <a:ea typeface="Cambria Math" panose="02040503050406030204" pitchFamily="18" charset="0"/>
                        <a:cs typeface="Calibri Light" panose="020F0302020204030204" pitchFamily="34" charset="0"/>
                      </a:rPr>
                      <m:t>𝜅</m:t>
                    </m:r>
                    <m:r>
                      <a:rPr lang="de-DE" sz="2000" b="0" i="1" smtClean="0">
                        <a:latin typeface="Cambria Math" panose="02040503050406030204" pitchFamily="18" charset="0"/>
                        <a:ea typeface="Cambria Math" panose="02040503050406030204" pitchFamily="18" charset="0"/>
                        <a:cs typeface="Calibri Light" panose="020F0302020204030204" pitchFamily="34" charset="0"/>
                      </a:rPr>
                      <m:t>=2.5 ; </m:t>
                    </m:r>
                    <m:r>
                      <a:rPr lang="de-DE" sz="2000" b="0" i="1" smtClean="0">
                        <a:latin typeface="Cambria Math" panose="02040503050406030204" pitchFamily="18" charset="0"/>
                        <a:ea typeface="Cambria Math" panose="02040503050406030204" pitchFamily="18" charset="0"/>
                        <a:cs typeface="Calibri Light" panose="020F0302020204030204" pitchFamily="34" charset="0"/>
                      </a:rPr>
                      <m:t>𝜑</m:t>
                    </m:r>
                    <m:r>
                      <a:rPr lang="de-DE" sz="2000" b="0" i="1" smtClean="0">
                        <a:latin typeface="Cambria Math" panose="02040503050406030204" pitchFamily="18" charset="0"/>
                        <a:ea typeface="Cambria Math" panose="02040503050406030204" pitchFamily="18" charset="0"/>
                        <a:cs typeface="Calibri Light" panose="020F0302020204030204" pitchFamily="34" charset="0"/>
                      </a:rPr>
                      <m:t>=3</m:t>
                    </m:r>
                  </m:oMath>
                </a14:m>
                <a:r>
                  <a:rPr lang="en-US" sz="2000" dirty="0">
                    <a:latin typeface="Calibri Light" panose="020F0302020204030204" pitchFamily="34" charset="0"/>
                    <a:cs typeface="Calibri Light" panose="020F0302020204030204" pitchFamily="34" charset="0"/>
                  </a:rPr>
                  <a:t> .</a:t>
                </a:r>
              </a:p>
              <a:p>
                <a:pPr lvl="2">
                  <a:spcAft>
                    <a:spcPts val="1200"/>
                  </a:spcAft>
                </a:pPr>
                <a:r>
                  <a:rPr lang="en-US" sz="2000" dirty="0">
                    <a:latin typeface="Calibri Light" panose="020F0302020204030204" pitchFamily="34" charset="0"/>
                    <a:cs typeface="Calibri Light" panose="020F0302020204030204" pitchFamily="34" charset="0"/>
                  </a:rPr>
                  <a:t>Benchmark: Global optimum is known via exhaustive, heavy discrete grid calculations.</a:t>
                </a:r>
              </a:p>
              <a:p>
                <a:pPr lvl="2">
                  <a:spcAft>
                    <a:spcPts val="1200"/>
                  </a:spcAft>
                </a:pPr>
                <a:r>
                  <a:rPr lang="en-US" sz="2000" dirty="0">
                    <a:latin typeface="Calibri Light" panose="020F0302020204030204" pitchFamily="34" charset="0"/>
                    <a:cs typeface="Calibri Light" panose="020F0302020204030204" pitchFamily="34" charset="0"/>
                  </a:rPr>
                  <a:t>Matches the exact grid-computed global optimum in a fraction of the time.</a:t>
                </a:r>
              </a:p>
              <a:p>
                <a:pPr lvl="2">
                  <a:spcAft>
                    <a:spcPts val="1200"/>
                  </a:spcAft>
                </a:pPr>
                <a:r>
                  <a:rPr lang="en-US" sz="2000" dirty="0">
                    <a:latin typeface="Calibri Light" panose="020F0302020204030204" pitchFamily="34" charset="0"/>
                    <a:cs typeface="Calibri Light" panose="020F0302020204030204" pitchFamily="34" charset="0"/>
                  </a:rPr>
                  <a:t>Highly unfavorable starting points: points rapidly repel each other and drift toward theoretical boundary-inflation nodes.</a:t>
                </a:r>
              </a:p>
              <a:p>
                <a:pPr lvl="2">
                  <a:spcAft>
                    <a:spcPts val="1200"/>
                  </a:spcAft>
                </a:pPr>
                <a:r>
                  <a:rPr lang="en-US" sz="2000" dirty="0">
                    <a:latin typeface="Calibri Light" panose="020F0302020204030204" pitchFamily="34" charset="0"/>
                    <a:cs typeface="Calibri Light" panose="020F0302020204030204" pitchFamily="34" charset="0"/>
                  </a:rPr>
                  <a:t>Visual proof of how the line-search bypasses combinatorial exploration.</a:t>
                </a:r>
              </a:p>
            </p:txBody>
          </p:sp>
        </mc:Choice>
        <mc:Fallback xmlns="">
          <p:sp>
            <p:nvSpPr>
              <p:cNvPr id="4" name="Text Placeholder 6">
                <a:extLst>
                  <a:ext uri="{FF2B5EF4-FFF2-40B4-BE49-F238E27FC236}">
                    <a16:creationId xmlns:a16="http://schemas.microsoft.com/office/drawing/2014/main" id="{4D367227-210C-4FA2-96A8-C0477C36E4C4}"/>
                  </a:ext>
                </a:extLst>
              </p:cNvPr>
              <p:cNvSpPr txBox="1">
                <a:spLocks noRot="1" noChangeAspect="1" noMove="1" noResize="1" noEditPoints="1" noAdjustHandles="1" noChangeArrowheads="1" noChangeShapeType="1" noTextEdit="1"/>
              </p:cNvSpPr>
              <p:nvPr/>
            </p:nvSpPr>
            <p:spPr>
              <a:xfrm>
                <a:off x="6168801" y="1717009"/>
                <a:ext cx="5400601" cy="4154984"/>
              </a:xfrm>
              <a:prstGeom prst="rect">
                <a:avLst/>
              </a:prstGeom>
              <a:blipFill>
                <a:blip r:embed="rId3"/>
                <a:stretch>
                  <a:fillRect l="-2935" t="-2203" r="-2822" b="-2790"/>
                </a:stretch>
              </a:blipFill>
            </p:spPr>
            <p:txBody>
              <a:bodyPr/>
              <a:lstStyle/>
              <a:p>
                <a:r>
                  <a:rPr lang="de-DE">
                    <a:noFill/>
                  </a:rPr>
                  <a:t> </a:t>
                </a:r>
              </a:p>
            </p:txBody>
          </p:sp>
        </mc:Fallback>
      </mc:AlternateContent>
      <p:pic>
        <p:nvPicPr>
          <p:cNvPr id="3" name="Grafik 2">
            <a:extLst>
              <a:ext uri="{FF2B5EF4-FFF2-40B4-BE49-F238E27FC236}">
                <a16:creationId xmlns:a16="http://schemas.microsoft.com/office/drawing/2014/main" id="{BB1F79EF-9F38-4B6E-9FEC-2ED3B3266E0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6193" y="1412776"/>
            <a:ext cx="4761693" cy="4797152"/>
          </a:xfrm>
          <a:prstGeom prst="rect">
            <a:avLst/>
          </a:prstGeom>
        </p:spPr>
      </p:pic>
      <p:pic>
        <p:nvPicPr>
          <p:cNvPr id="8" name="Grafik 7">
            <a:extLst>
              <a:ext uri="{FF2B5EF4-FFF2-40B4-BE49-F238E27FC236}">
                <a16:creationId xmlns:a16="http://schemas.microsoft.com/office/drawing/2014/main" id="{EBABFD37-D3E0-4208-8FF8-80488530AFE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6193" y="1412776"/>
            <a:ext cx="4797152" cy="4797152"/>
          </a:xfrm>
          <a:prstGeom prst="rect">
            <a:avLst/>
          </a:prstGeom>
        </p:spPr>
      </p:pic>
      <p:pic>
        <p:nvPicPr>
          <p:cNvPr id="10" name="Grafik 9">
            <a:extLst>
              <a:ext uri="{FF2B5EF4-FFF2-40B4-BE49-F238E27FC236}">
                <a16:creationId xmlns:a16="http://schemas.microsoft.com/office/drawing/2014/main" id="{BB21A79E-CE42-4AEE-BDD8-175424C812A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96193" y="1412776"/>
            <a:ext cx="4771690" cy="4797152"/>
          </a:xfrm>
          <a:prstGeom prst="rect">
            <a:avLst/>
          </a:prstGeom>
        </p:spPr>
      </p:pic>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3"/>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8"/>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1" name="Text Box 1">
            <a:extLst>
              <a:ext uri="{FF2B5EF4-FFF2-40B4-BE49-F238E27FC236}">
                <a16:creationId xmlns:a16="http://schemas.microsoft.com/office/drawing/2014/main" id="{C4DE850D-CF1F-449A-B3BE-02B5A95F87C0}"/>
              </a:ext>
            </a:extLst>
          </p:cNvPr>
          <p:cNvSpPr txBox="1">
            <a:spLocks noChangeArrowheads="1"/>
          </p:cNvSpPr>
          <p:nvPr/>
        </p:nvSpPr>
        <p:spPr bwMode="auto">
          <a:xfrm>
            <a:off x="1056234" y="277813"/>
            <a:ext cx="9151391" cy="5588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eaLnBrk="1" hangingPunct="1">
              <a:buClrTx/>
              <a:buFontTx/>
              <a:buNone/>
            </a:pPr>
            <a:r>
              <a:rPr lang="en-US" altLang="de-DE" sz="2800" dirty="0">
                <a:solidFill>
                  <a:srgbClr val="608BA3"/>
                </a:solidFill>
                <a:latin typeface="Calibri" panose="020F0502020204030204" pitchFamily="34" charset="0"/>
              </a:rPr>
              <a:t>2D Continuous Simulation Setup</a:t>
            </a:r>
            <a:endParaRPr lang="en-GB" altLang="de-DE" sz="2800" dirty="0">
              <a:solidFill>
                <a:srgbClr val="608BA3"/>
              </a:solidFill>
              <a:latin typeface="Calibri" panose="020F0502020204030204" pitchFamily="34" charset="0"/>
            </a:endParaRPr>
          </a:p>
        </p:txBody>
      </p:sp>
      <mc:AlternateContent xmlns:mc="http://schemas.openxmlformats.org/markup-compatibility/2006">
        <mc:Choice xmlns:a14="http://schemas.microsoft.com/office/drawing/2010/main" Requires="a14">
          <p:sp>
            <p:nvSpPr>
              <p:cNvPr id="4" name="Text Placeholder 6">
                <a:extLst>
                  <a:ext uri="{FF2B5EF4-FFF2-40B4-BE49-F238E27FC236}">
                    <a16:creationId xmlns:a16="http://schemas.microsoft.com/office/drawing/2014/main" id="{4D367227-210C-4FA2-96A8-C0477C36E4C4}"/>
                  </a:ext>
                </a:extLst>
              </p:cNvPr>
              <p:cNvSpPr txBox="1">
                <a:spLocks/>
              </p:cNvSpPr>
              <p:nvPr/>
            </p:nvSpPr>
            <p:spPr>
              <a:xfrm>
                <a:off x="6456834" y="1340768"/>
                <a:ext cx="4896544" cy="5109091"/>
              </a:xfrm>
              <a:prstGeom prst="rect">
                <a:avLst/>
              </a:prstGeom>
            </p:spPr>
            <p:txBody>
              <a:bodyPr vert="horz" wrap="square" lIns="0" tIns="0" rIns="0" bIns="0" rtlCol="0">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spcAft>
                    <a:spcPts val="1200"/>
                  </a:spcAft>
                </a:pPr>
                <a:r>
                  <a:rPr lang="en-US" dirty="0">
                    <a:latin typeface="Calibri Light" panose="020F0302020204030204" pitchFamily="34" charset="0"/>
                    <a:cs typeface="Calibri Light" panose="020F0302020204030204" pitchFamily="34" charset="0"/>
                  </a:rPr>
                  <a:t>Domain: Continuous 2D interval </a:t>
                </a:r>
                <a14:m>
                  <m:oMath xmlns:m="http://schemas.openxmlformats.org/officeDocument/2006/math">
                    <m:sSup>
                      <m:sSupPr>
                        <m:ctrlPr>
                          <a:rPr lang="en-US" i="1" smtClean="0">
                            <a:latin typeface="Cambria Math" panose="02040503050406030204" pitchFamily="18" charset="0"/>
                            <a:cs typeface="Calibri Light" panose="020F0302020204030204" pitchFamily="34" charset="0"/>
                          </a:rPr>
                        </m:ctrlPr>
                      </m:sSupPr>
                      <m:e>
                        <m:d>
                          <m:dPr>
                            <m:begChr m:val="["/>
                            <m:endChr m:val="]"/>
                            <m:ctrlPr>
                              <a:rPr lang="en-US" i="1">
                                <a:latin typeface="Cambria Math" panose="02040503050406030204" pitchFamily="18" charset="0"/>
                                <a:cs typeface="Calibri Light" panose="020F0302020204030204" pitchFamily="34" charset="0"/>
                              </a:rPr>
                            </m:ctrlPr>
                          </m:dPr>
                          <m:e>
                            <m:r>
                              <a:rPr lang="de-DE" i="1">
                                <a:latin typeface="Cambria Math" panose="02040503050406030204" pitchFamily="18" charset="0"/>
                                <a:cs typeface="Calibri Light" panose="020F0302020204030204" pitchFamily="34" charset="0"/>
                              </a:rPr>
                              <m:t>0;10</m:t>
                            </m:r>
                          </m:e>
                        </m:d>
                      </m:e>
                      <m:sup>
                        <m:r>
                          <a:rPr lang="de-DE" b="0" i="1" smtClean="0">
                            <a:latin typeface="Cambria Math" panose="02040503050406030204" pitchFamily="18" charset="0"/>
                            <a:cs typeface="Calibri Light" panose="020F0302020204030204" pitchFamily="34" charset="0"/>
                          </a:rPr>
                          <m:t>2</m:t>
                        </m:r>
                      </m:sup>
                    </m:sSup>
                  </m:oMath>
                </a14:m>
                <a:r>
                  <a:rPr lang="en-US" dirty="0">
                    <a:latin typeface="Calibri Light" panose="020F0302020204030204" pitchFamily="34" charset="0"/>
                    <a:cs typeface="Calibri Light" panose="020F0302020204030204" pitchFamily="34" charset="0"/>
                  </a:rPr>
                  <a:t>.</a:t>
                </a:r>
              </a:p>
              <a:p>
                <a:pPr lvl="2">
                  <a:spcAft>
                    <a:spcPts val="1200"/>
                  </a:spcAft>
                </a:pPr>
                <a:r>
                  <a:rPr lang="en-US" dirty="0" err="1">
                    <a:latin typeface="Calibri Light" panose="020F0302020204030204" pitchFamily="34" charset="0"/>
                    <a:cs typeface="Calibri Light" panose="020F0302020204030204" pitchFamily="34" charset="0"/>
                  </a:rPr>
                  <a:t>Matern</a:t>
                </a:r>
                <a:r>
                  <a:rPr lang="en-US" dirty="0">
                    <a:latin typeface="Calibri Light" panose="020F0302020204030204" pitchFamily="34" charset="0"/>
                    <a:cs typeface="Calibri Light" panose="020F0302020204030204" pitchFamily="34" charset="0"/>
                  </a:rPr>
                  <a:t> covariance function with </a:t>
                </a:r>
                <a14:m>
                  <m:oMath xmlns:m="http://schemas.openxmlformats.org/officeDocument/2006/math">
                    <m:r>
                      <a:rPr lang="en-US" i="1" smtClean="0">
                        <a:latin typeface="Cambria Math" panose="02040503050406030204" pitchFamily="18" charset="0"/>
                        <a:ea typeface="Cambria Math" panose="02040503050406030204" pitchFamily="18" charset="0"/>
                        <a:cs typeface="Calibri Light" panose="020F0302020204030204" pitchFamily="34" charset="0"/>
                      </a:rPr>
                      <m:t>𝜅</m:t>
                    </m:r>
                    <m:r>
                      <a:rPr lang="de-DE" b="0" i="1" smtClean="0">
                        <a:latin typeface="Cambria Math" panose="02040503050406030204" pitchFamily="18" charset="0"/>
                        <a:ea typeface="Cambria Math" panose="02040503050406030204" pitchFamily="18" charset="0"/>
                        <a:cs typeface="Calibri Light" panose="020F0302020204030204" pitchFamily="34" charset="0"/>
                      </a:rPr>
                      <m:t>=2.5 ; </m:t>
                    </m:r>
                    <m:r>
                      <a:rPr lang="de-DE" b="0" i="1" smtClean="0">
                        <a:latin typeface="Cambria Math" panose="02040503050406030204" pitchFamily="18" charset="0"/>
                        <a:ea typeface="Cambria Math" panose="02040503050406030204" pitchFamily="18" charset="0"/>
                        <a:cs typeface="Calibri Light" panose="020F0302020204030204" pitchFamily="34" charset="0"/>
                      </a:rPr>
                      <m:t>𝜑</m:t>
                    </m:r>
                    <m:r>
                      <a:rPr lang="de-DE" b="0" i="1" smtClean="0">
                        <a:latin typeface="Cambria Math" panose="02040503050406030204" pitchFamily="18" charset="0"/>
                        <a:ea typeface="Cambria Math" panose="02040503050406030204" pitchFamily="18" charset="0"/>
                        <a:cs typeface="Calibri Light" panose="020F0302020204030204" pitchFamily="34" charset="0"/>
                      </a:rPr>
                      <m:t>=3</m:t>
                    </m:r>
                  </m:oMath>
                </a14:m>
                <a:r>
                  <a:rPr lang="en-US" dirty="0">
                    <a:latin typeface="Calibri Light" panose="020F0302020204030204" pitchFamily="34" charset="0"/>
                    <a:cs typeface="Calibri Light" panose="020F0302020204030204" pitchFamily="34" charset="0"/>
                  </a:rPr>
                  <a:t> .</a:t>
                </a:r>
              </a:p>
              <a:p>
                <a:pPr lvl="2">
                  <a:spcAft>
                    <a:spcPts val="1200"/>
                  </a:spcAft>
                </a:pPr>
                <a:r>
                  <a:rPr lang="en-US" dirty="0">
                    <a:latin typeface="Calibri Light" panose="020F0302020204030204" pitchFamily="34" charset="0"/>
                    <a:cs typeface="Calibri Light" panose="020F0302020204030204" pitchFamily="34" charset="0"/>
                  </a:rPr>
                  <a:t>Universal Kriging with linear trend.</a:t>
                </a:r>
              </a:p>
              <a:p>
                <a:pPr lvl="2">
                  <a:spcAft>
                    <a:spcPts val="1200"/>
                  </a:spcAft>
                </a:pPr>
                <a:r>
                  <a:rPr lang="en-US" dirty="0">
                    <a:latin typeface="Calibri Light" panose="020F0302020204030204" pitchFamily="34" charset="0"/>
                    <a:cs typeface="Calibri Light" panose="020F0302020204030204" pitchFamily="34" charset="0"/>
                  </a:rPr>
                  <a:t>12 point design, i.e. 24-dim design space</a:t>
                </a:r>
              </a:p>
              <a:p>
                <a:pPr lvl="2">
                  <a:spcAft>
                    <a:spcPts val="1200"/>
                  </a:spcAft>
                </a:pPr>
                <a:r>
                  <a:rPr lang="en-US" dirty="0">
                    <a:latin typeface="Calibri Light" panose="020F0302020204030204" pitchFamily="34" charset="0"/>
                    <a:cs typeface="Calibri Light" panose="020F0302020204030204" pitchFamily="34" charset="0"/>
                  </a:rPr>
                  <a:t>Benchmark: Global optimum is known via exhaustive, heavy discrete grid calculations.</a:t>
                </a:r>
              </a:p>
              <a:p>
                <a:pPr lvl="2">
                  <a:spcAft>
                    <a:spcPts val="1200"/>
                  </a:spcAft>
                </a:pPr>
                <a:r>
                  <a:rPr lang="en-US" dirty="0">
                    <a:latin typeface="Calibri Light" panose="020F0302020204030204" pitchFamily="34" charset="0"/>
                    <a:cs typeface="Calibri Light" panose="020F0302020204030204" pitchFamily="34" charset="0"/>
                  </a:rPr>
                  <a:t>Iteration 1: Completely random, chaotic point cloud.</a:t>
                </a:r>
              </a:p>
              <a:p>
                <a:pPr lvl="2">
                  <a:spcAft>
                    <a:spcPts val="1200"/>
                  </a:spcAft>
                </a:pPr>
                <a:r>
                  <a:rPr lang="en-US" dirty="0">
                    <a:latin typeface="Calibri Light" panose="020F0302020204030204" pitchFamily="34" charset="0"/>
                    <a:cs typeface="Calibri Light" panose="020F0302020204030204" pitchFamily="34" charset="0"/>
                  </a:rPr>
                  <a:t>Iteration 2-10: The gradient field aggressively drives points apart.</a:t>
                </a:r>
              </a:p>
              <a:p>
                <a:pPr lvl="2">
                  <a:spcAft>
                    <a:spcPts val="1200"/>
                  </a:spcAft>
                </a:pPr>
                <a:r>
                  <a:rPr lang="en-US" dirty="0">
                    <a:latin typeface="Calibri Light" panose="020F0302020204030204" pitchFamily="34" charset="0"/>
                    <a:cs typeface="Calibri Light" panose="020F0302020204030204" pitchFamily="34" charset="0"/>
                  </a:rPr>
                  <a:t>Simulated Annealing actively kicks in to prevent early structural trapping.</a:t>
                </a:r>
              </a:p>
              <a:p>
                <a:pPr lvl="2">
                  <a:spcAft>
                    <a:spcPts val="1200"/>
                  </a:spcAft>
                </a:pPr>
                <a:r>
                  <a:rPr lang="en-US" dirty="0">
                    <a:latin typeface="Calibri Light" panose="020F0302020204030204" pitchFamily="34" charset="0"/>
                    <a:cs typeface="Calibri Light" panose="020F0302020204030204" pitchFamily="34" charset="0"/>
                  </a:rPr>
                  <a:t>achieved on a completely continuous coordinate scale.</a:t>
                </a:r>
              </a:p>
            </p:txBody>
          </p:sp>
        </mc:Choice>
        <mc:Fallback>
          <p:sp>
            <p:nvSpPr>
              <p:cNvPr id="4" name="Text Placeholder 6">
                <a:extLst>
                  <a:ext uri="{FF2B5EF4-FFF2-40B4-BE49-F238E27FC236}">
                    <a16:creationId xmlns:a16="http://schemas.microsoft.com/office/drawing/2014/main" id="{4D367227-210C-4FA2-96A8-C0477C36E4C4}"/>
                  </a:ext>
                </a:extLst>
              </p:cNvPr>
              <p:cNvSpPr txBox="1">
                <a:spLocks noRot="1" noChangeAspect="1" noMove="1" noResize="1" noEditPoints="1" noAdjustHandles="1" noChangeArrowheads="1" noChangeShapeType="1" noTextEdit="1"/>
              </p:cNvSpPr>
              <p:nvPr/>
            </p:nvSpPr>
            <p:spPr>
              <a:xfrm>
                <a:off x="6456834" y="1340768"/>
                <a:ext cx="4896544" cy="5109091"/>
              </a:xfrm>
              <a:prstGeom prst="rect">
                <a:avLst/>
              </a:prstGeom>
              <a:blipFill>
                <a:blip r:embed="rId5"/>
                <a:stretch>
                  <a:fillRect l="-2864" t="-1551" r="-2989" b="-1790"/>
                </a:stretch>
              </a:blipFill>
            </p:spPr>
            <p:txBody>
              <a:bodyPr/>
              <a:lstStyle/>
              <a:p>
                <a:r>
                  <a:rPr lang="de-DE">
                    <a:noFill/>
                  </a:rPr>
                  <a:t> </a:t>
                </a:r>
              </a:p>
            </p:txBody>
          </p:sp>
        </mc:Fallback>
      </mc:AlternateContent>
      <p:pic>
        <p:nvPicPr>
          <p:cNvPr id="3" name="Grafik 2">
            <a:extLst>
              <a:ext uri="{FF2B5EF4-FFF2-40B4-BE49-F238E27FC236}">
                <a16:creationId xmlns:a16="http://schemas.microsoft.com/office/drawing/2014/main" id="{82376DA4-9837-42BB-A561-56A90ADC02C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3283" y="1220659"/>
            <a:ext cx="5223472" cy="5229200"/>
          </a:xfrm>
          <a:prstGeom prst="rect">
            <a:avLst/>
          </a:prstGeom>
        </p:spPr>
      </p:pic>
      <p:pic>
        <p:nvPicPr>
          <p:cNvPr id="9" name="Grafik 8">
            <a:extLst>
              <a:ext uri="{FF2B5EF4-FFF2-40B4-BE49-F238E27FC236}">
                <a16:creationId xmlns:a16="http://schemas.microsoft.com/office/drawing/2014/main" id="{D813592C-B6C9-4AAD-8E01-D18706EAB17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13283" y="1220659"/>
            <a:ext cx="5278129" cy="5220000"/>
          </a:xfrm>
          <a:prstGeom prst="rect">
            <a:avLst/>
          </a:prstGeom>
        </p:spPr>
      </p:pic>
      <p:pic>
        <p:nvPicPr>
          <p:cNvPr id="5" name="animation">
            <a:hlinkClick r:id="" action="ppaction://media"/>
            <a:extLst>
              <a:ext uri="{FF2B5EF4-FFF2-40B4-BE49-F238E27FC236}">
                <a16:creationId xmlns:a16="http://schemas.microsoft.com/office/drawing/2014/main" id="{C55307A9-219A-4437-B983-0311F545F469}"/>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577209" y="1235741"/>
            <a:ext cx="5220000" cy="5220000"/>
          </a:xfrm>
          <a:prstGeom prst="rect">
            <a:avLst/>
          </a:prstGeom>
        </p:spPr>
      </p:pic>
    </p:spTree>
    <p:extLst>
      <p:ext uri="{BB962C8B-B14F-4D97-AF65-F5344CB8AC3E}">
        <p14:creationId xmlns:p14="http://schemas.microsoft.com/office/powerpoint/2010/main" val="459190349"/>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20400" fill="hold"/>
                                        <p:tgtEl>
                                          <p:spTgt spid="5"/>
                                        </p:tgtEl>
                                      </p:cBhvr>
                                    </p:cmd>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0"/>
                                          </p:stCondLst>
                                        </p:cTn>
                                        <p:tgtEl>
                                          <p:spTgt spid="5"/>
                                        </p:tgtEl>
                                        <p:attrNameLst>
                                          <p:attrName>style.visibility</p:attrName>
                                        </p:attrNameLst>
                                      </p:cBhvr>
                                      <p:to>
                                        <p:strVal val="hidden"/>
                                      </p:to>
                                    </p:set>
                                    <p:cmd type="call" cmd="stop">
                                      <p:cBhvr>
                                        <p:cTn id="19" dur="1">
                                          <p:stCondLst>
                                            <p:cond delay="0"/>
                                          </p:stCondLst>
                                        </p:cTn>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20" fill="hold" display="0">
                  <p:stCondLst>
                    <p:cond delay="indefinite"/>
                  </p:stCondLst>
                </p:cTn>
                <p:tgtEl>
                  <p:spTgt spid="5"/>
                </p:tgtEl>
              </p:cMediaNode>
            </p:video>
            <p:seq concurrent="1" nextAc="seek">
              <p:cTn id="21" restart="whenNotActive" fill="hold" evtFilter="cancelBubble" nodeType="interactiveSeq">
                <p:stCondLst>
                  <p:cond evt="onClick" delay="0">
                    <p:tgtEl>
                      <p:spTgt spid="5"/>
                    </p:tgtEl>
                  </p:cond>
                </p:stCondLst>
                <p:endSync evt="end" delay="0">
                  <p:rtn val="all"/>
                </p:endSync>
                <p:childTnLst>
                  <p:par>
                    <p:cTn id="22" fill="hold">
                      <p:stCondLst>
                        <p:cond delay="0"/>
                      </p:stCondLst>
                      <p:childTnLst>
                        <p:par>
                          <p:cTn id="23" fill="hold">
                            <p:stCondLst>
                              <p:cond delay="0"/>
                            </p:stCondLst>
                            <p:childTnLst>
                              <p:par>
                                <p:cTn id="24" presetID="2" presetClass="mediacall" presetSubtype="0" fill="hold" nodeType="clickEffect">
                                  <p:stCondLst>
                                    <p:cond delay="0"/>
                                  </p:stCondLst>
                                  <p:childTnLst>
                                    <p:cmd type="call" cmd="togglePause">
                                      <p:cBhvr>
                                        <p:cTn id="25"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1" name="Text Box 1">
            <a:extLst>
              <a:ext uri="{FF2B5EF4-FFF2-40B4-BE49-F238E27FC236}">
                <a16:creationId xmlns:a16="http://schemas.microsoft.com/office/drawing/2014/main" id="{C4DE850D-CF1F-449A-B3BE-02B5A95F87C0}"/>
              </a:ext>
            </a:extLst>
          </p:cNvPr>
          <p:cNvSpPr txBox="1">
            <a:spLocks noChangeArrowheads="1"/>
          </p:cNvSpPr>
          <p:nvPr/>
        </p:nvSpPr>
        <p:spPr bwMode="auto">
          <a:xfrm>
            <a:off x="1056234" y="277813"/>
            <a:ext cx="9151391" cy="5588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eaLnBrk="1" hangingPunct="1">
              <a:buClrTx/>
              <a:buFontTx/>
              <a:buNone/>
            </a:pPr>
            <a:r>
              <a:rPr lang="en-US" altLang="de-DE" sz="2800" dirty="0">
                <a:solidFill>
                  <a:srgbClr val="608BA3"/>
                </a:solidFill>
                <a:latin typeface="Calibri" panose="020F0502020204030204" pitchFamily="34" charset="0"/>
              </a:rPr>
              <a:t>2D Example – Progression of Target Function</a:t>
            </a:r>
            <a:endParaRPr lang="en-GB" altLang="de-DE" sz="2800" dirty="0">
              <a:solidFill>
                <a:srgbClr val="608BA3"/>
              </a:solidFill>
              <a:latin typeface="Calibri" panose="020F0502020204030204" pitchFamily="34" charset="0"/>
            </a:endParaRPr>
          </a:p>
        </p:txBody>
      </p:sp>
      <mc:AlternateContent xmlns:mc="http://schemas.openxmlformats.org/markup-compatibility/2006">
        <mc:Choice xmlns:a14="http://schemas.microsoft.com/office/drawing/2010/main" Requires="a14">
          <p:sp>
            <p:nvSpPr>
              <p:cNvPr id="4" name="Text Placeholder 6">
                <a:extLst>
                  <a:ext uri="{FF2B5EF4-FFF2-40B4-BE49-F238E27FC236}">
                    <a16:creationId xmlns:a16="http://schemas.microsoft.com/office/drawing/2014/main" id="{4D367227-210C-4FA2-96A8-C0477C36E4C4}"/>
                  </a:ext>
                </a:extLst>
              </p:cNvPr>
              <p:cNvSpPr txBox="1">
                <a:spLocks/>
              </p:cNvSpPr>
              <p:nvPr/>
            </p:nvSpPr>
            <p:spPr>
              <a:xfrm>
                <a:off x="6384826" y="1717009"/>
                <a:ext cx="4896544" cy="2947538"/>
              </a:xfrm>
              <a:prstGeom prst="rect">
                <a:avLst/>
              </a:prstGeom>
            </p:spPr>
            <p:txBody>
              <a:bodyPr vert="horz" wrap="square" lIns="0" tIns="0" rIns="0" bIns="0" rtlCol="0">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spcAft>
                    <a:spcPts val="1200"/>
                  </a:spcAft>
                </a:pPr>
                <a:r>
                  <a:rPr lang="de-DE" dirty="0">
                    <a:latin typeface="Calibri Light" panose="020F0302020204030204" pitchFamily="34" charset="0"/>
                    <a:cs typeface="Calibri Light" panose="020F0302020204030204" pitchFamily="34" charset="0"/>
                  </a:rPr>
                  <a:t>Typical </a:t>
                </a:r>
                <a:r>
                  <a:rPr lang="de-DE" dirty="0" err="1">
                    <a:latin typeface="Calibri Light" panose="020F0302020204030204" pitchFamily="34" charset="0"/>
                    <a:cs typeface="Calibri Light" panose="020F0302020204030204" pitchFamily="34" charset="0"/>
                  </a:rPr>
                  <a:t>progression</a:t>
                </a:r>
                <a:r>
                  <a:rPr lang="de-DE" dirty="0">
                    <a:latin typeface="Calibri Light" panose="020F0302020204030204" pitchFamily="34" charset="0"/>
                    <a:cs typeface="Calibri Light" panose="020F0302020204030204" pitchFamily="34" charset="0"/>
                  </a:rPr>
                  <a:t> </a:t>
                </a:r>
                <a:r>
                  <a:rPr lang="de-DE" dirty="0" err="1">
                    <a:latin typeface="Calibri Light" panose="020F0302020204030204" pitchFamily="34" charset="0"/>
                    <a:cs typeface="Calibri Light" panose="020F0302020204030204" pitchFamily="34" charset="0"/>
                  </a:rPr>
                  <a:t>of</a:t>
                </a:r>
                <a:r>
                  <a:rPr lang="de-DE" dirty="0">
                    <a:latin typeface="Calibri Light" panose="020F0302020204030204" pitchFamily="34" charset="0"/>
                    <a:cs typeface="Calibri Light" panose="020F0302020204030204" pitchFamily="34" charset="0"/>
                  </a:rPr>
                  <a:t> </a:t>
                </a:r>
                <a:r>
                  <a:rPr lang="de-DE" dirty="0" err="1">
                    <a:latin typeface="Calibri Light" panose="020F0302020204030204" pitchFamily="34" charset="0"/>
                    <a:cs typeface="Calibri Light" panose="020F0302020204030204" pitchFamily="34" charset="0"/>
                  </a:rPr>
                  <a:t>target</a:t>
                </a:r>
                <a:r>
                  <a:rPr lang="de-DE" dirty="0">
                    <a:latin typeface="Calibri Light" panose="020F0302020204030204" pitchFamily="34" charset="0"/>
                    <a:cs typeface="Calibri Light" panose="020F0302020204030204" pitchFamily="34" charset="0"/>
                  </a:rPr>
                  <a:t> </a:t>
                </a:r>
                <a:r>
                  <a:rPr lang="de-DE" dirty="0" err="1">
                    <a:latin typeface="Calibri Light" panose="020F0302020204030204" pitchFamily="34" charset="0"/>
                    <a:cs typeface="Calibri Light" panose="020F0302020204030204" pitchFamily="34" charset="0"/>
                  </a:rPr>
                  <a:t>function</a:t>
                </a:r>
                <a:endParaRPr lang="en-US" dirty="0">
                  <a:latin typeface="Calibri Light" panose="020F0302020204030204" pitchFamily="34" charset="0"/>
                  <a:cs typeface="Calibri Light" panose="020F0302020204030204" pitchFamily="34" charset="0"/>
                </a:endParaRPr>
              </a:p>
              <a:p>
                <a:pPr lvl="2">
                  <a:spcAft>
                    <a:spcPts val="1200"/>
                  </a:spcAft>
                </a:pPr>
                <a:r>
                  <a:rPr lang="de-DE" dirty="0">
                    <a:latin typeface="Calibri Light" panose="020F0302020204030204" pitchFamily="34" charset="0"/>
                    <a:cs typeface="Calibri Light" panose="020F0302020204030204" pitchFamily="34" charset="0"/>
                  </a:rPr>
                  <a:t>The GV </a:t>
                </a:r>
                <a:r>
                  <a:rPr lang="de-DE" dirty="0" err="1">
                    <a:latin typeface="Calibri Light" panose="020F0302020204030204" pitchFamily="34" charset="0"/>
                    <a:cs typeface="Calibri Light" panose="020F0302020204030204" pitchFamily="34" charset="0"/>
                  </a:rPr>
                  <a:t>for</a:t>
                </a:r>
                <a:r>
                  <a:rPr lang="de-DE" dirty="0">
                    <a:latin typeface="Calibri Light" panose="020F0302020204030204" pitchFamily="34" charset="0"/>
                    <a:cs typeface="Calibri Light" panose="020F0302020204030204" pitchFamily="34" charset="0"/>
                  </a:rPr>
                  <a:t> </a:t>
                </a:r>
                <a:r>
                  <a:rPr lang="de-DE" dirty="0" err="1">
                    <a:latin typeface="Calibri Light" panose="020F0302020204030204" pitchFamily="34" charset="0"/>
                    <a:cs typeface="Calibri Light" panose="020F0302020204030204" pitchFamily="34" charset="0"/>
                  </a:rPr>
                  <a:t>the</a:t>
                </a:r>
                <a:r>
                  <a:rPr lang="de-DE" dirty="0">
                    <a:latin typeface="Calibri Light" panose="020F0302020204030204" pitchFamily="34" charset="0"/>
                    <a:cs typeface="Calibri Light" panose="020F0302020204030204" pitchFamily="34" charset="0"/>
                  </a:rPr>
                  <a:t> </a:t>
                </a:r>
                <a:r>
                  <a:rPr lang="de-DE" dirty="0" err="1">
                    <a:latin typeface="Calibri Light" panose="020F0302020204030204" pitchFamily="34" charset="0"/>
                    <a:cs typeface="Calibri Light" panose="020F0302020204030204" pitchFamily="34" charset="0"/>
                  </a:rPr>
                  <a:t>start</a:t>
                </a:r>
                <a:r>
                  <a:rPr lang="de-DE" dirty="0">
                    <a:latin typeface="Calibri Light" panose="020F0302020204030204" pitchFamily="34" charset="0"/>
                    <a:cs typeface="Calibri Light" panose="020F0302020204030204" pitchFamily="34" charset="0"/>
                  </a:rPr>
                  <a:t> </a:t>
                </a:r>
                <a:r>
                  <a:rPr lang="de-DE" dirty="0" err="1">
                    <a:latin typeface="Calibri Light" panose="020F0302020204030204" pitchFamily="34" charset="0"/>
                    <a:cs typeface="Calibri Light" panose="020F0302020204030204" pitchFamily="34" charset="0"/>
                  </a:rPr>
                  <a:t>is</a:t>
                </a:r>
                <a:r>
                  <a:rPr lang="de-DE" dirty="0">
                    <a:latin typeface="Calibri Light" panose="020F0302020204030204" pitchFamily="34" charset="0"/>
                    <a:cs typeface="Calibri Light" panose="020F0302020204030204" pitchFamily="34" charset="0"/>
                  </a:rPr>
                  <a:t> </a:t>
                </a:r>
                <a14:m>
                  <m:oMath xmlns:m="http://schemas.openxmlformats.org/officeDocument/2006/math">
                    <m:f>
                      <m:fPr>
                        <m:ctrlPr>
                          <a:rPr lang="de-DE" i="1" smtClean="0">
                            <a:latin typeface="Cambria Math" panose="02040503050406030204" pitchFamily="18" charset="0"/>
                            <a:cs typeface="Calibri Light" panose="020F0302020204030204" pitchFamily="34" charset="0"/>
                          </a:rPr>
                        </m:ctrlPr>
                      </m:fPr>
                      <m:num>
                        <m:r>
                          <a:rPr lang="de-DE" b="0" i="1" smtClean="0">
                            <a:latin typeface="Cambria Math" panose="02040503050406030204" pitchFamily="18" charset="0"/>
                            <a:cs typeface="Calibri Light" panose="020F0302020204030204" pitchFamily="34" charset="0"/>
                          </a:rPr>
                          <m:t>1</m:t>
                        </m:r>
                      </m:num>
                      <m:den>
                        <m:r>
                          <m:rPr>
                            <m:sty m:val="p"/>
                          </m:rPr>
                          <a:rPr lang="el-GR" i="1" smtClean="0">
                            <a:latin typeface="Cambria Math" panose="02040503050406030204" pitchFamily="18" charset="0"/>
                            <a:ea typeface="Cambria Math" panose="02040503050406030204" pitchFamily="18" charset="0"/>
                            <a:cs typeface="Calibri Light" panose="020F0302020204030204" pitchFamily="34" charset="0"/>
                          </a:rPr>
                          <m:t>Δ</m:t>
                        </m:r>
                      </m:den>
                    </m:f>
                    <m:r>
                      <a:rPr lang="de-DE" b="0" i="1" smtClean="0">
                        <a:latin typeface="Cambria Math" panose="02040503050406030204" pitchFamily="18" charset="0"/>
                        <a:cs typeface="Calibri Light" panose="020F0302020204030204" pitchFamily="34" charset="0"/>
                      </a:rPr>
                      <m:t>=</m:t>
                    </m:r>
                    <m:f>
                      <m:fPr>
                        <m:ctrlPr>
                          <a:rPr lang="de-DE" b="0" i="1" smtClean="0">
                            <a:latin typeface="Cambria Math" panose="02040503050406030204" pitchFamily="18" charset="0"/>
                            <a:cs typeface="Calibri Light" panose="020F0302020204030204" pitchFamily="34" charset="0"/>
                          </a:rPr>
                        </m:ctrlPr>
                      </m:fPr>
                      <m:num>
                        <m:r>
                          <a:rPr lang="de-DE" b="0" i="1" smtClean="0">
                            <a:latin typeface="Cambria Math" panose="02040503050406030204" pitchFamily="18" charset="0"/>
                            <a:cs typeface="Calibri Light" panose="020F0302020204030204" pitchFamily="34" charset="0"/>
                          </a:rPr>
                          <m:t>1</m:t>
                        </m:r>
                      </m:num>
                      <m:den>
                        <m:r>
                          <a:rPr lang="de-DE" b="0" i="1" smtClean="0">
                            <a:latin typeface="Cambria Math" panose="02040503050406030204" pitchFamily="18" charset="0"/>
                            <a:cs typeface="Calibri Light" panose="020F0302020204030204" pitchFamily="34" charset="0"/>
                          </a:rPr>
                          <m:t>0.00218</m:t>
                        </m:r>
                      </m:den>
                    </m:f>
                    <m:r>
                      <a:rPr lang="de-DE" b="0" i="1" smtClean="0">
                        <a:latin typeface="Cambria Math" panose="02040503050406030204" pitchFamily="18" charset="0"/>
                        <a:cs typeface="Calibri Light" panose="020F0302020204030204" pitchFamily="34" charset="0"/>
                      </a:rPr>
                      <m:t>=458.75</m:t>
                    </m:r>
                  </m:oMath>
                </a14:m>
                <a:r>
                  <a:rPr lang="de-DE" dirty="0">
                    <a:latin typeface="Calibri Light" panose="020F0302020204030204" pitchFamily="34" charset="0"/>
                    <a:cs typeface="Calibri Light" panose="020F0302020204030204" pitchFamily="34" charset="0"/>
                  </a:rPr>
                  <a:t> times </a:t>
                </a:r>
                <a:r>
                  <a:rPr lang="de-DE" dirty="0" err="1">
                    <a:latin typeface="Calibri Light" panose="020F0302020204030204" pitchFamily="34" charset="0"/>
                    <a:cs typeface="Calibri Light" panose="020F0302020204030204" pitchFamily="34" charset="0"/>
                  </a:rPr>
                  <a:t>higher</a:t>
                </a:r>
                <a:r>
                  <a:rPr lang="de-DE" dirty="0">
                    <a:latin typeface="Calibri Light" panose="020F0302020204030204" pitchFamily="34" charset="0"/>
                    <a:cs typeface="Calibri Light" panose="020F0302020204030204" pitchFamily="34" charset="0"/>
                  </a:rPr>
                  <a:t> </a:t>
                </a:r>
                <a:r>
                  <a:rPr lang="de-DE" dirty="0" err="1">
                    <a:latin typeface="Calibri Light" panose="020F0302020204030204" pitchFamily="34" charset="0"/>
                    <a:cs typeface="Calibri Light" panose="020F0302020204030204" pitchFamily="34" charset="0"/>
                  </a:rPr>
                  <a:t>than</a:t>
                </a:r>
                <a:r>
                  <a:rPr lang="de-DE" dirty="0">
                    <a:latin typeface="Calibri Light" panose="020F0302020204030204" pitchFamily="34" charset="0"/>
                    <a:cs typeface="Calibri Light" panose="020F0302020204030204" pitchFamily="34" charset="0"/>
                  </a:rPr>
                  <a:t> </a:t>
                </a:r>
                <a:r>
                  <a:rPr lang="de-DE" dirty="0" err="1">
                    <a:latin typeface="Calibri Light" panose="020F0302020204030204" pitchFamily="34" charset="0"/>
                    <a:cs typeface="Calibri Light" panose="020F0302020204030204" pitchFamily="34" charset="0"/>
                  </a:rPr>
                  <a:t>for</a:t>
                </a:r>
                <a:r>
                  <a:rPr lang="de-DE" dirty="0">
                    <a:latin typeface="Calibri Light" panose="020F0302020204030204" pitchFamily="34" charset="0"/>
                    <a:cs typeface="Calibri Light" panose="020F0302020204030204" pitchFamily="34" charset="0"/>
                  </a:rPr>
                  <a:t> </a:t>
                </a:r>
                <a:r>
                  <a:rPr lang="de-DE" dirty="0" err="1">
                    <a:latin typeface="Calibri Light" panose="020F0302020204030204" pitchFamily="34" charset="0"/>
                    <a:cs typeface="Calibri Light" panose="020F0302020204030204" pitchFamily="34" charset="0"/>
                  </a:rPr>
                  <a:t>the</a:t>
                </a:r>
                <a:r>
                  <a:rPr lang="de-DE" dirty="0">
                    <a:latin typeface="Calibri Light" panose="020F0302020204030204" pitchFamily="34" charset="0"/>
                    <a:cs typeface="Calibri Light" panose="020F0302020204030204" pitchFamily="34" charset="0"/>
                  </a:rPr>
                  <a:t> optimal design</a:t>
                </a:r>
                <a:endParaRPr lang="en-US" dirty="0">
                  <a:latin typeface="Calibri Light" panose="020F0302020204030204" pitchFamily="34" charset="0"/>
                  <a:cs typeface="Calibri Light" panose="020F0302020204030204" pitchFamily="34" charset="0"/>
                </a:endParaRPr>
              </a:p>
              <a:p>
                <a:pPr lvl="2">
                  <a:spcAft>
                    <a:spcPts val="1200"/>
                  </a:spcAft>
                </a:pPr>
                <a:r>
                  <a:rPr lang="en-US" dirty="0">
                    <a:latin typeface="Calibri Light" panose="020F0302020204030204" pitchFamily="34" charset="0"/>
                    <a:cs typeface="Calibri Light" panose="020F0302020204030204" pitchFamily="34" charset="0"/>
                  </a:rPr>
                  <a:t>Fast improvement in the greedy phase</a:t>
                </a:r>
              </a:p>
              <a:p>
                <a:pPr lvl="2">
                  <a:spcAft>
                    <a:spcPts val="1200"/>
                  </a:spcAft>
                </a:pPr>
                <a:r>
                  <a:rPr lang="en-US" dirty="0">
                    <a:latin typeface="Calibri Light" panose="020F0302020204030204" pitchFamily="34" charset="0"/>
                    <a:cs typeface="Calibri Light" panose="020F0302020204030204" pitchFamily="34" charset="0"/>
                  </a:rPr>
                  <a:t>fine tuning by simulated annealing</a:t>
                </a:r>
              </a:p>
              <a:p>
                <a:pPr lvl="2">
                  <a:spcAft>
                    <a:spcPts val="1200"/>
                  </a:spcAft>
                </a:pPr>
                <a:r>
                  <a:rPr lang="en-US" dirty="0">
                    <a:latin typeface="Calibri Light" panose="020F0302020204030204" pitchFamily="34" charset="0"/>
                    <a:cs typeface="Calibri Light" panose="020F0302020204030204" pitchFamily="34" charset="0"/>
                  </a:rPr>
                  <a:t>The GV for the optimal design found on a </a:t>
                </a:r>
                <a14:m>
                  <m:oMath xmlns:m="http://schemas.openxmlformats.org/officeDocument/2006/math">
                    <m:r>
                      <a:rPr lang="de-DE" b="0" i="1" smtClean="0">
                        <a:latin typeface="Cambria Math" panose="02040503050406030204" pitchFamily="18" charset="0"/>
                        <a:cs typeface="Calibri Light" panose="020F0302020204030204" pitchFamily="34" charset="0"/>
                      </a:rPr>
                      <m:t>17</m:t>
                    </m:r>
                    <m:r>
                      <a:rPr lang="de-DE" b="0" i="1" smtClean="0">
                        <a:latin typeface="Cambria Math" panose="02040503050406030204" pitchFamily="18" charset="0"/>
                        <a:ea typeface="Cambria Math" panose="02040503050406030204" pitchFamily="18" charset="0"/>
                        <a:cs typeface="Calibri Light" panose="020F0302020204030204" pitchFamily="34" charset="0"/>
                      </a:rPr>
                      <m:t>×17</m:t>
                    </m:r>
                  </m:oMath>
                </a14:m>
                <a:r>
                  <a:rPr lang="en-US" dirty="0">
                    <a:latin typeface="Calibri Light" panose="020F0302020204030204" pitchFamily="34" charset="0"/>
                    <a:cs typeface="Calibri Light" panose="020F0302020204030204" pitchFamily="34" charset="0"/>
                  </a:rPr>
                  <a:t> grid is 1.7% greater than the optimum found by continuous line search.</a:t>
                </a:r>
              </a:p>
            </p:txBody>
          </p:sp>
        </mc:Choice>
        <mc:Fallback>
          <p:sp>
            <p:nvSpPr>
              <p:cNvPr id="4" name="Text Placeholder 6">
                <a:extLst>
                  <a:ext uri="{FF2B5EF4-FFF2-40B4-BE49-F238E27FC236}">
                    <a16:creationId xmlns:a16="http://schemas.microsoft.com/office/drawing/2014/main" id="{4D367227-210C-4FA2-96A8-C0477C36E4C4}"/>
                  </a:ext>
                </a:extLst>
              </p:cNvPr>
              <p:cNvSpPr txBox="1">
                <a:spLocks noRot="1" noChangeAspect="1" noMove="1" noResize="1" noEditPoints="1" noAdjustHandles="1" noChangeArrowheads="1" noChangeShapeType="1" noTextEdit="1"/>
              </p:cNvSpPr>
              <p:nvPr/>
            </p:nvSpPr>
            <p:spPr>
              <a:xfrm>
                <a:off x="6384826" y="1717009"/>
                <a:ext cx="4896544" cy="2947538"/>
              </a:xfrm>
              <a:prstGeom prst="rect">
                <a:avLst/>
              </a:prstGeom>
              <a:blipFill>
                <a:blip r:embed="rId3"/>
                <a:stretch>
                  <a:fillRect l="-2861" t="-2692" r="-2736" b="-3934"/>
                </a:stretch>
              </a:blipFill>
            </p:spPr>
            <p:txBody>
              <a:bodyPr/>
              <a:lstStyle/>
              <a:p>
                <a:r>
                  <a:rPr lang="de-DE">
                    <a:noFill/>
                  </a:rPr>
                  <a:t> </a:t>
                </a:r>
              </a:p>
            </p:txBody>
          </p:sp>
        </mc:Fallback>
      </mc:AlternateContent>
      <p:pic>
        <p:nvPicPr>
          <p:cNvPr id="3" name="Grafik 2">
            <a:extLst>
              <a:ext uri="{FF2B5EF4-FFF2-40B4-BE49-F238E27FC236}">
                <a16:creationId xmlns:a16="http://schemas.microsoft.com/office/drawing/2014/main" id="{789A950F-5E99-41A6-A32F-9D4F02C6B056}"/>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455361" y="1340768"/>
            <a:ext cx="5209385" cy="5140991"/>
          </a:xfrm>
          <a:prstGeom prst="rect">
            <a:avLst/>
          </a:prstGeom>
        </p:spPr>
      </p:pic>
      <p:pic>
        <p:nvPicPr>
          <p:cNvPr id="6" name="Grafik 5">
            <a:extLst>
              <a:ext uri="{FF2B5EF4-FFF2-40B4-BE49-F238E27FC236}">
                <a16:creationId xmlns:a16="http://schemas.microsoft.com/office/drawing/2014/main" id="{305ABCEB-6608-4AD9-9EA4-00BC67B7606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5360" y="1340768"/>
            <a:ext cx="5209385" cy="5140992"/>
          </a:xfrm>
          <a:prstGeom prst="rect">
            <a:avLst/>
          </a:prstGeom>
        </p:spPr>
      </p:pic>
    </p:spTree>
    <p:extLst>
      <p:ext uri="{BB962C8B-B14F-4D97-AF65-F5344CB8AC3E}">
        <p14:creationId xmlns:p14="http://schemas.microsoft.com/office/powerpoint/2010/main" val="40256891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1" name="Text Box 1">
            <a:extLst>
              <a:ext uri="{FF2B5EF4-FFF2-40B4-BE49-F238E27FC236}">
                <a16:creationId xmlns:a16="http://schemas.microsoft.com/office/drawing/2014/main" id="{C4DE850D-CF1F-449A-B3BE-02B5A95F87C0}"/>
              </a:ext>
            </a:extLst>
          </p:cNvPr>
          <p:cNvSpPr txBox="1">
            <a:spLocks noChangeArrowheads="1"/>
          </p:cNvSpPr>
          <p:nvPr/>
        </p:nvSpPr>
        <p:spPr bwMode="auto">
          <a:xfrm>
            <a:off x="1056234" y="277813"/>
            <a:ext cx="9151391" cy="5588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eaLnBrk="1" hangingPunct="1">
              <a:buClrTx/>
              <a:buFontTx/>
              <a:buNone/>
            </a:pPr>
            <a:r>
              <a:rPr lang="en-US" altLang="de-DE" sz="2800" dirty="0">
                <a:solidFill>
                  <a:srgbClr val="608BA3"/>
                </a:solidFill>
                <a:latin typeface="Calibri" panose="020F0502020204030204" pitchFamily="34" charset="0"/>
              </a:rPr>
              <a:t>2D Example – Local Optima</a:t>
            </a:r>
            <a:endParaRPr lang="en-GB" altLang="de-DE" sz="2800" dirty="0">
              <a:solidFill>
                <a:srgbClr val="608BA3"/>
              </a:solidFill>
              <a:latin typeface="Calibri" panose="020F0502020204030204" pitchFamily="34" charset="0"/>
            </a:endParaRPr>
          </a:p>
        </p:txBody>
      </p:sp>
      <mc:AlternateContent xmlns:mc="http://schemas.openxmlformats.org/markup-compatibility/2006" xmlns:a14="http://schemas.microsoft.com/office/drawing/2010/main">
        <mc:Choice Requires="a14">
          <p:sp>
            <p:nvSpPr>
              <p:cNvPr id="4" name="Text Placeholder 6">
                <a:extLst>
                  <a:ext uri="{FF2B5EF4-FFF2-40B4-BE49-F238E27FC236}">
                    <a16:creationId xmlns:a16="http://schemas.microsoft.com/office/drawing/2014/main" id="{4D367227-210C-4FA2-96A8-C0477C36E4C4}"/>
                  </a:ext>
                </a:extLst>
              </p:cNvPr>
              <p:cNvSpPr txBox="1">
                <a:spLocks/>
              </p:cNvSpPr>
              <p:nvPr/>
            </p:nvSpPr>
            <p:spPr>
              <a:xfrm>
                <a:off x="714808" y="5609550"/>
                <a:ext cx="10062506" cy="1138773"/>
              </a:xfrm>
              <a:prstGeom prst="rect">
                <a:avLst/>
              </a:prstGeom>
            </p:spPr>
            <p:txBody>
              <a:bodyPr vert="horz" wrap="square" lIns="0" tIns="0" rIns="0" bIns="0" rtlCol="0">
                <a:spAutoFit/>
              </a:bodyPr>
              <a:lstStyle>
                <a:lvl1pPr marL="0" indent="0" algn="l" defTabSz="872722" rtl="0" eaLnBrk="1" latinLnBrk="0" hangingPunct="1">
                  <a:spcBef>
                    <a:spcPts val="0"/>
                  </a:spcBef>
                  <a:spcAft>
                    <a:spcPts val="600"/>
                  </a:spcAft>
                  <a:buClr>
                    <a:schemeClr val="tx1"/>
                  </a:buClr>
                  <a:buFont typeface="Arial" panose="020B0604020202020204" pitchFamily="34" charset="0"/>
                  <a:buNone/>
                  <a:defRPr sz="1800" b="0" kern="1200">
                    <a:solidFill>
                      <a:schemeClr val="tx1"/>
                    </a:solidFill>
                    <a:latin typeface="+mj-lt"/>
                    <a:ea typeface="+mn-ea"/>
                    <a:cs typeface="+mn-cs"/>
                  </a:defRPr>
                </a:lvl1pPr>
                <a:lvl2pPr marL="0" indent="0" algn="l" defTabSz="872722" rtl="0" eaLnBrk="1" latinLnBrk="0" hangingPunct="1">
                  <a:spcBef>
                    <a:spcPts val="0"/>
                  </a:spcBef>
                  <a:spcAft>
                    <a:spcPts val="600"/>
                  </a:spcAft>
                  <a:buClr>
                    <a:schemeClr val="tx1"/>
                  </a:buClr>
                  <a:buFont typeface="Arial" panose="020B0604020202020204" pitchFamily="34" charset="0"/>
                  <a:buNone/>
                  <a:defRPr sz="1800" kern="1200">
                    <a:solidFill>
                      <a:schemeClr val="tx1"/>
                    </a:solidFill>
                    <a:latin typeface="+mn-lt"/>
                    <a:ea typeface="+mn-ea"/>
                    <a:cs typeface="+mn-cs"/>
                  </a:defRPr>
                </a:lvl2pPr>
                <a:lvl3pPr marL="222250" indent="-222250" algn="l" defTabSz="872722" rtl="0" eaLnBrk="1" latinLnBrk="0" hangingPunct="1">
                  <a:spcBef>
                    <a:spcPts val="0"/>
                  </a:spcBef>
                  <a:spcAft>
                    <a:spcPts val="600"/>
                  </a:spcAft>
                  <a:buClr>
                    <a:srgbClr val="608BA3"/>
                  </a:buClr>
                  <a:buFont typeface="Calibri" panose="020F0502020204030204" pitchFamily="34" charset="0"/>
                  <a:buChar char="•"/>
                  <a:defRPr sz="1800" kern="1200">
                    <a:solidFill>
                      <a:schemeClr val="tx1"/>
                    </a:solidFill>
                    <a:latin typeface="+mn-lt"/>
                    <a:ea typeface="+mn-ea"/>
                    <a:cs typeface="+mn-cs"/>
                  </a:defRPr>
                </a:lvl3pPr>
                <a:lvl4pPr marL="457200" indent="-22860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4pPr>
                <a:lvl5pPr marL="714375" indent="-234950"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5pPr>
                <a:lvl6pPr marL="936625" indent="-214313" algn="l" defTabSz="872722" rtl="0" eaLnBrk="1" latinLnBrk="0" hangingPunct="1">
                  <a:spcBef>
                    <a:spcPts val="0"/>
                  </a:spcBef>
                  <a:spcAft>
                    <a:spcPts val="600"/>
                  </a:spcAft>
                  <a:buClr>
                    <a:schemeClr val="tx2"/>
                  </a:buClr>
                  <a:buFont typeface="Calibri" panose="020F0502020204030204" pitchFamily="34" charset="0"/>
                  <a:buChar char="−"/>
                  <a:defRPr sz="1800" kern="1200">
                    <a:solidFill>
                      <a:schemeClr val="tx1"/>
                    </a:solidFill>
                    <a:latin typeface="+mn-lt"/>
                    <a:ea typeface="+mn-ea"/>
                    <a:cs typeface="+mn-cs"/>
                  </a:defRPr>
                </a:lvl6pPr>
                <a:lvl7pPr marL="0" indent="0" algn="l" defTabSz="872722" rtl="0" eaLnBrk="1" latinLnBrk="0" hangingPunct="1">
                  <a:spcBef>
                    <a:spcPts val="0"/>
                  </a:spcBef>
                  <a:spcAft>
                    <a:spcPts val="600"/>
                  </a:spcAft>
                  <a:buClr>
                    <a:schemeClr val="tx1"/>
                  </a:buClr>
                  <a:buFontTx/>
                  <a:buNone/>
                  <a:defRPr sz="1800" kern="1200">
                    <a:solidFill>
                      <a:schemeClr val="tx1"/>
                    </a:solidFill>
                    <a:latin typeface="+mn-lt"/>
                    <a:ea typeface="+mn-ea"/>
                    <a:cs typeface="+mn-cs"/>
                  </a:defRPr>
                </a:lvl7pPr>
                <a:lvl8pPr marL="209550" indent="-209550" algn="l" defTabSz="872722" rtl="0" eaLnBrk="1" latinLnBrk="0" hangingPunct="1">
                  <a:spcBef>
                    <a:spcPts val="0"/>
                  </a:spcBef>
                  <a:spcAft>
                    <a:spcPts val="600"/>
                  </a:spcAft>
                  <a:buClr>
                    <a:schemeClr val="tx1"/>
                  </a:buClr>
                  <a:buFont typeface="+mj-lt"/>
                  <a:buAutoNum type="arabicPeriod"/>
                  <a:defRPr sz="1800" kern="1200" baseline="0">
                    <a:solidFill>
                      <a:schemeClr val="tx1"/>
                    </a:solidFill>
                    <a:latin typeface="+mn-lt"/>
                    <a:ea typeface="+mn-ea"/>
                    <a:cs typeface="+mn-cs"/>
                  </a:defRPr>
                </a:lvl8pPr>
                <a:lvl9pPr marL="473075" indent="-236538" algn="l" defTabSz="872722" rtl="0" eaLnBrk="1" latinLnBrk="0" hangingPunct="1">
                  <a:spcBef>
                    <a:spcPts val="0"/>
                  </a:spcBef>
                  <a:spcAft>
                    <a:spcPts val="600"/>
                  </a:spcAft>
                  <a:buClr>
                    <a:schemeClr val="tx1"/>
                  </a:buClr>
                  <a:buFont typeface="+mj-lt"/>
                  <a:buAutoNum type="alphaLcPeriod"/>
                  <a:defRPr sz="1800" kern="1200" baseline="0">
                    <a:solidFill>
                      <a:schemeClr val="tx1"/>
                    </a:solidFill>
                    <a:latin typeface="+mn-lt"/>
                    <a:ea typeface="+mn-ea"/>
                    <a:cs typeface="+mn-cs"/>
                  </a:defRPr>
                </a:lvl9pPr>
              </a:lstStyle>
              <a:p>
                <a:pPr lvl="2">
                  <a:spcAft>
                    <a:spcPts val="1200"/>
                  </a:spcAft>
                </a:pPr>
                <a:r>
                  <a:rPr lang="de-DE" dirty="0">
                    <a:latin typeface="Calibri Light" panose="020F0302020204030204" pitchFamily="34" charset="0"/>
                    <a:cs typeface="Calibri Light" panose="020F0302020204030204" pitchFamily="34" charset="0"/>
                  </a:rPr>
                  <a:t>Flat </a:t>
                </a:r>
                <a:r>
                  <a:rPr lang="en-GB" dirty="0">
                    <a:latin typeface="Calibri Light" panose="020F0302020204030204" pitchFamily="34" charset="0"/>
                    <a:cs typeface="Calibri Light" panose="020F0302020204030204" pitchFamily="34" charset="0"/>
                  </a:rPr>
                  <a:t>target function with many</a:t>
                </a:r>
                <a:r>
                  <a:rPr lang="de-DE" dirty="0">
                    <a:latin typeface="Calibri Light" panose="020F0302020204030204" pitchFamily="34" charset="0"/>
                    <a:cs typeface="Calibri Light" panose="020F0302020204030204" pitchFamily="34" charset="0"/>
                  </a:rPr>
                  <a:t> </a:t>
                </a:r>
                <a:r>
                  <a:rPr lang="de-DE" dirty="0" err="1">
                    <a:latin typeface="Calibri Light" panose="020F0302020204030204" pitchFamily="34" charset="0"/>
                    <a:cs typeface="Calibri Light" panose="020F0302020204030204" pitchFamily="34" charset="0"/>
                  </a:rPr>
                  <a:t>almost</a:t>
                </a:r>
                <a:r>
                  <a:rPr lang="de-DE" dirty="0">
                    <a:latin typeface="Calibri Light" panose="020F0302020204030204" pitchFamily="34" charset="0"/>
                    <a:cs typeface="Calibri Light" panose="020F0302020204030204" pitchFamily="34" charset="0"/>
                  </a:rPr>
                  <a:t> </a:t>
                </a:r>
                <a:r>
                  <a:rPr lang="de-DE" dirty="0" err="1">
                    <a:latin typeface="Calibri Light" panose="020F0302020204030204" pitchFamily="34" charset="0"/>
                    <a:cs typeface="Calibri Light" panose="020F0302020204030204" pitchFamily="34" charset="0"/>
                  </a:rPr>
                  <a:t>equally</a:t>
                </a:r>
                <a:r>
                  <a:rPr lang="de-DE" dirty="0">
                    <a:latin typeface="Calibri Light" panose="020F0302020204030204" pitchFamily="34" charset="0"/>
                    <a:cs typeface="Calibri Light" panose="020F0302020204030204" pitchFamily="34" charset="0"/>
                  </a:rPr>
                  <a:t> </a:t>
                </a:r>
                <a:r>
                  <a:rPr lang="de-DE" dirty="0" err="1">
                    <a:latin typeface="Calibri Light" panose="020F0302020204030204" pitchFamily="34" charset="0"/>
                    <a:cs typeface="Calibri Light" panose="020F0302020204030204" pitchFamily="34" charset="0"/>
                  </a:rPr>
                  <a:t>good</a:t>
                </a:r>
                <a:r>
                  <a:rPr lang="de-DE" dirty="0">
                    <a:latin typeface="Calibri Light" panose="020F0302020204030204" pitchFamily="34" charset="0"/>
                    <a:cs typeface="Calibri Light" panose="020F0302020204030204" pitchFamily="34" charset="0"/>
                  </a:rPr>
                  <a:t> </a:t>
                </a:r>
                <a:r>
                  <a:rPr lang="de-DE" dirty="0" err="1">
                    <a:latin typeface="Calibri Light" panose="020F0302020204030204" pitchFamily="34" charset="0"/>
                    <a:cs typeface="Calibri Light" panose="020F0302020204030204" pitchFamily="34" charset="0"/>
                  </a:rPr>
                  <a:t>local</a:t>
                </a:r>
                <a:r>
                  <a:rPr lang="de-DE" dirty="0">
                    <a:latin typeface="Calibri Light" panose="020F0302020204030204" pitchFamily="34" charset="0"/>
                    <a:cs typeface="Calibri Light" panose="020F0302020204030204" pitchFamily="34" charset="0"/>
                  </a:rPr>
                  <a:t> </a:t>
                </a:r>
                <a:r>
                  <a:rPr lang="de-DE" dirty="0" err="1">
                    <a:latin typeface="Calibri Light" panose="020F0302020204030204" pitchFamily="34" charset="0"/>
                    <a:cs typeface="Calibri Light" panose="020F0302020204030204" pitchFamily="34" charset="0"/>
                  </a:rPr>
                  <a:t>optima</a:t>
                </a:r>
                <a:r>
                  <a:rPr lang="de-DE" dirty="0">
                    <a:latin typeface="Calibri Light" panose="020F0302020204030204" pitchFamily="34" charset="0"/>
                    <a:cs typeface="Calibri Light" panose="020F0302020204030204" pitchFamily="34" charset="0"/>
                  </a:rPr>
                  <a:t>.</a:t>
                </a:r>
              </a:p>
              <a:p>
                <a:pPr lvl="2">
                  <a:spcAft>
                    <a:spcPts val="1200"/>
                  </a:spcAft>
                </a:pPr>
                <a:r>
                  <a:rPr lang="de-DE" dirty="0">
                    <a:latin typeface="Calibri Light" panose="020F0302020204030204" pitchFamily="34" charset="0"/>
                    <a:cs typeface="Calibri Light" panose="020F0302020204030204" pitchFamily="34" charset="0"/>
                  </a:rPr>
                  <a:t>Optimal design </a:t>
                </a:r>
                <a:r>
                  <a:rPr lang="de-DE" dirty="0" err="1">
                    <a:latin typeface="Calibri Light" panose="020F0302020204030204" pitchFamily="34" charset="0"/>
                    <a:cs typeface="Calibri Light" panose="020F0302020204030204" pitchFamily="34" charset="0"/>
                  </a:rPr>
                  <a:t>found</a:t>
                </a:r>
                <a:r>
                  <a:rPr lang="de-DE" dirty="0">
                    <a:latin typeface="Calibri Light" panose="020F0302020204030204" pitchFamily="34" charset="0"/>
                    <a:cs typeface="Calibri Light" panose="020F0302020204030204" pitchFamily="34" charset="0"/>
                  </a:rPr>
                  <a:t> on a </a:t>
                </a:r>
                <a14:m>
                  <m:oMath xmlns:m="http://schemas.openxmlformats.org/officeDocument/2006/math">
                    <m:r>
                      <a:rPr lang="de-DE" b="0" i="1" smtClean="0">
                        <a:latin typeface="Cambria Math" panose="02040503050406030204" pitchFamily="18" charset="0"/>
                        <a:cs typeface="Calibri Light" panose="020F0302020204030204" pitchFamily="34" charset="0"/>
                      </a:rPr>
                      <m:t>17</m:t>
                    </m:r>
                    <m:r>
                      <a:rPr lang="de-DE" b="0" i="1" smtClean="0">
                        <a:latin typeface="Cambria Math" panose="02040503050406030204" pitchFamily="18" charset="0"/>
                        <a:ea typeface="Cambria Math" panose="02040503050406030204" pitchFamily="18" charset="0"/>
                        <a:cs typeface="Calibri Light" panose="020F0302020204030204" pitchFamily="34" charset="0"/>
                      </a:rPr>
                      <m:t>×17</m:t>
                    </m:r>
                  </m:oMath>
                </a14:m>
                <a:r>
                  <a:rPr lang="en-US" dirty="0">
                    <a:latin typeface="Calibri Light" panose="020F0302020204030204" pitchFamily="34" charset="0"/>
                    <a:cs typeface="Calibri Light" panose="020F0302020204030204" pitchFamily="34" charset="0"/>
                  </a:rPr>
                  <a:t> grid is 1.7% worse than optimal design in continuous design space</a:t>
                </a:r>
              </a:p>
              <a:p>
                <a:pPr lvl="2">
                  <a:spcAft>
                    <a:spcPts val="1200"/>
                  </a:spcAft>
                </a:pPr>
                <a:endParaRPr lang="en-US" dirty="0">
                  <a:latin typeface="Calibri Light" panose="020F0302020204030204" pitchFamily="34" charset="0"/>
                  <a:cs typeface="Calibri Light" panose="020F0302020204030204" pitchFamily="34" charset="0"/>
                </a:endParaRPr>
              </a:p>
            </p:txBody>
          </p:sp>
        </mc:Choice>
        <mc:Fallback xmlns="">
          <p:sp>
            <p:nvSpPr>
              <p:cNvPr id="4" name="Text Placeholder 6">
                <a:extLst>
                  <a:ext uri="{FF2B5EF4-FFF2-40B4-BE49-F238E27FC236}">
                    <a16:creationId xmlns:a16="http://schemas.microsoft.com/office/drawing/2014/main" id="{4D367227-210C-4FA2-96A8-C0477C36E4C4}"/>
                  </a:ext>
                </a:extLst>
              </p:cNvPr>
              <p:cNvSpPr txBox="1">
                <a:spLocks noRot="1" noChangeAspect="1" noMove="1" noResize="1" noEditPoints="1" noAdjustHandles="1" noChangeArrowheads="1" noChangeShapeType="1" noTextEdit="1"/>
              </p:cNvSpPr>
              <p:nvPr/>
            </p:nvSpPr>
            <p:spPr>
              <a:xfrm>
                <a:off x="714808" y="5609550"/>
                <a:ext cx="10062506" cy="1138773"/>
              </a:xfrm>
              <a:prstGeom prst="rect">
                <a:avLst/>
              </a:prstGeom>
              <a:blipFill>
                <a:blip r:embed="rId3"/>
                <a:stretch>
                  <a:fillRect l="-1393" t="-6952"/>
                </a:stretch>
              </a:blipFill>
            </p:spPr>
            <p:txBody>
              <a:bodyPr/>
              <a:lstStyle/>
              <a:p>
                <a:r>
                  <a:rPr lang="de-DE">
                    <a:noFill/>
                  </a:rPr>
                  <a:t> </a:t>
                </a:r>
              </a:p>
            </p:txBody>
          </p:sp>
        </mc:Fallback>
      </mc:AlternateContent>
      <p:pic>
        <p:nvPicPr>
          <p:cNvPr id="6" name="Grafik 5">
            <a:extLst>
              <a:ext uri="{FF2B5EF4-FFF2-40B4-BE49-F238E27FC236}">
                <a16:creationId xmlns:a16="http://schemas.microsoft.com/office/drawing/2014/main" id="{FECAE0DE-382A-448F-8622-FD421AFC1C9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138" y="1570484"/>
            <a:ext cx="3725238" cy="3717032"/>
          </a:xfrm>
          <a:prstGeom prst="rect">
            <a:avLst/>
          </a:prstGeom>
        </p:spPr>
      </p:pic>
      <p:sp>
        <p:nvSpPr>
          <p:cNvPr id="9" name="Textfeld 8">
            <a:extLst>
              <a:ext uri="{FF2B5EF4-FFF2-40B4-BE49-F238E27FC236}">
                <a16:creationId xmlns:a16="http://schemas.microsoft.com/office/drawing/2014/main" id="{362F062A-1CD9-45CD-B56E-3B5108CCA589}"/>
              </a:ext>
            </a:extLst>
          </p:cNvPr>
          <p:cNvSpPr txBox="1"/>
          <p:nvPr/>
        </p:nvSpPr>
        <p:spPr>
          <a:xfrm>
            <a:off x="1658712" y="1158746"/>
            <a:ext cx="1368153" cy="369332"/>
          </a:xfrm>
          <a:prstGeom prst="rect">
            <a:avLst/>
          </a:prstGeom>
          <a:noFill/>
        </p:spPr>
        <p:txBody>
          <a:bodyPr wrap="square">
            <a:spAutoFit/>
          </a:bodyPr>
          <a:lstStyle/>
          <a:p>
            <a:r>
              <a:rPr lang="en-US" dirty="0">
                <a:solidFill>
                  <a:schemeClr val="tx1"/>
                </a:solidFill>
                <a:cs typeface="Calibri Light" panose="020F0302020204030204" pitchFamily="34" charset="0"/>
              </a:rPr>
              <a:t>3</a:t>
            </a:r>
            <a:r>
              <a:rPr lang="en-US" dirty="0">
                <a:solidFill>
                  <a:schemeClr val="tx1"/>
                </a:solidFill>
                <a:latin typeface="Calibri Light" panose="020F0302020204030204" pitchFamily="34" charset="0"/>
                <a:cs typeface="Calibri Light" panose="020F0302020204030204" pitchFamily="34" charset="0"/>
              </a:rPr>
              <a:t>.7% worse </a:t>
            </a:r>
            <a:endParaRPr lang="de-DE" dirty="0">
              <a:solidFill>
                <a:schemeClr val="tx1"/>
              </a:solidFill>
            </a:endParaRPr>
          </a:p>
        </p:txBody>
      </p:sp>
      <p:pic>
        <p:nvPicPr>
          <p:cNvPr id="10" name="Grafik 9">
            <a:extLst>
              <a:ext uri="{FF2B5EF4-FFF2-40B4-BE49-F238E27FC236}">
                <a16:creationId xmlns:a16="http://schemas.microsoft.com/office/drawing/2014/main" id="{08559FD2-9681-4402-92E2-5DADF38C60C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52578" y="1570484"/>
            <a:ext cx="3717032" cy="3717032"/>
          </a:xfrm>
          <a:prstGeom prst="rect">
            <a:avLst/>
          </a:prstGeom>
        </p:spPr>
      </p:pic>
      <p:sp>
        <p:nvSpPr>
          <p:cNvPr id="12" name="Textfeld 11">
            <a:extLst>
              <a:ext uri="{FF2B5EF4-FFF2-40B4-BE49-F238E27FC236}">
                <a16:creationId xmlns:a16="http://schemas.microsoft.com/office/drawing/2014/main" id="{7048147F-3EB0-43AD-9DBC-8C3C75E32711}"/>
              </a:ext>
            </a:extLst>
          </p:cNvPr>
          <p:cNvSpPr txBox="1"/>
          <p:nvPr/>
        </p:nvSpPr>
        <p:spPr>
          <a:xfrm>
            <a:off x="5520730" y="1158746"/>
            <a:ext cx="1368153" cy="369332"/>
          </a:xfrm>
          <a:prstGeom prst="rect">
            <a:avLst/>
          </a:prstGeom>
          <a:noFill/>
        </p:spPr>
        <p:txBody>
          <a:bodyPr wrap="square">
            <a:spAutoFit/>
          </a:bodyPr>
          <a:lstStyle/>
          <a:p>
            <a:r>
              <a:rPr lang="en-US" dirty="0">
                <a:solidFill>
                  <a:schemeClr val="tx1"/>
                </a:solidFill>
                <a:latin typeface="Calibri Light" panose="020F0302020204030204" pitchFamily="34" charset="0"/>
                <a:cs typeface="Calibri Light" panose="020F0302020204030204" pitchFamily="34" charset="0"/>
              </a:rPr>
              <a:t>0.04% worse </a:t>
            </a:r>
            <a:endParaRPr lang="de-DE" dirty="0">
              <a:solidFill>
                <a:schemeClr val="tx1"/>
              </a:solidFill>
            </a:endParaRPr>
          </a:p>
        </p:txBody>
      </p:sp>
      <p:pic>
        <p:nvPicPr>
          <p:cNvPr id="13" name="Grafik 12">
            <a:extLst>
              <a:ext uri="{FF2B5EF4-FFF2-40B4-BE49-F238E27FC236}">
                <a16:creationId xmlns:a16="http://schemas.microsoft.com/office/drawing/2014/main" id="{B86B687E-A41C-4508-810F-C287FE076D8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04812" y="1570484"/>
            <a:ext cx="3717032" cy="3717032"/>
          </a:xfrm>
          <a:prstGeom prst="rect">
            <a:avLst/>
          </a:prstGeom>
        </p:spPr>
      </p:pic>
      <p:sp>
        <p:nvSpPr>
          <p:cNvPr id="15" name="Textfeld 14">
            <a:extLst>
              <a:ext uri="{FF2B5EF4-FFF2-40B4-BE49-F238E27FC236}">
                <a16:creationId xmlns:a16="http://schemas.microsoft.com/office/drawing/2014/main" id="{9D1351FB-B86B-4287-A356-10EE97258A16}"/>
              </a:ext>
            </a:extLst>
          </p:cNvPr>
          <p:cNvSpPr txBox="1"/>
          <p:nvPr/>
        </p:nvSpPr>
        <p:spPr>
          <a:xfrm>
            <a:off x="9382748" y="1158746"/>
            <a:ext cx="1368153" cy="369332"/>
          </a:xfrm>
          <a:prstGeom prst="rect">
            <a:avLst/>
          </a:prstGeom>
          <a:noFill/>
        </p:spPr>
        <p:txBody>
          <a:bodyPr wrap="square">
            <a:spAutoFit/>
          </a:bodyPr>
          <a:lstStyle/>
          <a:p>
            <a:r>
              <a:rPr lang="en-US">
                <a:solidFill>
                  <a:schemeClr val="tx1"/>
                </a:solidFill>
                <a:latin typeface="Calibri Light" panose="020F0302020204030204" pitchFamily="34" charset="0"/>
                <a:cs typeface="Calibri Light" panose="020F0302020204030204" pitchFamily="34" charset="0"/>
              </a:rPr>
              <a:t>1.88% </a:t>
            </a:r>
            <a:r>
              <a:rPr lang="en-US" dirty="0">
                <a:solidFill>
                  <a:schemeClr val="tx1"/>
                </a:solidFill>
                <a:latin typeface="Calibri Light" panose="020F0302020204030204" pitchFamily="34" charset="0"/>
                <a:cs typeface="Calibri Light" panose="020F0302020204030204" pitchFamily="34" charset="0"/>
              </a:rPr>
              <a:t>worse </a:t>
            </a:r>
            <a:endParaRPr lang="de-DE" dirty="0">
              <a:solidFill>
                <a:schemeClr val="tx1"/>
              </a:solidFill>
            </a:endParaRPr>
          </a:p>
        </p:txBody>
      </p:sp>
    </p:spTree>
    <p:extLst>
      <p:ext uri="{BB962C8B-B14F-4D97-AF65-F5344CB8AC3E}">
        <p14:creationId xmlns:p14="http://schemas.microsoft.com/office/powerpoint/2010/main" val="2479987754"/>
      </p:ext>
    </p:extLst>
  </p:cSld>
  <p:clrMapOvr>
    <a:masterClrMapping/>
  </p:clrMapOvr>
  <p:transition spd="slow"/>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feld 45">
            <a:extLst>
              <a:ext uri="{FF2B5EF4-FFF2-40B4-BE49-F238E27FC236}">
                <a16:creationId xmlns:a16="http://schemas.microsoft.com/office/drawing/2014/main" id="{3507B2A8-BCCE-4550-A01F-6CEA89FCF8DE}"/>
              </a:ext>
            </a:extLst>
          </p:cNvPr>
          <p:cNvSpPr txBox="1"/>
          <p:nvPr/>
        </p:nvSpPr>
        <p:spPr>
          <a:xfrm>
            <a:off x="912218" y="1895341"/>
            <a:ext cx="10369152" cy="3477875"/>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000" dirty="0">
                <a:solidFill>
                  <a:schemeClr val="tx1"/>
                </a:solidFill>
              </a:rPr>
              <a:t>Implemented entirely in R.</a:t>
            </a:r>
          </a:p>
          <a:p>
            <a:pPr marL="285750" indent="-285750">
              <a:spcAft>
                <a:spcPts val="1200"/>
              </a:spcAft>
              <a:buFont typeface="Arial" panose="020B0604020202020204" pitchFamily="34" charset="0"/>
              <a:buChar char="•"/>
            </a:pPr>
            <a:r>
              <a:rPr lang="en-US" sz="2000" dirty="0">
                <a:solidFill>
                  <a:schemeClr val="tx1"/>
                </a:solidFill>
              </a:rPr>
              <a:t>Discrete algorithms (with Simulated Annealing) on fine grids frequently stall or take hours.</a:t>
            </a:r>
          </a:p>
          <a:p>
            <a:pPr marL="285750" indent="-285750">
              <a:spcAft>
                <a:spcPts val="1200"/>
              </a:spcAft>
              <a:buFont typeface="Arial" panose="020B0604020202020204" pitchFamily="34" charset="0"/>
              <a:buChar char="•"/>
            </a:pPr>
            <a:r>
              <a:rPr lang="en-US" sz="2000" dirty="0">
                <a:solidFill>
                  <a:schemeClr val="tx1"/>
                </a:solidFill>
              </a:rPr>
              <a:t>Our continuous line-search framework achieves convergence in a fraction of this time (some minutes).</a:t>
            </a:r>
          </a:p>
          <a:p>
            <a:pPr marL="285750" indent="-285750">
              <a:spcAft>
                <a:spcPts val="1200"/>
              </a:spcAft>
              <a:buFont typeface="Arial" panose="020B0604020202020204" pitchFamily="34" charset="0"/>
              <a:buChar char="•"/>
            </a:pPr>
            <a:r>
              <a:rPr lang="en-US" sz="2000" dirty="0">
                <a:solidFill>
                  <a:schemeClr val="tx1"/>
                </a:solidFill>
              </a:rPr>
              <a:t>Convergence rate to global optimum:  almost 100% on tested continuous fields.</a:t>
            </a:r>
          </a:p>
          <a:p>
            <a:pPr marL="285750" indent="-285750">
              <a:spcAft>
                <a:spcPts val="1200"/>
              </a:spcAft>
              <a:buFont typeface="Arial" panose="020B0604020202020204" pitchFamily="34" charset="0"/>
              <a:buChar char="•"/>
            </a:pPr>
            <a:r>
              <a:rPr lang="en-US" sz="2000" dirty="0">
                <a:solidFill>
                  <a:schemeClr val="tx1"/>
                </a:solidFill>
              </a:rPr>
              <a:t>No grid artifacts or rounding errors on boundaries</a:t>
            </a:r>
          </a:p>
          <a:p>
            <a:pPr marL="285750" indent="-285750">
              <a:spcAft>
                <a:spcPts val="1200"/>
              </a:spcAft>
              <a:buFont typeface="Arial" panose="020B0604020202020204" pitchFamily="34" charset="0"/>
              <a:buChar char="•"/>
            </a:pPr>
            <a:r>
              <a:rPr lang="en-US" sz="2000" dirty="0">
                <a:solidFill>
                  <a:schemeClr val="tx1"/>
                </a:solidFill>
              </a:rPr>
              <a:t>Evaluates far fewer function calls due to precise Newton-step directions.</a:t>
            </a:r>
          </a:p>
          <a:p>
            <a:pPr marL="285750" indent="-285750">
              <a:spcAft>
                <a:spcPts val="1200"/>
              </a:spcAft>
              <a:buFont typeface="Arial" panose="020B0604020202020204" pitchFamily="34" charset="0"/>
              <a:buChar char="•"/>
            </a:pPr>
            <a:r>
              <a:rPr lang="en-US" sz="2000" dirty="0">
                <a:solidFill>
                  <a:schemeClr val="tx1"/>
                </a:solidFill>
              </a:rPr>
              <a:t>more accurate because points land on the exact mathematical coordinates required.</a:t>
            </a:r>
            <a:endParaRPr lang="en-GB" sz="2000" dirty="0">
              <a:solidFill>
                <a:schemeClr val="tx1"/>
              </a:solidFill>
            </a:endParaRPr>
          </a:p>
        </p:txBody>
      </p:sp>
      <p:sp>
        <p:nvSpPr>
          <p:cNvPr id="28" name="Text Box 1">
            <a:extLst>
              <a:ext uri="{FF2B5EF4-FFF2-40B4-BE49-F238E27FC236}">
                <a16:creationId xmlns:a16="http://schemas.microsoft.com/office/drawing/2014/main" id="{C40C5835-E55D-449B-83EA-55FADD6E0FBD}"/>
              </a:ext>
            </a:extLst>
          </p:cNvPr>
          <p:cNvSpPr txBox="1">
            <a:spLocks noChangeArrowheads="1"/>
          </p:cNvSpPr>
          <p:nvPr/>
        </p:nvSpPr>
        <p:spPr bwMode="auto">
          <a:xfrm>
            <a:off x="1056234" y="116632"/>
            <a:ext cx="9151391" cy="93610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eaLnBrk="1" hangingPunct="1">
              <a:buClrTx/>
            </a:pPr>
            <a:r>
              <a:rPr lang="en-GB" altLang="de-DE" sz="2800" dirty="0">
                <a:solidFill>
                  <a:srgbClr val="608BA3"/>
                </a:solidFill>
                <a:latin typeface="Calibri" panose="020F0502020204030204" pitchFamily="34" charset="0"/>
              </a:rPr>
              <a:t>Computational Performance –</a:t>
            </a:r>
            <a:br>
              <a:rPr lang="en-GB" altLang="de-DE" sz="2800" dirty="0">
                <a:solidFill>
                  <a:srgbClr val="608BA3"/>
                </a:solidFill>
                <a:latin typeface="Calibri" panose="020F0502020204030204" pitchFamily="34" charset="0"/>
              </a:rPr>
            </a:br>
            <a:r>
              <a:rPr lang="en-US" altLang="de-DE" sz="2800" dirty="0">
                <a:solidFill>
                  <a:srgbClr val="608BA3"/>
                </a:solidFill>
                <a:latin typeface="Calibri" panose="020F0502020204030204" pitchFamily="34" charset="0"/>
              </a:rPr>
              <a:t>Why This Outperforms Discrete Exchange</a:t>
            </a:r>
            <a:endParaRPr lang="en-GB" altLang="de-DE" sz="2800" dirty="0">
              <a:solidFill>
                <a:srgbClr val="608BA3"/>
              </a:solidFill>
              <a:latin typeface="Calibri" panose="020F0502020204030204" pitchFamily="34" charset="0"/>
            </a:endParaRPr>
          </a:p>
          <a:p>
            <a:pPr eaLnBrk="1" hangingPunct="1">
              <a:buClrTx/>
              <a:buFontTx/>
              <a:buNone/>
            </a:pPr>
            <a:endParaRPr lang="en-GB" altLang="de-DE" sz="2800" dirty="0">
              <a:solidFill>
                <a:srgbClr val="608BA3"/>
              </a:solidFill>
              <a:latin typeface="Calibri" panose="020F0502020204030204" pitchFamily="34" charset="0"/>
            </a:endParaRPr>
          </a:p>
        </p:txBody>
      </p:sp>
    </p:spTree>
    <p:extLst>
      <p:ext uri="{BB962C8B-B14F-4D97-AF65-F5344CB8AC3E}">
        <p14:creationId xmlns:p14="http://schemas.microsoft.com/office/powerpoint/2010/main" val="23198264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extfeld 45">
            <a:extLst>
              <a:ext uri="{FF2B5EF4-FFF2-40B4-BE49-F238E27FC236}">
                <a16:creationId xmlns:a16="http://schemas.microsoft.com/office/drawing/2014/main" id="{3507B2A8-BCCE-4550-A01F-6CEA89FCF8DE}"/>
              </a:ext>
            </a:extLst>
          </p:cNvPr>
          <p:cNvSpPr txBox="1"/>
          <p:nvPr/>
        </p:nvSpPr>
        <p:spPr>
          <a:xfrm>
            <a:off x="912218" y="1484784"/>
            <a:ext cx="10369152" cy="3508653"/>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400" dirty="0">
                <a:solidFill>
                  <a:schemeClr val="tx1"/>
                </a:solidFill>
              </a:rPr>
              <a:t>Theorem 2 allows GV-optimality to break free from discrete grids into continuous spaces.</a:t>
            </a:r>
          </a:p>
          <a:p>
            <a:pPr marL="285750" indent="-285750">
              <a:spcAft>
                <a:spcPts val="1200"/>
              </a:spcAft>
              <a:buFont typeface="Arial" panose="020B0604020202020204" pitchFamily="34" charset="0"/>
              <a:buChar char="•"/>
            </a:pPr>
            <a:r>
              <a:rPr lang="en-US" sz="2400" dirty="0">
                <a:solidFill>
                  <a:schemeClr val="tx1"/>
                </a:solidFill>
                <a:ea typeface="Cambria Math" panose="02040503050406030204" pitchFamily="18" charset="0"/>
                <a:cs typeface="Calibri Light" panose="020F0302020204030204" pitchFamily="34" charset="0"/>
              </a:rPr>
              <a:t>The analytical gradient can be kept on the matrix level, avoiding tensor explosion.</a:t>
            </a:r>
          </a:p>
          <a:p>
            <a:pPr marL="285750" indent="-285750">
              <a:spcAft>
                <a:spcPts val="1200"/>
              </a:spcAft>
              <a:buFont typeface="Arial" panose="020B0604020202020204" pitchFamily="34" charset="0"/>
              <a:buChar char="•"/>
            </a:pPr>
            <a:r>
              <a:rPr lang="en-US" sz="2400" dirty="0">
                <a:solidFill>
                  <a:schemeClr val="tx1"/>
                </a:solidFill>
                <a:ea typeface="Cambria Math" panose="02040503050406030204" pitchFamily="18" charset="0"/>
                <a:cs typeface="Calibri Light" panose="020F0302020204030204" pitchFamily="34" charset="0"/>
              </a:rPr>
              <a:t>The Schur-Chaining trick enables exact design comparison without infinite matrix calculations.</a:t>
            </a:r>
          </a:p>
          <a:p>
            <a:pPr marL="285750" indent="-285750">
              <a:spcAft>
                <a:spcPts val="1200"/>
              </a:spcAft>
              <a:buFont typeface="Arial" panose="020B0604020202020204" pitchFamily="34" charset="0"/>
              <a:buChar char="•"/>
            </a:pPr>
            <a:r>
              <a:rPr lang="en-US" sz="2400" dirty="0">
                <a:solidFill>
                  <a:schemeClr val="tx1"/>
                </a:solidFill>
                <a:ea typeface="Cambria Math" panose="02040503050406030204" pitchFamily="18" charset="0"/>
                <a:cs typeface="Calibri Light" panose="020F0302020204030204" pitchFamily="34" charset="0"/>
              </a:rPr>
              <a:t>Massive acceleration in R, making continuous optimal designs highly practical for spatial big data.</a:t>
            </a:r>
            <a:endParaRPr lang="en-GB" sz="2400" dirty="0">
              <a:solidFill>
                <a:schemeClr val="tx1"/>
              </a:solidFill>
              <a:ea typeface="Cambria Math" panose="02040503050406030204" pitchFamily="18" charset="0"/>
              <a:cs typeface="Calibri Light" panose="020F0302020204030204" pitchFamily="34" charset="0"/>
            </a:endParaRPr>
          </a:p>
        </p:txBody>
      </p:sp>
      <p:sp>
        <p:nvSpPr>
          <p:cNvPr id="28" name="Text Box 1">
            <a:extLst>
              <a:ext uri="{FF2B5EF4-FFF2-40B4-BE49-F238E27FC236}">
                <a16:creationId xmlns:a16="http://schemas.microsoft.com/office/drawing/2014/main" id="{C40C5835-E55D-449B-83EA-55FADD6E0FBD}"/>
              </a:ext>
            </a:extLst>
          </p:cNvPr>
          <p:cNvSpPr txBox="1">
            <a:spLocks noChangeArrowheads="1"/>
          </p:cNvSpPr>
          <p:nvPr/>
        </p:nvSpPr>
        <p:spPr bwMode="auto">
          <a:xfrm>
            <a:off x="1056234" y="277813"/>
            <a:ext cx="9151391" cy="55889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eaLnBrk="1" hangingPunct="1">
              <a:buClrTx/>
              <a:buFontTx/>
              <a:buNone/>
            </a:pPr>
            <a:r>
              <a:rPr lang="en-GB" altLang="de-DE" sz="2800" dirty="0">
                <a:solidFill>
                  <a:srgbClr val="608BA3"/>
                </a:solidFill>
                <a:latin typeface="Calibri" panose="020F0502020204030204" pitchFamily="34" charset="0"/>
              </a:rPr>
              <a:t>Conclusion &amp; Core Takeaways</a:t>
            </a:r>
          </a:p>
        </p:txBody>
      </p:sp>
    </p:spTree>
    <p:extLst>
      <p:ext uri="{BB962C8B-B14F-4D97-AF65-F5344CB8AC3E}">
        <p14:creationId xmlns:p14="http://schemas.microsoft.com/office/powerpoint/2010/main" val="22783892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3" name="Text Box 1">
            <a:extLst>
              <a:ext uri="{FF2B5EF4-FFF2-40B4-BE49-F238E27FC236}">
                <a16:creationId xmlns:a16="http://schemas.microsoft.com/office/drawing/2014/main" id="{12BF70F3-589E-438B-935C-4DE6432A99DC}"/>
              </a:ext>
            </a:extLst>
          </p:cNvPr>
          <p:cNvSpPr txBox="1">
            <a:spLocks noChangeArrowheads="1"/>
          </p:cNvSpPr>
          <p:nvPr/>
        </p:nvSpPr>
        <p:spPr bwMode="auto">
          <a:xfrm>
            <a:off x="1056234" y="332656"/>
            <a:ext cx="8231187"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eaLnBrk="1" hangingPunct="1">
              <a:buClrTx/>
              <a:buFontTx/>
              <a:buNone/>
            </a:pPr>
            <a:r>
              <a:rPr lang="en-GB" altLang="de-DE" sz="2800" dirty="0">
                <a:solidFill>
                  <a:srgbClr val="608BA3"/>
                </a:solidFill>
                <a:latin typeface="Calibri" panose="020F0502020204030204" pitchFamily="34" charset="0"/>
              </a:rPr>
              <a:t>References</a:t>
            </a:r>
            <a:r>
              <a:rPr lang="en-GB" altLang="de-DE" sz="2600" dirty="0">
                <a:solidFill>
                  <a:srgbClr val="608BA3"/>
                </a:solidFill>
                <a:latin typeface="Calibri" panose="020F0502020204030204" pitchFamily="34" charset="0"/>
              </a:rPr>
              <a:t> </a:t>
            </a:r>
          </a:p>
        </p:txBody>
      </p:sp>
      <p:sp>
        <p:nvSpPr>
          <p:cNvPr id="18434" name="Text Box 2">
            <a:extLst>
              <a:ext uri="{FF2B5EF4-FFF2-40B4-BE49-F238E27FC236}">
                <a16:creationId xmlns:a16="http://schemas.microsoft.com/office/drawing/2014/main" id="{184D424A-2459-4920-B1A6-73FA47769DF2}"/>
              </a:ext>
            </a:extLst>
          </p:cNvPr>
          <p:cNvSpPr txBox="1">
            <a:spLocks noChangeArrowheads="1"/>
          </p:cNvSpPr>
          <p:nvPr/>
        </p:nvSpPr>
        <p:spPr bwMode="auto">
          <a:xfrm>
            <a:off x="840210" y="1772816"/>
            <a:ext cx="10407228" cy="461664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0" tIns="0" rIns="0" bIns="0">
            <a:spAutoFit/>
          </a:bodyPr>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marL="0" lvl="2" indent="0" eaLnBrk="1" hangingPunct="1">
              <a:spcAft>
                <a:spcPts val="638"/>
              </a:spcAft>
              <a:buClrTx/>
              <a:buFontTx/>
              <a:buNone/>
            </a:pPr>
            <a:r>
              <a:rPr lang="en-US" altLang="de-DE" sz="2000" dirty="0">
                <a:solidFill>
                  <a:schemeClr val="tx1"/>
                </a:solidFill>
              </a:rPr>
              <a:t>Full article on the original GV criterion available on: </a:t>
            </a:r>
            <a:r>
              <a:rPr lang="en-US" altLang="de-DE" sz="2000" u="sng" dirty="0">
                <a:solidFill>
                  <a:srgbClr val="608BA3"/>
                </a:solidFill>
                <a:hlinkClick r:id="rId3">
                  <a:extLst>
                    <a:ext uri="{A12FA001-AC4F-418D-AE19-62706E023703}">
                      <ahyp:hlinkClr xmlns:ahyp="http://schemas.microsoft.com/office/drawing/2018/hyperlinkcolor" val="tx"/>
                    </a:ext>
                  </a:extLst>
                </a:hlinkClick>
              </a:rPr>
              <a:t>https://doi.org/10.1016/j.spasta.2023.100798</a:t>
            </a:r>
          </a:p>
          <a:p>
            <a:pPr eaLnBrk="1" hangingPunct="1">
              <a:spcAft>
                <a:spcPts val="638"/>
              </a:spcAft>
              <a:buClrTx/>
              <a:buFontTx/>
              <a:buNone/>
            </a:pPr>
            <a:endParaRPr lang="en-US" altLang="de-DE" sz="2000" dirty="0">
              <a:solidFill>
                <a:srgbClr val="608BA3"/>
              </a:solidFill>
            </a:endParaRPr>
          </a:p>
          <a:p>
            <a:pPr eaLnBrk="1" hangingPunct="1">
              <a:spcAft>
                <a:spcPts val="638"/>
              </a:spcAft>
              <a:buClrTx/>
              <a:buFontTx/>
              <a:buNone/>
            </a:pPr>
            <a:endParaRPr lang="en-US" altLang="de-DE" sz="2000" dirty="0">
              <a:solidFill>
                <a:srgbClr val="608BA3"/>
              </a:solidFill>
            </a:endParaRPr>
          </a:p>
          <a:p>
            <a:pPr eaLnBrk="1" hangingPunct="1">
              <a:spcAft>
                <a:spcPts val="638"/>
              </a:spcAft>
              <a:buClrTx/>
              <a:buFontTx/>
              <a:buNone/>
            </a:pPr>
            <a:endParaRPr lang="en-US" altLang="de-DE" sz="2000" dirty="0">
              <a:solidFill>
                <a:srgbClr val="608BA3"/>
              </a:solidFill>
            </a:endParaRPr>
          </a:p>
          <a:p>
            <a:pPr eaLnBrk="1" hangingPunct="1">
              <a:spcAft>
                <a:spcPts val="638"/>
              </a:spcAft>
              <a:buClrTx/>
              <a:buFontTx/>
              <a:buNone/>
            </a:pPr>
            <a:endParaRPr lang="en-US" altLang="de-DE" sz="2000" dirty="0">
              <a:solidFill>
                <a:srgbClr val="608BA3"/>
              </a:solidFill>
            </a:endParaRPr>
          </a:p>
          <a:p>
            <a:pPr eaLnBrk="1" hangingPunct="1">
              <a:spcAft>
                <a:spcPts val="638"/>
              </a:spcAft>
              <a:buClrTx/>
              <a:buFontTx/>
              <a:buNone/>
            </a:pPr>
            <a:endParaRPr lang="en-US" altLang="de-DE" sz="2000" dirty="0">
              <a:solidFill>
                <a:srgbClr val="608BA3"/>
              </a:solidFill>
            </a:endParaRPr>
          </a:p>
          <a:p>
            <a:pPr eaLnBrk="1" hangingPunct="1">
              <a:spcAft>
                <a:spcPts val="638"/>
              </a:spcAft>
              <a:buClrTx/>
              <a:buFontTx/>
              <a:buNone/>
            </a:pPr>
            <a:endParaRPr lang="en-US" altLang="de-DE" sz="2000" dirty="0">
              <a:solidFill>
                <a:srgbClr val="608BA3"/>
              </a:solidFill>
            </a:endParaRPr>
          </a:p>
          <a:p>
            <a:pPr eaLnBrk="1" hangingPunct="1">
              <a:spcAft>
                <a:spcPts val="638"/>
              </a:spcAft>
              <a:buClrTx/>
              <a:buFontTx/>
              <a:buNone/>
            </a:pPr>
            <a:endParaRPr lang="en-US" altLang="de-DE" sz="2000" dirty="0">
              <a:solidFill>
                <a:srgbClr val="608BA3"/>
              </a:solidFill>
            </a:endParaRPr>
          </a:p>
          <a:p>
            <a:pPr marL="271463" lvl="2" indent="-271463" eaLnBrk="1" hangingPunct="1">
              <a:spcAft>
                <a:spcPts val="638"/>
              </a:spcAft>
              <a:buClr>
                <a:srgbClr val="608BA3"/>
              </a:buClr>
              <a:buFont typeface="Calibri" panose="020F0502020204030204" pitchFamily="34" charset="0"/>
              <a:buChar char="•"/>
              <a:tabLst>
                <a:tab pos="271463"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pPr>
            <a:r>
              <a:rPr lang="en-GB" altLang="de-DE" sz="1600" dirty="0"/>
              <a:t>Kiefer J. (1959). Optimum Experimental Designs. </a:t>
            </a:r>
            <a:r>
              <a:rPr lang="en-US" altLang="de-DE" sz="1600" i="1" dirty="0"/>
              <a:t>Journal of the Royal Statistical Society. Series B, </a:t>
            </a:r>
            <a:r>
              <a:rPr lang="en-US" altLang="de-DE" sz="1600" dirty="0"/>
              <a:t>21, 272–319.</a:t>
            </a:r>
          </a:p>
          <a:p>
            <a:pPr marL="271463" lvl="2" indent="-271463" eaLnBrk="1" hangingPunct="1">
              <a:spcAft>
                <a:spcPts val="638"/>
              </a:spcAft>
              <a:buClr>
                <a:srgbClr val="608BA3"/>
              </a:buClr>
              <a:buFont typeface="Calibri" panose="020F0502020204030204" pitchFamily="34" charset="0"/>
              <a:buChar char="•"/>
              <a:tabLst>
                <a:tab pos="271463"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pPr>
            <a:r>
              <a:rPr lang="en-US" altLang="de-DE" sz="1600" dirty="0" err="1"/>
              <a:t>Nocedal</a:t>
            </a:r>
            <a:r>
              <a:rPr lang="en-US" altLang="de-DE" sz="1600" dirty="0"/>
              <a:t>, J., &amp; Wright, S. J. (2006). Numerical Optimization (2nd ed.), Springer Science &amp; Business Media.</a:t>
            </a:r>
          </a:p>
          <a:p>
            <a:pPr marL="271463" lvl="2" indent="-271463" eaLnBrk="1" hangingPunct="1">
              <a:spcAft>
                <a:spcPts val="638"/>
              </a:spcAft>
              <a:buClr>
                <a:srgbClr val="608BA3"/>
              </a:buClr>
              <a:buFont typeface="Calibri" panose="020F0502020204030204" pitchFamily="34" charset="0"/>
              <a:buChar char="•"/>
              <a:tabLst>
                <a:tab pos="271463"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pPr>
            <a:r>
              <a:rPr lang="en-US" altLang="de-DE" sz="1600" dirty="0"/>
              <a:t>Pollock, D.S.G. (1985). Tensor products and matrix differential calculus, Linear Algebra and its Applications 67, 169–193.</a:t>
            </a:r>
          </a:p>
          <a:p>
            <a:pPr marL="271463" lvl="2" indent="-271463" eaLnBrk="1" hangingPunct="1">
              <a:spcAft>
                <a:spcPts val="638"/>
              </a:spcAft>
              <a:buClr>
                <a:srgbClr val="608BA3"/>
              </a:buClr>
              <a:buFont typeface="Calibri" panose="020F0502020204030204" pitchFamily="34" charset="0"/>
              <a:buChar char="•"/>
              <a:tabLst>
                <a:tab pos="271463"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pPr>
            <a:r>
              <a:rPr lang="en-US" altLang="de-DE" sz="1600" dirty="0"/>
              <a:t>Wald, A. (1943). On the efficient design of statistical investigations. </a:t>
            </a:r>
            <a:r>
              <a:rPr lang="en-US" altLang="de-DE" sz="1600" i="1" dirty="0"/>
              <a:t>Ann. Math. Statist.,</a:t>
            </a:r>
            <a:r>
              <a:rPr lang="en-US" altLang="de-DE" sz="1600" dirty="0"/>
              <a:t> 14, 134–140.</a:t>
            </a:r>
          </a:p>
          <a:p>
            <a:pPr marL="271463" lvl="2" indent="-271463" eaLnBrk="1" hangingPunct="1">
              <a:spcAft>
                <a:spcPts val="638"/>
              </a:spcAft>
              <a:buClr>
                <a:srgbClr val="608BA3"/>
              </a:buClr>
              <a:buFont typeface="Calibri" panose="020F0502020204030204" pitchFamily="34" charset="0"/>
              <a:buChar char="•"/>
              <a:tabLst>
                <a:tab pos="271463"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pPr>
            <a:r>
              <a:rPr lang="en-US" altLang="de-DE" sz="1600" dirty="0"/>
              <a:t>Wilks, S.S. (1932). Certain generalizations in the analysis of variance. </a:t>
            </a:r>
            <a:r>
              <a:rPr lang="en-US" altLang="de-DE" sz="1600" i="1" dirty="0" err="1"/>
              <a:t>Biometrika</a:t>
            </a:r>
            <a:r>
              <a:rPr lang="en-US" altLang="de-DE" sz="1600" dirty="0"/>
              <a:t>, 24, 471–494.</a:t>
            </a:r>
          </a:p>
        </p:txBody>
      </p:sp>
      <p:pic>
        <p:nvPicPr>
          <p:cNvPr id="18435" name="Picture 3">
            <a:extLst>
              <a:ext uri="{FF2B5EF4-FFF2-40B4-BE49-F238E27FC236}">
                <a16:creationId xmlns:a16="http://schemas.microsoft.com/office/drawing/2014/main" id="{D044A578-DEA4-4365-980C-5224708B14D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1292" y="2212304"/>
            <a:ext cx="5251003" cy="243339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7" name="Text Box 1">
            <a:extLst>
              <a:ext uri="{FF2B5EF4-FFF2-40B4-BE49-F238E27FC236}">
                <a16:creationId xmlns:a16="http://schemas.microsoft.com/office/drawing/2014/main" id="{891051A0-814D-422A-8414-E1810A174698}"/>
              </a:ext>
            </a:extLst>
          </p:cNvPr>
          <p:cNvSpPr txBox="1">
            <a:spLocks noChangeArrowheads="1"/>
          </p:cNvSpPr>
          <p:nvPr/>
        </p:nvSpPr>
        <p:spPr bwMode="auto">
          <a:xfrm>
            <a:off x="1056234" y="314325"/>
            <a:ext cx="10100716" cy="3698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eaLnBrk="1" hangingPunct="1">
              <a:buClrTx/>
              <a:buFontTx/>
              <a:buNone/>
            </a:pPr>
            <a:r>
              <a:rPr lang="en-US" sz="2800" dirty="0">
                <a:solidFill>
                  <a:srgbClr val="608BA3"/>
                </a:solidFill>
                <a:latin typeface="+mj-lt"/>
              </a:rPr>
              <a:t>Recap: GV-Optimality for Simultaneous Predictions</a:t>
            </a:r>
            <a:endParaRPr lang="en-GB" altLang="de-DE" sz="2800" dirty="0">
              <a:solidFill>
                <a:srgbClr val="608BA3"/>
              </a:solidFill>
              <a:latin typeface="+mj-lt"/>
            </a:endParaRPr>
          </a:p>
        </p:txBody>
      </p:sp>
      <mc:AlternateContent xmlns:mc="http://schemas.openxmlformats.org/markup-compatibility/2006" xmlns:a14="http://schemas.microsoft.com/office/drawing/2010/main">
        <mc:Choice Requires="a14">
          <p:sp>
            <p:nvSpPr>
              <p:cNvPr id="4" name="Text Placeholder 1">
                <a:extLst>
                  <a:ext uri="{FF2B5EF4-FFF2-40B4-BE49-F238E27FC236}">
                    <a16:creationId xmlns:a16="http://schemas.microsoft.com/office/drawing/2014/main" id="{9F5F873B-FFD3-4F98-A549-6C1AD56D77CB}"/>
                  </a:ext>
                </a:extLst>
              </p:cNvPr>
              <p:cNvSpPr txBox="1">
                <a:spLocks/>
              </p:cNvSpPr>
              <p:nvPr/>
            </p:nvSpPr>
            <p:spPr>
              <a:xfrm>
                <a:off x="912218" y="1916832"/>
                <a:ext cx="10369152" cy="3423758"/>
              </a:xfrm>
              <a:prstGeom prst="rect">
                <a:avLst/>
              </a:prstGeom>
            </p:spPr>
            <p:txBody>
              <a:bodyPr/>
              <a:lstStyle>
                <a:lvl1pPr marL="342900" indent="-3429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mn-lt"/>
                    <a:ea typeface="+mn-ea"/>
                    <a:cs typeface="+mn-cs"/>
                  </a:defRPr>
                </a:lvl1pPr>
                <a:lvl2pPr marL="742950" indent="-28575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2pPr>
                <a:lvl3pPr marL="11430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3pPr>
                <a:lvl4pPr marL="16002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4pPr>
                <a:lvl5pPr marL="20574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eaLnBrk="1" hangingPunct="1">
                  <a:spcAft>
                    <a:spcPts val="1800"/>
                  </a:spcAft>
                  <a:buFont typeface="Arial" panose="020B0604020202020204" pitchFamily="34" charset="0"/>
                  <a:buChar char="•"/>
                </a:pPr>
                <a:r>
                  <a:rPr lang="en-US" sz="2000" dirty="0">
                    <a:latin typeface="Calibri Light" panose="020F0302020204030204" pitchFamily="34" charset="0"/>
                    <a:ea typeface="Calibri Light" panose="020F0302020204030204" pitchFamily="34" charset="0"/>
                    <a:cs typeface="Calibri Light" panose="020F0302020204030204" pitchFamily="34" charset="0"/>
                  </a:rPr>
                  <a:t>Objective: Select spatial designs targeting simultaneous predictions at unsampled locations.</a:t>
                </a:r>
                <a:endParaRPr lang="en-GB" sz="2000" dirty="0">
                  <a:latin typeface="Calibri Light" panose="020F0302020204030204" pitchFamily="34" charset="0"/>
                  <a:ea typeface="Calibri Light" panose="020F0302020204030204" pitchFamily="34" charset="0"/>
                  <a:cs typeface="Calibri Light" panose="020F0302020204030204" pitchFamily="34" charset="0"/>
                </a:endParaRPr>
              </a:p>
              <a:p>
                <a:pPr marL="285750" indent="-285750" eaLnBrk="1" hangingPunct="1">
                  <a:spcAft>
                    <a:spcPts val="1800"/>
                  </a:spcAft>
                  <a:buFont typeface="Arial" panose="020B0604020202020204" pitchFamily="34" charset="0"/>
                  <a:buChar char="•"/>
                </a:pPr>
                <a:r>
                  <a:rPr lang="en-US" sz="2000" b="1" dirty="0">
                    <a:latin typeface="Calibri Light" panose="020F0302020204030204" pitchFamily="34" charset="0"/>
                    <a:cs typeface="Calibri Light" panose="020F0302020204030204" pitchFamily="34" charset="0"/>
                  </a:rPr>
                  <a:t>Generalized Kriging Variance (GV): </a:t>
                </a:r>
                <a:r>
                  <a:rPr lang="en-US" sz="2000" dirty="0">
                    <a:latin typeface="Calibri Light" panose="020F0302020204030204" pitchFamily="34" charset="0"/>
                    <a:cs typeface="Calibri Light" panose="020F0302020204030204" pitchFamily="34" charset="0"/>
                  </a:rPr>
                  <a:t>The design criterion is defined as the determinant of the full prediction error covariance matrix, </a:t>
                </a:r>
                <a14:m>
                  <m:oMath xmlns:m="http://schemas.openxmlformats.org/officeDocument/2006/math">
                    <m:r>
                      <m:rPr>
                        <m:sty m:val="p"/>
                      </m:rPr>
                      <a:rPr lang="de-AT" sz="2000">
                        <a:latin typeface="Cambria Math" panose="02040503050406030204" pitchFamily="18" charset="0"/>
                      </a:rPr>
                      <m:t>GV</m:t>
                    </m:r>
                    <m:d>
                      <m:dPr>
                        <m:ctrlPr>
                          <a:rPr lang="de-AT" sz="2000" i="1">
                            <a:latin typeface="Cambria Math" panose="02040503050406030204" pitchFamily="18" charset="0"/>
                          </a:rPr>
                        </m:ctrlPr>
                      </m:dPr>
                      <m:e>
                        <m:r>
                          <a:rPr lang="de-AT" sz="2000" i="1">
                            <a:latin typeface="Cambria Math" panose="02040503050406030204" pitchFamily="18" charset="0"/>
                            <a:ea typeface="Cambria Math" panose="02040503050406030204" pitchFamily="18" charset="0"/>
                          </a:rPr>
                          <m:t>𝜉</m:t>
                        </m:r>
                      </m:e>
                    </m:d>
                    <m:r>
                      <a:rPr lang="de-AT" sz="2000" i="1">
                        <a:latin typeface="Cambria Math" panose="02040503050406030204" pitchFamily="18" charset="0"/>
                      </a:rPr>
                      <m:t>≔</m:t>
                    </m:r>
                    <m:d>
                      <m:dPr>
                        <m:begChr m:val="|"/>
                        <m:endChr m:val="|"/>
                        <m:ctrlPr>
                          <a:rPr lang="de-AT" sz="2000" b="1" i="1">
                            <a:latin typeface="Cambria Math" panose="02040503050406030204" pitchFamily="18" charset="0"/>
                          </a:rPr>
                        </m:ctrlPr>
                      </m:dPr>
                      <m:e>
                        <m:r>
                          <a:rPr lang="de-AT" sz="2000" b="1" i="1">
                            <a:latin typeface="Cambria Math" panose="02040503050406030204" pitchFamily="18" charset="0"/>
                            <a:ea typeface="Cambria Math" panose="02040503050406030204" pitchFamily="18" charset="0"/>
                          </a:rPr>
                          <m:t>𝜮</m:t>
                        </m:r>
                      </m:e>
                    </m:d>
                  </m:oMath>
                </a14:m>
                <a:r>
                  <a:rPr lang="en-US" sz="2000" dirty="0">
                    <a:latin typeface="Calibri Light" panose="020F0302020204030204" pitchFamily="34" charset="0"/>
                    <a:cs typeface="Calibri Light" panose="020F0302020204030204" pitchFamily="34" charset="0"/>
                  </a:rPr>
                  <a:t>.</a:t>
                </a:r>
                <a:br>
                  <a:rPr lang="en-US" sz="2000" dirty="0">
                    <a:latin typeface="Calibri Light" panose="020F0302020204030204" pitchFamily="34" charset="0"/>
                    <a:cs typeface="Calibri Light" panose="020F0302020204030204" pitchFamily="34" charset="0"/>
                  </a:rPr>
                </a:br>
                <a:r>
                  <a:rPr lang="en-US" sz="2000" dirty="0">
                    <a:latin typeface="Calibri Light" panose="020F0302020204030204" pitchFamily="34" charset="0"/>
                    <a:cs typeface="Calibri Light" panose="020F0302020204030204" pitchFamily="34" charset="0"/>
                  </a:rPr>
                  <a:t>The design </a:t>
                </a:r>
                <a14:m>
                  <m:oMath xmlns:m="http://schemas.openxmlformats.org/officeDocument/2006/math">
                    <m:r>
                      <a:rPr lang="en-US" sz="2000" i="1">
                        <a:latin typeface="Cambria Math" panose="02040503050406030204" pitchFamily="18" charset="0"/>
                        <a:ea typeface="Cambria Math" panose="02040503050406030204" pitchFamily="18" charset="0"/>
                      </a:rPr>
                      <m:t>𝜉</m:t>
                    </m:r>
                  </m:oMath>
                </a14:m>
                <a:r>
                  <a:rPr lang="en-US" sz="2000" dirty="0">
                    <a:latin typeface="Calibri Light" panose="020F0302020204030204" pitchFamily="34" charset="0"/>
                    <a:cs typeface="Calibri Light" panose="020F0302020204030204" pitchFamily="34" charset="0"/>
                  </a:rPr>
                  <a:t> that minimizes </a:t>
                </a:r>
                <a14:m>
                  <m:oMath xmlns:m="http://schemas.openxmlformats.org/officeDocument/2006/math">
                    <m:d>
                      <m:dPr>
                        <m:begChr m:val="|"/>
                        <m:endChr m:val="|"/>
                        <m:ctrlPr>
                          <a:rPr lang="de-AT" sz="2000" b="1" i="1">
                            <a:latin typeface="Cambria Math" panose="02040503050406030204" pitchFamily="18" charset="0"/>
                          </a:rPr>
                        </m:ctrlPr>
                      </m:dPr>
                      <m:e>
                        <m:r>
                          <a:rPr lang="de-AT" sz="2000" b="1" i="1">
                            <a:latin typeface="Cambria Math" panose="02040503050406030204" pitchFamily="18" charset="0"/>
                            <a:ea typeface="Cambria Math" panose="02040503050406030204" pitchFamily="18" charset="0"/>
                          </a:rPr>
                          <m:t>𝜮</m:t>
                        </m:r>
                      </m:e>
                    </m:d>
                  </m:oMath>
                </a14:m>
                <a:r>
                  <a:rPr lang="en-US" sz="2000" dirty="0">
                    <a:latin typeface="Calibri Light" panose="020F0302020204030204" pitchFamily="34" charset="0"/>
                    <a:cs typeface="Calibri Light" panose="020F0302020204030204" pitchFamily="34" charset="0"/>
                  </a:rPr>
                  <a:t> is defined as the </a:t>
                </a:r>
                <a:r>
                  <a:rPr lang="en-US" sz="2000" b="1" i="1" dirty="0">
                    <a:latin typeface="Calibri Light" panose="020F0302020204030204" pitchFamily="34" charset="0"/>
                    <a:cs typeface="Calibri Light" panose="020F0302020204030204" pitchFamily="34" charset="0"/>
                  </a:rPr>
                  <a:t>GV-optimal design</a:t>
                </a:r>
                <a:r>
                  <a:rPr lang="en-US" sz="2000" dirty="0">
                    <a:latin typeface="Calibri Light" panose="020F0302020204030204" pitchFamily="34" charset="0"/>
                    <a:cs typeface="Calibri Light" panose="020F0302020204030204" pitchFamily="34" charset="0"/>
                  </a:rPr>
                  <a:t>.</a:t>
                </a:r>
                <a:endParaRPr lang="en-GB" sz="2000" dirty="0">
                  <a:latin typeface="Calibri Light" panose="020F0302020204030204" pitchFamily="34" charset="0"/>
                  <a:cs typeface="Calibri Light" panose="020F0302020204030204" pitchFamily="34" charset="0"/>
                </a:endParaRPr>
              </a:p>
              <a:p>
                <a:pPr marL="285750" indent="-285750" eaLnBrk="1" hangingPunct="1">
                  <a:spcAft>
                    <a:spcPts val="1800"/>
                  </a:spcAft>
                  <a:buFont typeface="Arial" panose="020B0604020202020204" pitchFamily="34" charset="0"/>
                  <a:buChar char="•"/>
                </a:pPr>
                <a:r>
                  <a:rPr lang="en-US" sz="2000" b="1" dirty="0">
                    <a:latin typeface="Calibri Light" panose="020F0302020204030204" pitchFamily="34" charset="0"/>
                    <a:cs typeface="Calibri Light" panose="020F0302020204030204" pitchFamily="34" charset="0"/>
                  </a:rPr>
                  <a:t>Geometric Meaning: </a:t>
                </a:r>
                <a:r>
                  <a:rPr lang="en-US" sz="2000" dirty="0">
                    <a:latin typeface="Calibri Light" panose="020F0302020204030204" pitchFamily="34" charset="0"/>
                    <a:cs typeface="Calibri Light" panose="020F0302020204030204" pitchFamily="34" charset="0"/>
                  </a:rPr>
                  <a:t>Minimizes the volume of the simultaneous confidence ellipsoid for prediction errors.</a:t>
                </a:r>
                <a:endParaRPr lang="en-GB" sz="2000" dirty="0">
                  <a:latin typeface="Calibri Light" panose="020F0302020204030204" pitchFamily="34" charset="0"/>
                  <a:cs typeface="Calibri Light" panose="020F0302020204030204" pitchFamily="34" charset="0"/>
                </a:endParaRPr>
              </a:p>
              <a:p>
                <a:pPr marL="285750" indent="-285750" eaLnBrk="1" hangingPunct="1">
                  <a:spcAft>
                    <a:spcPts val="1800"/>
                  </a:spcAft>
                  <a:buFont typeface="Arial" panose="020B0604020202020204" pitchFamily="34" charset="0"/>
                  <a:buChar char="•"/>
                  <a:tabLst>
                    <a:tab pos="4751388" algn="l"/>
                  </a:tabLst>
                </a:pPr>
                <a:r>
                  <a:rPr lang="en-US" sz="2000" i="1" dirty="0">
                    <a:latin typeface="Calibri Light" panose="020F0302020204030204" pitchFamily="34" charset="0"/>
                    <a:cs typeface="Calibri Light" panose="020F0302020204030204" pitchFamily="34" charset="0"/>
                  </a:rPr>
                  <a:t>Problem:</a:t>
                </a:r>
                <a:r>
                  <a:rPr lang="en-US" sz="2000" dirty="0">
                    <a:latin typeface="Calibri Light" panose="020F0302020204030204" pitchFamily="34" charset="0"/>
                    <a:cs typeface="Calibri Light" panose="020F0302020204030204" pitchFamily="34" charset="0"/>
                  </a:rPr>
                  <a:t> Classically restricted to discrete candidate grids; evaluating </a:t>
                </a:r>
                <a14:m>
                  <m:oMath xmlns:m="http://schemas.openxmlformats.org/officeDocument/2006/math">
                    <m:d>
                      <m:dPr>
                        <m:begChr m:val="|"/>
                        <m:endChr m:val="|"/>
                        <m:ctrlPr>
                          <a:rPr lang="de-AT" sz="2000" b="1" i="1" smtClean="0">
                            <a:latin typeface="Cambria Math" panose="02040503050406030204" pitchFamily="18" charset="0"/>
                          </a:rPr>
                        </m:ctrlPr>
                      </m:dPr>
                      <m:e>
                        <m:r>
                          <a:rPr lang="de-AT" sz="2000" b="1" i="1">
                            <a:latin typeface="Cambria Math" panose="02040503050406030204" pitchFamily="18" charset="0"/>
                            <a:ea typeface="Cambria Math" panose="02040503050406030204" pitchFamily="18" charset="0"/>
                          </a:rPr>
                          <m:t>𝜮</m:t>
                        </m:r>
                      </m:e>
                    </m:d>
                  </m:oMath>
                </a14:m>
                <a:r>
                  <a:rPr lang="en-US" sz="2000" dirty="0">
                    <a:latin typeface="Calibri Light" panose="020F0302020204030204" pitchFamily="34" charset="0"/>
                    <a:cs typeface="Calibri Light" panose="020F0302020204030204" pitchFamily="34" charset="0"/>
                  </a:rPr>
                  <a:t> requires heavy </a:t>
                </a:r>
                <a14:m>
                  <m:oMath xmlns:m="http://schemas.openxmlformats.org/officeDocument/2006/math">
                    <m:d>
                      <m:dPr>
                        <m:ctrlPr>
                          <a:rPr lang="de-AT" sz="2000" i="1">
                            <a:latin typeface="Cambria Math" panose="02040503050406030204" pitchFamily="18" charset="0"/>
                          </a:rPr>
                        </m:ctrlPr>
                      </m:dPr>
                      <m:e>
                        <m:r>
                          <a:rPr lang="de-DE" sz="2000" b="0" i="1" smtClean="0">
                            <a:latin typeface="Cambria Math" panose="02040503050406030204" pitchFamily="18" charset="0"/>
                          </a:rPr>
                          <m:t>𝑚</m:t>
                        </m:r>
                        <m:r>
                          <a:rPr lang="en-US" sz="2000" i="1">
                            <a:latin typeface="Cambria Math" panose="02040503050406030204" pitchFamily="18" charset="0"/>
                            <a:ea typeface="Cambria Math" panose="02040503050406030204" pitchFamily="18" charset="0"/>
                          </a:rPr>
                          <m:t>×</m:t>
                        </m:r>
                        <m:r>
                          <a:rPr lang="de-DE" sz="2000" b="0" i="1" smtClean="0">
                            <a:latin typeface="Cambria Math" panose="02040503050406030204" pitchFamily="18" charset="0"/>
                          </a:rPr>
                          <m:t>𝑚</m:t>
                        </m:r>
                      </m:e>
                    </m:d>
                    <m:r>
                      <a:rPr lang="de-AT" sz="2000" i="1">
                        <a:latin typeface="Cambria Math" panose="02040503050406030204" pitchFamily="18" charset="0"/>
                      </a:rPr>
                      <m:t> </m:t>
                    </m:r>
                  </m:oMath>
                </a14:m>
                <a:r>
                  <a:rPr lang="en-US" sz="2000" dirty="0">
                    <a:latin typeface="Calibri Light" panose="020F0302020204030204" pitchFamily="34" charset="0"/>
                    <a:cs typeface="Calibri Light" panose="020F0302020204030204" pitchFamily="34" charset="0"/>
                  </a:rPr>
                  <a:t>matrix operations, where </a:t>
                </a:r>
                <a14:m>
                  <m:oMath xmlns:m="http://schemas.openxmlformats.org/officeDocument/2006/math">
                    <m:r>
                      <a:rPr lang="de-DE" sz="2000" b="0" i="1" smtClean="0">
                        <a:latin typeface="Cambria Math" panose="02040503050406030204" pitchFamily="18" charset="0"/>
                        <a:cs typeface="Calibri Light" panose="020F0302020204030204" pitchFamily="34" charset="0"/>
                      </a:rPr>
                      <m:t>𝑚</m:t>
                    </m:r>
                  </m:oMath>
                </a14:m>
                <a:r>
                  <a:rPr lang="en-US" sz="2000" dirty="0">
                    <a:latin typeface="Calibri Light" panose="020F0302020204030204" pitchFamily="34" charset="0"/>
                    <a:cs typeface="Calibri Light" panose="020F0302020204030204" pitchFamily="34" charset="0"/>
                  </a:rPr>
                  <a:t> is the number of locations where we want to predict</a:t>
                </a:r>
                <a:r>
                  <a:rPr lang="en-GB" sz="2000" dirty="0">
                    <a:latin typeface="Calibri Light" panose="020F0302020204030204" pitchFamily="34" charset="0"/>
                    <a:cs typeface="Calibri Light" panose="020F0302020204030204" pitchFamily="34" charset="0"/>
                  </a:rPr>
                  <a:t>.</a:t>
                </a:r>
              </a:p>
            </p:txBody>
          </p:sp>
        </mc:Choice>
        <mc:Fallback xmlns="">
          <p:sp>
            <p:nvSpPr>
              <p:cNvPr id="4" name="Text Placeholder 1">
                <a:extLst>
                  <a:ext uri="{FF2B5EF4-FFF2-40B4-BE49-F238E27FC236}">
                    <a16:creationId xmlns:a16="http://schemas.microsoft.com/office/drawing/2014/main" id="{9F5F873B-FFD3-4F98-A549-6C1AD56D77CB}"/>
                  </a:ext>
                </a:extLst>
              </p:cNvPr>
              <p:cNvSpPr txBox="1">
                <a:spLocks noRot="1" noChangeAspect="1" noMove="1" noResize="1" noEditPoints="1" noAdjustHandles="1" noChangeArrowheads="1" noChangeShapeType="1" noTextEdit="1"/>
              </p:cNvSpPr>
              <p:nvPr/>
            </p:nvSpPr>
            <p:spPr>
              <a:xfrm>
                <a:off x="912218" y="1916832"/>
                <a:ext cx="10369152" cy="3423758"/>
              </a:xfrm>
              <a:prstGeom prst="rect">
                <a:avLst/>
              </a:prstGeom>
              <a:blipFill>
                <a:blip r:embed="rId3"/>
                <a:stretch>
                  <a:fillRect l="-529" t="-890"/>
                </a:stretch>
              </a:blipFill>
            </p:spPr>
            <p:txBody>
              <a:bodyPr/>
              <a:lstStyle/>
              <a:p>
                <a:r>
                  <a:rPr lang="de-DE">
                    <a:noFill/>
                  </a:rPr>
                  <a:t> </a:t>
                </a:r>
              </a:p>
            </p:txBody>
          </p:sp>
        </mc:Fallback>
      </mc:AlternateContent>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2" name="Text Box 2">
            <a:extLst>
              <a:ext uri="{FF2B5EF4-FFF2-40B4-BE49-F238E27FC236}">
                <a16:creationId xmlns:a16="http://schemas.microsoft.com/office/drawing/2014/main" id="{681D719B-8076-4DCE-A40C-9FA64F7EC46A}"/>
              </a:ext>
            </a:extLst>
          </p:cNvPr>
          <p:cNvSpPr txBox="1">
            <a:spLocks noChangeArrowheads="1"/>
          </p:cNvSpPr>
          <p:nvPr/>
        </p:nvSpPr>
        <p:spPr bwMode="auto">
          <a:xfrm>
            <a:off x="1056234" y="277813"/>
            <a:ext cx="9151391" cy="3714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eaLnBrk="1" hangingPunct="1">
              <a:buClrTx/>
              <a:buFontTx/>
              <a:buNone/>
            </a:pPr>
            <a:r>
              <a:rPr lang="en-GB" altLang="de-DE" sz="2800" dirty="0">
                <a:solidFill>
                  <a:srgbClr val="608BA3"/>
                </a:solidFill>
                <a:latin typeface="Calibri" panose="020F0502020204030204" pitchFamily="34" charset="0"/>
              </a:rPr>
              <a:t>The Gateway: Theorem 2</a:t>
            </a:r>
          </a:p>
        </p:txBody>
      </p:sp>
      <mc:AlternateContent xmlns:mc="http://schemas.openxmlformats.org/markup-compatibility/2006" xmlns:a14="http://schemas.microsoft.com/office/drawing/2010/main">
        <mc:Choice Requires="a14">
          <p:sp>
            <p:nvSpPr>
              <p:cNvPr id="4" name="Text Placeholder 6">
                <a:extLst>
                  <a:ext uri="{FF2B5EF4-FFF2-40B4-BE49-F238E27FC236}">
                    <a16:creationId xmlns:a16="http://schemas.microsoft.com/office/drawing/2014/main" id="{9069AA7E-3C0E-41A4-AFA5-3F022FA85D19}"/>
                  </a:ext>
                </a:extLst>
              </p:cNvPr>
              <p:cNvSpPr txBox="1">
                <a:spLocks/>
              </p:cNvSpPr>
              <p:nvPr/>
            </p:nvSpPr>
            <p:spPr>
              <a:xfrm>
                <a:off x="912218" y="1757209"/>
                <a:ext cx="10369152" cy="4264079"/>
              </a:xfrm>
              <a:prstGeom prst="rect">
                <a:avLst/>
              </a:prstGeom>
            </p:spPr>
            <p:txBody>
              <a:bodyPr/>
              <a:lstStyle>
                <a:lvl1pPr marL="342900" indent="-3429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mn-lt"/>
                    <a:ea typeface="+mn-ea"/>
                    <a:cs typeface="+mn-cs"/>
                  </a:defRPr>
                </a:lvl1pPr>
                <a:lvl2pPr marL="742950" indent="-28575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2pPr>
                <a:lvl3pPr marL="11430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3pPr>
                <a:lvl4pPr marL="16002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4pPr>
                <a:lvl5pPr marL="20574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9388" lvl="2" indent="-179388" eaLnBrk="1" hangingPunct="1">
                  <a:spcAft>
                    <a:spcPts val="1800"/>
                  </a:spcAft>
                  <a:buClr>
                    <a:srgbClr val="0070C0"/>
                  </a:buClr>
                  <a:buFont typeface="Arial" panose="020B0604020202020204" pitchFamily="34" charset="0"/>
                  <a:buChar char="•"/>
                  <a:tabLst>
                    <a:tab pos="10137775" algn="r"/>
                  </a:tabLst>
                </a:pPr>
                <a:r>
                  <a:rPr lang="en-US" sz="2000" b="1" dirty="0">
                    <a:cs typeface="Calibri Light" panose="020F0302020204030204" pitchFamily="34" charset="0"/>
                  </a:rPr>
                  <a:t>Incremental designs </a:t>
                </a:r>
                <a:r>
                  <a:rPr lang="en-US" sz="2000" dirty="0">
                    <a:cs typeface="Calibri Light" panose="020F0302020204030204" pitchFamily="34" charset="0"/>
                  </a:rPr>
                  <a:t>fix a first design </a:t>
                </a:r>
                <a14:m>
                  <m:oMath xmlns:m="http://schemas.openxmlformats.org/officeDocument/2006/math">
                    <m:sSub>
                      <m:sSubPr>
                        <m:ctrlPr>
                          <a:rPr lang="en-GB" sz="2000" i="1">
                            <a:latin typeface="Cambria Math" panose="02040503050406030204" pitchFamily="18" charset="0"/>
                            <a:ea typeface="Cambria Math" panose="02040503050406030204" pitchFamily="18" charset="0"/>
                          </a:rPr>
                        </m:ctrlPr>
                      </m:sSubPr>
                      <m:e>
                        <m:r>
                          <a:rPr lang="en-GB" sz="2000" i="1">
                            <a:latin typeface="Cambria Math" panose="02040503050406030204" pitchFamily="18" charset="0"/>
                            <a:ea typeface="Cambria Math" panose="02040503050406030204" pitchFamily="18" charset="0"/>
                          </a:rPr>
                          <m:t>𝜉</m:t>
                        </m:r>
                      </m:e>
                      <m:sub>
                        <m:r>
                          <a:rPr lang="de-DE" sz="2000" b="0" i="1" smtClean="0">
                            <a:latin typeface="Cambria Math" panose="02040503050406030204" pitchFamily="18" charset="0"/>
                            <a:ea typeface="Cambria Math" panose="02040503050406030204" pitchFamily="18" charset="0"/>
                          </a:rPr>
                          <m:t>1</m:t>
                        </m:r>
                      </m:sub>
                    </m:sSub>
                  </m:oMath>
                </a14:m>
                <a:r>
                  <a:rPr lang="en-US" sz="2000" dirty="0">
                    <a:cs typeface="Calibri Light" panose="020F0302020204030204" pitchFamily="34" charset="0"/>
                  </a:rPr>
                  <a:t> of size </a:t>
                </a:r>
                <a14:m>
                  <m:oMath xmlns:m="http://schemas.openxmlformats.org/officeDocument/2006/math">
                    <m:r>
                      <a:rPr lang="en-US" sz="2000" i="1" dirty="0" smtClean="0">
                        <a:latin typeface="Cambria Math" panose="02040503050406030204" pitchFamily="18" charset="0"/>
                      </a:rPr>
                      <m:t>𝑘</m:t>
                    </m:r>
                  </m:oMath>
                </a14:m>
                <a:r>
                  <a:rPr lang="en-US" sz="2000" dirty="0">
                    <a:cs typeface="Calibri Light" panose="020F0302020204030204" pitchFamily="34" charset="0"/>
                  </a:rPr>
                  <a:t> and supplement it with an increment </a:t>
                </a:r>
                <a14:m>
                  <m:oMath xmlns:m="http://schemas.openxmlformats.org/officeDocument/2006/math">
                    <m:sSub>
                      <m:sSubPr>
                        <m:ctrlPr>
                          <a:rPr lang="en-GB" sz="2000" i="1">
                            <a:latin typeface="Cambria Math" panose="02040503050406030204" pitchFamily="18" charset="0"/>
                            <a:ea typeface="Cambria Math" panose="02040503050406030204" pitchFamily="18" charset="0"/>
                          </a:rPr>
                        </m:ctrlPr>
                      </m:sSubPr>
                      <m:e>
                        <m:r>
                          <a:rPr lang="en-GB" sz="2000" i="1">
                            <a:latin typeface="Cambria Math" panose="02040503050406030204" pitchFamily="18" charset="0"/>
                            <a:ea typeface="Cambria Math" panose="02040503050406030204" pitchFamily="18" charset="0"/>
                          </a:rPr>
                          <m:t>𝜉</m:t>
                        </m:r>
                      </m:e>
                      <m:sub>
                        <m:r>
                          <a:rPr lang="de-DE" sz="2000" b="0" i="1" smtClean="0">
                            <a:latin typeface="Cambria Math" panose="02040503050406030204" pitchFamily="18" charset="0"/>
                            <a:ea typeface="Cambria Math" panose="02040503050406030204" pitchFamily="18" charset="0"/>
                          </a:rPr>
                          <m:t>2</m:t>
                        </m:r>
                      </m:sub>
                    </m:sSub>
                  </m:oMath>
                </a14:m>
                <a:r>
                  <a:rPr lang="en-US" sz="2000" dirty="0">
                    <a:cs typeface="Calibri Light" panose="020F0302020204030204" pitchFamily="34" charset="0"/>
                  </a:rPr>
                  <a:t> of size </a:t>
                </a:r>
                <a14:m>
                  <m:oMath xmlns:m="http://schemas.openxmlformats.org/officeDocument/2006/math">
                    <m:r>
                      <a:rPr lang="en-US" sz="2000" i="1" dirty="0" smtClean="0">
                        <a:latin typeface="Cambria Math" panose="02040503050406030204" pitchFamily="18" charset="0"/>
                      </a:rPr>
                      <m:t>𝑙</m:t>
                    </m:r>
                  </m:oMath>
                </a14:m>
                <a:r>
                  <a:rPr lang="de-AT" sz="2000" b="1" dirty="0">
                    <a:cs typeface="Calibri Light" panose="020F0302020204030204" pitchFamily="34" charset="0"/>
                  </a:rPr>
                  <a:t>.</a:t>
                </a:r>
              </a:p>
              <a:p>
                <a:pPr marL="179388" lvl="2" indent="-179388" eaLnBrk="1" hangingPunct="1">
                  <a:spcAft>
                    <a:spcPts val="1200"/>
                  </a:spcAft>
                  <a:buClr>
                    <a:srgbClr val="0070C0"/>
                  </a:buClr>
                  <a:buFont typeface="Arial" panose="020B0604020202020204" pitchFamily="34" charset="0"/>
                  <a:buChar char="•"/>
                  <a:tabLst>
                    <a:tab pos="10137775" algn="r"/>
                  </a:tabLst>
                </a:pPr>
                <a:r>
                  <a:rPr lang="de-AT" sz="2000" b="1" dirty="0">
                    <a:cs typeface="Calibri Light" panose="020F0302020204030204" pitchFamily="34" charset="0"/>
                  </a:rPr>
                  <a:t>Theorem 2 </a:t>
                </a:r>
                <a:r>
                  <a:rPr lang="de-AT" sz="2000" b="1" dirty="0" err="1">
                    <a:cs typeface="Calibri Light" panose="020F0302020204030204" pitchFamily="34" charset="0"/>
                  </a:rPr>
                  <a:t>Reduction</a:t>
                </a:r>
                <a:r>
                  <a:rPr lang="de-AT" sz="2000" b="1" dirty="0">
                    <a:cs typeface="Calibri Light" panose="020F0302020204030204" pitchFamily="34" charset="0"/>
                  </a:rPr>
                  <a:t>: </a:t>
                </a:r>
                <a:r>
                  <a:rPr lang="de-AT" sz="2000" dirty="0">
                    <a:cs typeface="Calibri Light" panose="020F0302020204030204" pitchFamily="34" charset="0"/>
                  </a:rPr>
                  <a:t>The GV-optimal </a:t>
                </a:r>
                <a:r>
                  <a:rPr lang="de-AT" sz="2000" dirty="0" err="1">
                    <a:cs typeface="Calibri Light" panose="020F0302020204030204" pitchFamily="34" charset="0"/>
                  </a:rPr>
                  <a:t>increment</a:t>
                </a:r>
                <a:r>
                  <a:rPr lang="de-AT" sz="2000" dirty="0">
                    <a:cs typeface="Calibri Light" panose="020F0302020204030204" pitchFamily="34" charset="0"/>
                  </a:rPr>
                  <a:t> </a:t>
                </a:r>
                <a14:m>
                  <m:oMath xmlns:m="http://schemas.openxmlformats.org/officeDocument/2006/math">
                    <m:sSub>
                      <m:sSubPr>
                        <m:ctrlPr>
                          <a:rPr lang="en-GB" sz="2000" i="1">
                            <a:latin typeface="Cambria Math" panose="02040503050406030204" pitchFamily="18" charset="0"/>
                            <a:ea typeface="Cambria Math" panose="02040503050406030204" pitchFamily="18" charset="0"/>
                          </a:rPr>
                        </m:ctrlPr>
                      </m:sSubPr>
                      <m:e>
                        <m:r>
                          <a:rPr lang="en-GB" sz="2000" i="1">
                            <a:latin typeface="Cambria Math" panose="02040503050406030204" pitchFamily="18" charset="0"/>
                            <a:ea typeface="Cambria Math" panose="02040503050406030204" pitchFamily="18" charset="0"/>
                          </a:rPr>
                          <m:t>𝜉</m:t>
                        </m:r>
                      </m:e>
                      <m:sub>
                        <m:r>
                          <a:rPr lang="de-DE" sz="2000" i="1">
                            <a:latin typeface="Cambria Math" panose="02040503050406030204" pitchFamily="18" charset="0"/>
                            <a:ea typeface="Cambria Math" panose="02040503050406030204" pitchFamily="18" charset="0"/>
                          </a:rPr>
                          <m:t>2,</m:t>
                        </m:r>
                        <m:r>
                          <a:rPr lang="de-DE" sz="2000" i="1">
                            <a:latin typeface="Cambria Math" panose="02040503050406030204" pitchFamily="18" charset="0"/>
                            <a:ea typeface="Cambria Math" panose="02040503050406030204" pitchFamily="18" charset="0"/>
                          </a:rPr>
                          <m:t>𝑜𝑝𝑡</m:t>
                        </m:r>
                      </m:sub>
                    </m:sSub>
                  </m:oMath>
                </a14:m>
                <a:r>
                  <a:rPr lang="de-AT" sz="2000" dirty="0">
                    <a:cs typeface="Calibri Light" panose="020F0302020204030204" pitchFamily="34" charset="0"/>
                  </a:rPr>
                  <a:t> (</a:t>
                </a:r>
                <a:r>
                  <a:rPr lang="de-AT" sz="2000" dirty="0" err="1">
                    <a:cs typeface="Calibri Light" panose="020F0302020204030204" pitchFamily="34" charset="0"/>
                  </a:rPr>
                  <a:t>size</a:t>
                </a:r>
                <a:r>
                  <a:rPr lang="de-AT" sz="2000" dirty="0">
                    <a:cs typeface="Calibri Light" panose="020F0302020204030204" pitchFamily="34" charset="0"/>
                  </a:rPr>
                  <a:t> </a:t>
                </a:r>
                <a14:m>
                  <m:oMath xmlns:m="http://schemas.openxmlformats.org/officeDocument/2006/math">
                    <m:r>
                      <a:rPr lang="de-DE" sz="2000" b="0" i="1" smtClean="0">
                        <a:latin typeface="Cambria Math" panose="02040503050406030204" pitchFamily="18" charset="0"/>
                        <a:cs typeface="Calibri Light" panose="020F0302020204030204" pitchFamily="34" charset="0"/>
                      </a:rPr>
                      <m:t>𝑙</m:t>
                    </m:r>
                  </m:oMath>
                </a14:m>
                <a:r>
                  <a:rPr lang="de-AT" sz="2000" dirty="0">
                    <a:cs typeface="Calibri Light" panose="020F0302020204030204" pitchFamily="34" charset="0"/>
                  </a:rPr>
                  <a:t>) </a:t>
                </a:r>
                <a:r>
                  <a:rPr lang="de-AT" sz="2000" dirty="0" err="1">
                    <a:cs typeface="Calibri Light" panose="020F0302020204030204" pitchFamily="34" charset="0"/>
                  </a:rPr>
                  <a:t>given</a:t>
                </a:r>
                <a:r>
                  <a:rPr lang="de-AT" sz="2000" dirty="0">
                    <a:cs typeface="Calibri Light" panose="020F0302020204030204" pitchFamily="34" charset="0"/>
                  </a:rPr>
                  <a:t> a first-stage design </a:t>
                </a:r>
                <a14:m>
                  <m:oMath xmlns:m="http://schemas.openxmlformats.org/officeDocument/2006/math">
                    <m:sSub>
                      <m:sSubPr>
                        <m:ctrlPr>
                          <a:rPr lang="en-US" sz="2000" i="1">
                            <a:solidFill>
                              <a:schemeClr val="tx1"/>
                            </a:solidFill>
                            <a:latin typeface="Cambria Math" panose="02040503050406030204" pitchFamily="18" charset="0"/>
                            <a:ea typeface="Cambria Math" panose="02040503050406030204" pitchFamily="18" charset="0"/>
                          </a:rPr>
                        </m:ctrlPr>
                      </m:sSubPr>
                      <m:e>
                        <m:r>
                          <a:rPr lang="en-US" sz="2000" i="1">
                            <a:solidFill>
                              <a:schemeClr val="tx1"/>
                            </a:solidFill>
                            <a:latin typeface="Cambria Math" panose="02040503050406030204" pitchFamily="18" charset="0"/>
                            <a:ea typeface="Cambria Math" panose="02040503050406030204" pitchFamily="18" charset="0"/>
                          </a:rPr>
                          <m:t>𝜉</m:t>
                        </m:r>
                      </m:e>
                      <m:sub>
                        <m:r>
                          <a:rPr lang="de-DE" sz="2000" b="0" i="1" smtClean="0">
                            <a:solidFill>
                              <a:schemeClr val="tx1"/>
                            </a:solidFill>
                            <a:latin typeface="Cambria Math" panose="02040503050406030204" pitchFamily="18" charset="0"/>
                            <a:ea typeface="Cambria Math" panose="02040503050406030204" pitchFamily="18" charset="0"/>
                          </a:rPr>
                          <m:t>1</m:t>
                        </m:r>
                      </m:sub>
                    </m:sSub>
                  </m:oMath>
                </a14:m>
                <a:r>
                  <a:rPr lang="de-AT" sz="2000" dirty="0">
                    <a:cs typeface="Calibri Light" panose="020F0302020204030204" pitchFamily="34" charset="0"/>
                  </a:rPr>
                  <a:t> (</a:t>
                </a:r>
                <a:r>
                  <a:rPr lang="de-AT" sz="2000" dirty="0" err="1">
                    <a:cs typeface="Calibri Light" panose="020F0302020204030204" pitchFamily="34" charset="0"/>
                  </a:rPr>
                  <a:t>size</a:t>
                </a:r>
                <a:r>
                  <a:rPr lang="de-AT" sz="2000" dirty="0">
                    <a:cs typeface="Calibri Light" panose="020F0302020204030204" pitchFamily="34" charset="0"/>
                  </a:rPr>
                  <a:t> </a:t>
                </a:r>
                <a14:m>
                  <m:oMath xmlns:m="http://schemas.openxmlformats.org/officeDocument/2006/math">
                    <m:r>
                      <a:rPr lang="de-DE" sz="2000" b="0" i="1" smtClean="0">
                        <a:latin typeface="Cambria Math" panose="02040503050406030204" pitchFamily="18" charset="0"/>
                        <a:cs typeface="Calibri Light" panose="020F0302020204030204" pitchFamily="34" charset="0"/>
                      </a:rPr>
                      <m:t>𝑘</m:t>
                    </m:r>
                  </m:oMath>
                </a14:m>
                <a:r>
                  <a:rPr lang="de-AT" sz="2000" dirty="0">
                    <a:cs typeface="Calibri Light" panose="020F0302020204030204" pitchFamily="34" charset="0"/>
                  </a:rPr>
                  <a:t>) </a:t>
                </a:r>
                <a:r>
                  <a:rPr lang="de-AT" sz="2000" dirty="0" err="1">
                    <a:cs typeface="Calibri Light" panose="020F0302020204030204" pitchFamily="34" charset="0"/>
                  </a:rPr>
                  <a:t>is</a:t>
                </a:r>
                <a:r>
                  <a:rPr lang="de-AT" sz="2000" dirty="0">
                    <a:cs typeface="Calibri Light" panose="020F0302020204030204" pitchFamily="34" charset="0"/>
                  </a:rPr>
                  <a:t> </a:t>
                </a:r>
                <a:r>
                  <a:rPr lang="de-AT" sz="2000" dirty="0" err="1">
                    <a:cs typeface="Calibri Light" panose="020F0302020204030204" pitchFamily="34" charset="0"/>
                  </a:rPr>
                  <a:t>found</a:t>
                </a:r>
                <a:r>
                  <a:rPr lang="de-AT" sz="2000" dirty="0">
                    <a:cs typeface="Calibri Light" panose="020F0302020204030204" pitchFamily="34" charset="0"/>
                  </a:rPr>
                  <a:t> </a:t>
                </a:r>
                <a:r>
                  <a:rPr lang="de-AT" sz="2000" dirty="0" err="1">
                    <a:cs typeface="Calibri Light" panose="020F0302020204030204" pitchFamily="34" charset="0"/>
                  </a:rPr>
                  <a:t>by</a:t>
                </a:r>
                <a:r>
                  <a:rPr lang="de-AT" sz="2000" dirty="0">
                    <a:cs typeface="Calibri Light" panose="020F0302020204030204" pitchFamily="34" charset="0"/>
                  </a:rPr>
                  <a:t>:</a:t>
                </a:r>
                <a:br>
                  <a:rPr lang="de-AT" sz="2000" dirty="0">
                    <a:cs typeface="Calibri Light" panose="020F0302020204030204" pitchFamily="34" charset="0"/>
                  </a:rPr>
                </a:br>
                <a14:m>
                  <m:oMath xmlns:m="http://schemas.openxmlformats.org/officeDocument/2006/math">
                    <m:sSub>
                      <m:sSubPr>
                        <m:ctrlPr>
                          <a:rPr lang="en-GB" sz="2000" i="1">
                            <a:latin typeface="Cambria Math" panose="02040503050406030204" pitchFamily="18" charset="0"/>
                            <a:ea typeface="Cambria Math" panose="02040503050406030204" pitchFamily="18" charset="0"/>
                          </a:rPr>
                        </m:ctrlPr>
                      </m:sSubPr>
                      <m:e>
                        <m:r>
                          <a:rPr lang="en-GB" sz="2000" i="1">
                            <a:latin typeface="Cambria Math" panose="02040503050406030204" pitchFamily="18" charset="0"/>
                            <a:ea typeface="Cambria Math" panose="02040503050406030204" pitchFamily="18" charset="0"/>
                          </a:rPr>
                          <m:t>𝜉</m:t>
                        </m:r>
                      </m:e>
                      <m:sub>
                        <m:r>
                          <a:rPr lang="de-DE" sz="2000" i="1">
                            <a:latin typeface="Cambria Math" panose="02040503050406030204" pitchFamily="18" charset="0"/>
                            <a:ea typeface="Cambria Math" panose="02040503050406030204" pitchFamily="18" charset="0"/>
                          </a:rPr>
                          <m:t>2,</m:t>
                        </m:r>
                        <m:r>
                          <a:rPr lang="de-DE" sz="2000" i="1">
                            <a:latin typeface="Cambria Math" panose="02040503050406030204" pitchFamily="18" charset="0"/>
                            <a:ea typeface="Cambria Math" panose="02040503050406030204" pitchFamily="18" charset="0"/>
                          </a:rPr>
                          <m:t>𝑜𝑝𝑡</m:t>
                        </m:r>
                      </m:sub>
                    </m:sSub>
                    <m:r>
                      <a:rPr lang="de-DE" sz="2000" b="0" i="1" smtClean="0">
                        <a:latin typeface="Cambria Math" panose="02040503050406030204" pitchFamily="18" charset="0"/>
                        <a:cs typeface="Calibri Light" panose="020F0302020204030204" pitchFamily="34" charset="0"/>
                      </a:rPr>
                      <m:t>=</m:t>
                    </m:r>
                    <m:func>
                      <m:funcPr>
                        <m:ctrlPr>
                          <a:rPr lang="de-DE" sz="2000" b="0" i="1" smtClean="0">
                            <a:latin typeface="Cambria Math" panose="02040503050406030204" pitchFamily="18" charset="0"/>
                            <a:cs typeface="Calibri Light" panose="020F0302020204030204" pitchFamily="34" charset="0"/>
                          </a:rPr>
                        </m:ctrlPr>
                      </m:funcPr>
                      <m:fName>
                        <m:limLow>
                          <m:limLowPr>
                            <m:ctrlPr>
                              <a:rPr lang="de-DE" sz="2000" b="0" i="1" smtClean="0">
                                <a:latin typeface="Cambria Math" panose="02040503050406030204" pitchFamily="18" charset="0"/>
                                <a:cs typeface="Calibri Light" panose="020F0302020204030204" pitchFamily="34" charset="0"/>
                              </a:rPr>
                            </m:ctrlPr>
                          </m:limLowPr>
                          <m:e>
                            <m:r>
                              <m:rPr>
                                <m:sty m:val="p"/>
                              </m:rPr>
                              <a:rPr lang="de-DE" sz="2000" b="0" i="0" smtClean="0">
                                <a:latin typeface="Cambria Math" panose="02040503050406030204" pitchFamily="18" charset="0"/>
                                <a:cs typeface="Calibri Light" panose="020F0302020204030204" pitchFamily="34" charset="0"/>
                              </a:rPr>
                              <m:t>arg</m:t>
                            </m:r>
                            <m:r>
                              <a:rPr lang="de-DE" sz="2000" b="0" i="0" smtClean="0">
                                <a:latin typeface="Cambria Math" panose="02040503050406030204" pitchFamily="18" charset="0"/>
                                <a:cs typeface="Calibri Light" panose="020F0302020204030204" pitchFamily="34" charset="0"/>
                              </a:rPr>
                              <m:t> </m:t>
                            </m:r>
                            <m:r>
                              <m:rPr>
                                <m:sty m:val="p"/>
                              </m:rPr>
                              <a:rPr lang="de-DE" sz="2000" b="0" i="0" smtClean="0">
                                <a:latin typeface="Cambria Math" panose="02040503050406030204" pitchFamily="18" charset="0"/>
                                <a:cs typeface="Calibri Light" panose="020F0302020204030204" pitchFamily="34" charset="0"/>
                              </a:rPr>
                              <m:t>max</m:t>
                            </m:r>
                          </m:e>
                          <m:lim>
                            <m:sSub>
                              <m:sSubPr>
                                <m:ctrlPr>
                                  <a:rPr lang="de-DE" sz="2000" b="0" i="1" smtClean="0">
                                    <a:latin typeface="Cambria Math" panose="02040503050406030204" pitchFamily="18" charset="0"/>
                                    <a:cs typeface="Calibri Light" panose="020F0302020204030204" pitchFamily="34" charset="0"/>
                                  </a:rPr>
                                </m:ctrlPr>
                              </m:sSubPr>
                              <m:e>
                                <m:r>
                                  <a:rPr lang="de-DE" sz="2000" b="0" i="1" smtClean="0">
                                    <a:latin typeface="Cambria Math" panose="02040503050406030204" pitchFamily="18" charset="0"/>
                                    <a:ea typeface="Cambria Math" panose="02040503050406030204" pitchFamily="18" charset="0"/>
                                    <a:cs typeface="Calibri Light" panose="020F0302020204030204" pitchFamily="34" charset="0"/>
                                  </a:rPr>
                                  <m:t>𝜉</m:t>
                                </m:r>
                              </m:e>
                              <m:sub>
                                <m:r>
                                  <a:rPr lang="de-DE" sz="2000" b="0" i="1" smtClean="0">
                                    <a:latin typeface="Cambria Math" panose="02040503050406030204" pitchFamily="18" charset="0"/>
                                    <a:cs typeface="Calibri Light" panose="020F0302020204030204" pitchFamily="34" charset="0"/>
                                  </a:rPr>
                                  <m:t>2</m:t>
                                </m:r>
                              </m:sub>
                            </m:sSub>
                          </m:lim>
                        </m:limLow>
                      </m:fName>
                      <m:e>
                        <m:d>
                          <m:dPr>
                            <m:begChr m:val="|"/>
                            <m:endChr m:val="|"/>
                            <m:ctrlPr>
                              <a:rPr lang="de-DE" sz="2000" b="0" i="1" smtClean="0">
                                <a:latin typeface="Cambria Math" panose="02040503050406030204" pitchFamily="18" charset="0"/>
                                <a:cs typeface="Calibri Light" panose="020F0302020204030204" pitchFamily="34" charset="0"/>
                              </a:rPr>
                            </m:ctrlPr>
                          </m:dPr>
                          <m:e>
                            <m:sSub>
                              <m:sSubPr>
                                <m:ctrlPr>
                                  <a:rPr lang="de-DE" sz="2000" b="0" i="1" smtClean="0">
                                    <a:latin typeface="Cambria Math" panose="02040503050406030204" pitchFamily="18" charset="0"/>
                                    <a:cs typeface="Calibri Light" panose="020F0302020204030204" pitchFamily="34" charset="0"/>
                                  </a:rPr>
                                </m:ctrlPr>
                              </m:sSubPr>
                              <m:e>
                                <m:r>
                                  <m:rPr>
                                    <m:sty m:val="p"/>
                                  </m:rPr>
                                  <a:rPr lang="el-GR" sz="2000" b="0" i="1" smtClean="0">
                                    <a:latin typeface="Cambria Math" panose="02040503050406030204" pitchFamily="18" charset="0"/>
                                    <a:ea typeface="Cambria Math" panose="02040503050406030204" pitchFamily="18" charset="0"/>
                                    <a:cs typeface="Calibri Light" panose="020F0302020204030204" pitchFamily="34" charset="0"/>
                                  </a:rPr>
                                  <m:t>Σ</m:t>
                                </m:r>
                              </m:e>
                              <m:sub>
                                <m:r>
                                  <a:rPr lang="de-DE" sz="2000" b="0" i="1" smtClean="0">
                                    <a:latin typeface="Cambria Math" panose="02040503050406030204" pitchFamily="18" charset="0"/>
                                    <a:cs typeface="Calibri Light" panose="020F0302020204030204" pitchFamily="34" charset="0"/>
                                  </a:rPr>
                                  <m:t>2</m:t>
                                </m:r>
                              </m:sub>
                            </m:sSub>
                          </m:e>
                        </m:d>
                      </m:e>
                    </m:func>
                  </m:oMath>
                </a14:m>
                <a:br>
                  <a:rPr lang="de-DE" sz="2000" dirty="0">
                    <a:cs typeface="Calibri Light" panose="020F0302020204030204" pitchFamily="34" charset="0"/>
                  </a:rPr>
                </a:br>
                <a:r>
                  <a:rPr lang="de-DE" sz="2000" dirty="0">
                    <a:cs typeface="Calibri Light" panose="020F0302020204030204" pitchFamily="34" charset="0"/>
                  </a:rPr>
                  <a:t>	(Waldl et al (2023))</a:t>
                </a:r>
                <a:endParaRPr lang="de-AT" sz="2000" dirty="0">
                  <a:cs typeface="Calibri Light" panose="020F0302020204030204" pitchFamily="34" charset="0"/>
                </a:endParaRPr>
              </a:p>
              <a:p>
                <a:pPr marL="179388" lvl="2" indent="-179388" eaLnBrk="1" hangingPunct="1">
                  <a:spcAft>
                    <a:spcPts val="1800"/>
                  </a:spcAft>
                  <a:buClr>
                    <a:srgbClr val="0070C0"/>
                  </a:buClr>
                  <a:buFont typeface="Arial" panose="020B0604020202020204" pitchFamily="34" charset="0"/>
                  <a:buChar char="•"/>
                </a:pPr>
                <a14:m>
                  <m:oMath xmlns:m="http://schemas.openxmlformats.org/officeDocument/2006/math">
                    <m:sSub>
                      <m:sSubPr>
                        <m:ctrlPr>
                          <a:rPr lang="de-DE" sz="2000" i="1">
                            <a:latin typeface="Cambria Math" panose="02040503050406030204" pitchFamily="18" charset="0"/>
                            <a:cs typeface="Calibri Light" panose="020F0302020204030204" pitchFamily="34" charset="0"/>
                          </a:rPr>
                        </m:ctrlPr>
                      </m:sSubPr>
                      <m:e>
                        <m:r>
                          <m:rPr>
                            <m:sty m:val="p"/>
                          </m:rPr>
                          <a:rPr lang="el-GR" sz="2000" i="1">
                            <a:latin typeface="Cambria Math" panose="02040503050406030204" pitchFamily="18" charset="0"/>
                            <a:ea typeface="Cambria Math" panose="02040503050406030204" pitchFamily="18" charset="0"/>
                            <a:cs typeface="Calibri Light" panose="020F0302020204030204" pitchFamily="34" charset="0"/>
                          </a:rPr>
                          <m:t>Σ</m:t>
                        </m:r>
                      </m:e>
                      <m:sub>
                        <m:r>
                          <a:rPr lang="de-DE" sz="2000" i="1">
                            <a:latin typeface="Cambria Math" panose="02040503050406030204" pitchFamily="18" charset="0"/>
                            <a:cs typeface="Calibri Light" panose="020F0302020204030204" pitchFamily="34" charset="0"/>
                          </a:rPr>
                          <m:t>2</m:t>
                        </m:r>
                      </m:sub>
                    </m:sSub>
                    <m:r>
                      <a:rPr lang="de-DE" sz="2000" i="1">
                        <a:latin typeface="Cambria Math" panose="02040503050406030204" pitchFamily="18" charset="0"/>
                        <a:cs typeface="Calibri Light" panose="020F0302020204030204" pitchFamily="34" charset="0"/>
                      </a:rPr>
                      <m:t> </m:t>
                    </m:r>
                  </m:oMath>
                </a14:m>
                <a:r>
                  <a:rPr lang="en-US" sz="2000" dirty="0"/>
                  <a:t>is strictly the kriging covariance matrix </a:t>
                </a:r>
                <a:r>
                  <a:rPr lang="en-US" sz="2000" i="1" dirty="0"/>
                  <a:t>of the increment itself</a:t>
                </a:r>
                <a:r>
                  <a:rPr lang="en-US" sz="2000" dirty="0"/>
                  <a:t>.</a:t>
                </a:r>
                <a:endParaRPr lang="de-AT" sz="2000" dirty="0">
                  <a:cs typeface="Calibri Light" panose="020F0302020204030204" pitchFamily="34" charset="0"/>
                </a:endParaRPr>
              </a:p>
              <a:p>
                <a:pPr marL="179388" lvl="2" indent="-179388" eaLnBrk="1" hangingPunct="1">
                  <a:spcAft>
                    <a:spcPts val="1200"/>
                  </a:spcAft>
                  <a:buClr>
                    <a:srgbClr val="0070C0"/>
                  </a:buClr>
                  <a:buFont typeface="Arial" panose="020B0604020202020204" pitchFamily="34" charset="0"/>
                  <a:buChar char="•"/>
                </a:pPr>
                <a:r>
                  <a:rPr lang="en-US" sz="2000" b="1" dirty="0">
                    <a:cs typeface="Calibri Light" panose="020F0302020204030204" pitchFamily="34" charset="0"/>
                  </a:rPr>
                  <a:t>Dimensionality Collapse: </a:t>
                </a:r>
                <a:r>
                  <a:rPr lang="en-US" sz="2000" dirty="0">
                    <a:cs typeface="Calibri Light" panose="020F0302020204030204" pitchFamily="34" charset="0"/>
                  </a:rPr>
                  <a:t>From an unmanageable prediction grid </a:t>
                </a:r>
                <a14:m>
                  <m:oMath xmlns:m="http://schemas.openxmlformats.org/officeDocument/2006/math">
                    <m:d>
                      <m:dPr>
                        <m:ctrlPr>
                          <a:rPr lang="de-AT" sz="2000" i="1" smtClean="0">
                            <a:latin typeface="Cambria Math" panose="02040503050406030204" pitchFamily="18" charset="0"/>
                          </a:rPr>
                        </m:ctrlPr>
                      </m:dPr>
                      <m:e>
                        <m:r>
                          <a:rPr lang="de-DE" sz="2000" b="0" i="1" smtClean="0">
                            <a:latin typeface="Cambria Math" panose="02040503050406030204" pitchFamily="18" charset="0"/>
                          </a:rPr>
                          <m:t>𝑚</m:t>
                        </m:r>
                        <m:r>
                          <a:rPr lang="en-US" sz="2000" i="1">
                            <a:latin typeface="Cambria Math" panose="02040503050406030204" pitchFamily="18" charset="0"/>
                            <a:ea typeface="Cambria Math" panose="02040503050406030204" pitchFamily="18" charset="0"/>
                          </a:rPr>
                          <m:t>×</m:t>
                        </m:r>
                        <m:r>
                          <a:rPr lang="de-DE" sz="2000" b="0" i="1" smtClean="0">
                            <a:latin typeface="Cambria Math" panose="02040503050406030204" pitchFamily="18" charset="0"/>
                          </a:rPr>
                          <m:t>𝑚</m:t>
                        </m:r>
                      </m:e>
                    </m:d>
                  </m:oMath>
                </a14:m>
                <a:r>
                  <a:rPr lang="en-US" sz="2000" dirty="0">
                    <a:cs typeface="Calibri Light" panose="020F0302020204030204" pitchFamily="34" charset="0"/>
                  </a:rPr>
                  <a:t> down to a tiny increment matrix </a:t>
                </a:r>
                <a14:m>
                  <m:oMath xmlns:m="http://schemas.openxmlformats.org/officeDocument/2006/math">
                    <m:d>
                      <m:dPr>
                        <m:ctrlPr>
                          <a:rPr lang="de-AT" sz="2000" i="1">
                            <a:latin typeface="Cambria Math" panose="02040503050406030204" pitchFamily="18" charset="0"/>
                          </a:rPr>
                        </m:ctrlPr>
                      </m:dPr>
                      <m:e>
                        <m:r>
                          <a:rPr lang="de-DE" sz="2000" b="0" i="1" smtClean="0">
                            <a:latin typeface="Cambria Math" panose="02040503050406030204" pitchFamily="18" charset="0"/>
                          </a:rPr>
                          <m:t>𝑙</m:t>
                        </m:r>
                        <m:r>
                          <a:rPr lang="en-US" sz="2000" i="1">
                            <a:latin typeface="Cambria Math" panose="02040503050406030204" pitchFamily="18" charset="0"/>
                            <a:ea typeface="Cambria Math" panose="02040503050406030204" pitchFamily="18" charset="0"/>
                          </a:rPr>
                          <m:t>×</m:t>
                        </m:r>
                        <m:r>
                          <a:rPr lang="de-DE" sz="2000" b="0" i="1" smtClean="0">
                            <a:latin typeface="Cambria Math" panose="02040503050406030204" pitchFamily="18" charset="0"/>
                          </a:rPr>
                          <m:t>𝑙</m:t>
                        </m:r>
                      </m:e>
                    </m:d>
                  </m:oMath>
                </a14:m>
                <a:r>
                  <a:rPr lang="en-US" sz="2000" dirty="0">
                    <a:cs typeface="Calibri Light" panose="020F0302020204030204" pitchFamily="34" charset="0"/>
                  </a:rPr>
                  <a:t> (where </a:t>
                </a:r>
                <a14:m>
                  <m:oMath xmlns:m="http://schemas.openxmlformats.org/officeDocument/2006/math">
                    <m:r>
                      <a:rPr lang="de-DE" sz="2000" b="0" i="1" smtClean="0">
                        <a:latin typeface="Cambria Math" panose="02040503050406030204" pitchFamily="18" charset="0"/>
                        <a:cs typeface="Calibri Light" panose="020F0302020204030204" pitchFamily="34" charset="0"/>
                      </a:rPr>
                      <m:t>𝑙</m:t>
                    </m:r>
                    <m:r>
                      <a:rPr lang="de-DE" sz="2000" b="0" i="1" smtClean="0">
                        <a:latin typeface="Cambria Math" panose="02040503050406030204" pitchFamily="18" charset="0"/>
                        <a:ea typeface="Cambria Math" panose="02040503050406030204" pitchFamily="18" charset="0"/>
                        <a:cs typeface="Calibri Light" panose="020F0302020204030204" pitchFamily="34" charset="0"/>
                      </a:rPr>
                      <m:t>≤20</m:t>
                    </m:r>
                  </m:oMath>
                </a14:m>
                <a:r>
                  <a:rPr lang="en-US" sz="2000" dirty="0">
                    <a:cs typeface="Calibri Light" panose="020F0302020204030204" pitchFamily="34" charset="0"/>
                  </a:rPr>
                  <a:t>).</a:t>
                </a:r>
              </a:p>
            </p:txBody>
          </p:sp>
        </mc:Choice>
        <mc:Fallback xmlns="">
          <p:sp>
            <p:nvSpPr>
              <p:cNvPr id="4" name="Text Placeholder 6">
                <a:extLst>
                  <a:ext uri="{FF2B5EF4-FFF2-40B4-BE49-F238E27FC236}">
                    <a16:creationId xmlns:a16="http://schemas.microsoft.com/office/drawing/2014/main" id="{9069AA7E-3C0E-41A4-AFA5-3F022FA85D19}"/>
                  </a:ext>
                </a:extLst>
              </p:cNvPr>
              <p:cNvSpPr txBox="1">
                <a:spLocks noRot="1" noChangeAspect="1" noMove="1" noResize="1" noEditPoints="1" noAdjustHandles="1" noChangeArrowheads="1" noChangeShapeType="1" noTextEdit="1"/>
              </p:cNvSpPr>
              <p:nvPr/>
            </p:nvSpPr>
            <p:spPr>
              <a:xfrm>
                <a:off x="912218" y="1757209"/>
                <a:ext cx="10369152" cy="4264079"/>
              </a:xfrm>
              <a:prstGeom prst="rect">
                <a:avLst/>
              </a:prstGeom>
              <a:blipFill>
                <a:blip r:embed="rId3"/>
                <a:stretch>
                  <a:fillRect l="-529" t="-714" r="-882"/>
                </a:stretch>
              </a:blipFill>
            </p:spPr>
            <p:txBody>
              <a:bodyPr/>
              <a:lstStyle/>
              <a:p>
                <a:r>
                  <a:rPr lang="de-DE">
                    <a:noFill/>
                  </a:rPr>
                  <a:t> </a:t>
                </a:r>
              </a:p>
            </p:txBody>
          </p:sp>
        </mc:Fallback>
      </mc:AlternateContent>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169" name="Text Box 1">
                <a:extLst>
                  <a:ext uri="{FF2B5EF4-FFF2-40B4-BE49-F238E27FC236}">
                    <a16:creationId xmlns:a16="http://schemas.microsoft.com/office/drawing/2014/main" id="{C7A13726-9987-45CE-8AB0-61CE373E4D94}"/>
                  </a:ext>
                </a:extLst>
              </p:cNvPr>
              <p:cNvSpPr txBox="1">
                <a:spLocks noChangeArrowheads="1"/>
              </p:cNvSpPr>
              <p:nvPr/>
            </p:nvSpPr>
            <p:spPr bwMode="auto">
              <a:xfrm>
                <a:off x="1056234" y="279400"/>
                <a:ext cx="9159329" cy="557312"/>
              </a:xfrm>
              <a:prstGeom prst="rect">
                <a:avLst/>
              </a:prstGeom>
              <a:noFill/>
              <a:ln>
                <a:noFill/>
              </a:ln>
              <a:effectLst/>
              <a:extLst>
                <a:ext uri="{909E8E84-426E-40DD-AFC4-6F175D3DCCD1}">
                  <a14:hiddenFill>
                    <a:solidFill>
                      <a:srgbClr val="FFFFFF"/>
                    </a:solidFill>
                  </a14:hiddenFill>
                </a:ext>
                <a:ext uri="{91240B29-F687-4F45-9708-019B960494DF}">
                  <a14:hiddenLine w="9525" cap="flat">
                    <a:solidFill>
                      <a:srgbClr val="3465A4"/>
                    </a:solidFill>
                    <a:round/>
                    <a:headEnd/>
                    <a:tailEnd/>
                  </a14:hiddenLine>
                </a:ext>
                <a:ext uri="{AF507438-7753-43E0-B8FC-AC1667EBCBE1}">
                  <a14:hiddenEffects>
                    <a:effectLst>
                      <a:outerShdw dist="35921" dir="2700000" algn="ctr" rotWithShape="0">
                        <a:srgbClr val="808080"/>
                      </a:outerShdw>
                    </a:effectLst>
                  </a14:hiddenEffects>
                </a:ext>
              </a:extLst>
            </p:spPr>
            <p:txBody>
              <a:bodyPr lIns="90000" tIns="46800" rIns="90000" bIns="46800"/>
              <a:lstStyle>
                <a:lvl1pPr marL="361950" indent="-357188">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eaLnBrk="1" hangingPunct="1">
                  <a:buClrTx/>
                  <a:buFontTx/>
                  <a:buNone/>
                </a:pPr>
                <a:r>
                  <a:rPr lang="en-US" sz="2800" dirty="0">
                    <a:solidFill>
                      <a:srgbClr val="608BA3"/>
                    </a:solidFill>
                    <a:latin typeface="+mj-lt"/>
                  </a:rPr>
                  <a:t>Shifting to Continuous Design Spaces </a:t>
                </a:r>
                <a14:m>
                  <m:oMath xmlns:m="http://schemas.openxmlformats.org/officeDocument/2006/math">
                    <m:sSup>
                      <m:sSupPr>
                        <m:ctrlPr>
                          <a:rPr lang="en-US" sz="2800" i="1" smtClean="0">
                            <a:solidFill>
                              <a:srgbClr val="608BA3"/>
                            </a:solidFill>
                            <a:latin typeface="Cambria Math" panose="02040503050406030204" pitchFamily="18" charset="0"/>
                            <a:ea typeface="Cambria Math" panose="02040503050406030204" pitchFamily="18" charset="0"/>
                          </a:rPr>
                        </m:ctrlPr>
                      </m:sSupPr>
                      <m:e>
                        <m:r>
                          <a:rPr lang="en-US" sz="2800" i="1">
                            <a:solidFill>
                              <a:srgbClr val="608BA3"/>
                            </a:solidFill>
                            <a:latin typeface="Cambria Math" panose="02040503050406030204" pitchFamily="18" charset="0"/>
                            <a:ea typeface="Cambria Math" panose="02040503050406030204" pitchFamily="18" charset="0"/>
                          </a:rPr>
                          <m:t>ℝ</m:t>
                        </m:r>
                      </m:e>
                      <m:sup>
                        <m:r>
                          <a:rPr lang="de-DE" sz="2800" b="0" i="1" smtClean="0">
                            <a:solidFill>
                              <a:srgbClr val="608BA3"/>
                            </a:solidFill>
                            <a:latin typeface="Cambria Math" panose="02040503050406030204" pitchFamily="18" charset="0"/>
                            <a:ea typeface="Cambria Math" panose="02040503050406030204" pitchFamily="18" charset="0"/>
                          </a:rPr>
                          <m:t>𝑑</m:t>
                        </m:r>
                      </m:sup>
                    </m:sSup>
                  </m:oMath>
                </a14:m>
                <a:endParaRPr lang="en-GB" altLang="de-DE" sz="2800" dirty="0">
                  <a:solidFill>
                    <a:srgbClr val="608BA3"/>
                  </a:solidFill>
                  <a:latin typeface="+mj-lt"/>
                </a:endParaRPr>
              </a:p>
            </p:txBody>
          </p:sp>
        </mc:Choice>
        <mc:Fallback xmlns="">
          <p:sp>
            <p:nvSpPr>
              <p:cNvPr id="7169" name="Text Box 1">
                <a:extLst>
                  <a:ext uri="{FF2B5EF4-FFF2-40B4-BE49-F238E27FC236}">
                    <a16:creationId xmlns:a16="http://schemas.microsoft.com/office/drawing/2014/main" id="{C7A13726-9987-45CE-8AB0-61CE373E4D94}"/>
                  </a:ext>
                </a:extLst>
              </p:cNvPr>
              <p:cNvSpPr txBox="1">
                <a:spLocks noRot="1" noChangeAspect="1" noMove="1" noResize="1" noEditPoints="1" noAdjustHandles="1" noChangeArrowheads="1" noChangeShapeType="1" noTextEdit="1"/>
              </p:cNvSpPr>
              <p:nvPr/>
            </p:nvSpPr>
            <p:spPr bwMode="auto">
              <a:xfrm>
                <a:off x="1056234" y="279400"/>
                <a:ext cx="9159329" cy="557312"/>
              </a:xfrm>
              <a:prstGeom prst="rect">
                <a:avLst/>
              </a:prstGeom>
              <a:blipFill>
                <a:blip r:embed="rId3"/>
                <a:stretch>
                  <a:fillRect l="-1264" t="-6593" b="-28571"/>
                </a:stretch>
              </a:blip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r>
                  <a:rPr lang="de-DE">
                    <a:noFill/>
                  </a:rPr>
                  <a:t> </a:t>
                </a:r>
              </a:p>
            </p:txBody>
          </p:sp>
        </mc:Fallback>
      </mc:AlternateContent>
      <mc:AlternateContent xmlns:mc="http://schemas.openxmlformats.org/markup-compatibility/2006" xmlns:a14="http://schemas.microsoft.com/office/drawing/2010/main">
        <mc:Choice Requires="a14">
          <p:sp>
            <p:nvSpPr>
              <p:cNvPr id="4" name="Text Placeholder 6">
                <a:extLst>
                  <a:ext uri="{FF2B5EF4-FFF2-40B4-BE49-F238E27FC236}">
                    <a16:creationId xmlns:a16="http://schemas.microsoft.com/office/drawing/2014/main" id="{787B197B-A7BF-45A6-9391-CA5E9AD702B3}"/>
                  </a:ext>
                </a:extLst>
              </p:cNvPr>
              <p:cNvSpPr txBox="1">
                <a:spLocks/>
              </p:cNvSpPr>
              <p:nvPr/>
            </p:nvSpPr>
            <p:spPr>
              <a:xfrm>
                <a:off x="840210" y="1844824"/>
                <a:ext cx="10801200" cy="4260960"/>
              </a:xfrm>
              <a:prstGeom prst="rect">
                <a:avLst/>
              </a:prstGeom>
            </p:spPr>
            <p:txBody>
              <a:bodyPr/>
              <a:lstStyle>
                <a:lvl1pPr marL="342900" indent="-3429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mn-lt"/>
                    <a:ea typeface="+mn-ea"/>
                    <a:cs typeface="+mn-cs"/>
                  </a:defRPr>
                </a:lvl1pPr>
                <a:lvl2pPr marL="742950" indent="-28575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2pPr>
                <a:lvl3pPr marL="11430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3pPr>
                <a:lvl4pPr marL="16002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4pPr>
                <a:lvl5pPr marL="20574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Aft>
                    <a:spcPts val="1800"/>
                  </a:spcAft>
                  <a:buFont typeface="Arial" panose="020B0604020202020204" pitchFamily="34" charset="0"/>
                  <a:buChar char="•"/>
                </a:pPr>
                <a:r>
                  <a:rPr lang="en-US" sz="2000" b="1" dirty="0">
                    <a:latin typeface="Calibri Light" panose="020F0302020204030204" pitchFamily="34" charset="0"/>
                    <a:cs typeface="Calibri Light" panose="020F0302020204030204" pitchFamily="34" charset="0"/>
                  </a:rPr>
                  <a:t>Dimensionality Collapse:</a:t>
                </a:r>
                <a:r>
                  <a:rPr lang="en-US" sz="2000" dirty="0">
                    <a:latin typeface="Calibri Light" panose="020F0302020204030204" pitchFamily="34" charset="0"/>
                    <a:cs typeface="Calibri Light" panose="020F0302020204030204" pitchFamily="34" charset="0"/>
                  </a:rPr>
                  <a:t> From an unmanageable prediction grid (𝑚×𝑚) down to a tiny increment matrix (𝑙×𝑙) (where 𝑙≤20).</a:t>
                </a:r>
              </a:p>
              <a:p>
                <a:pPr eaLnBrk="1" hangingPunct="1">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Because </a:t>
                </a:r>
                <a14:m>
                  <m:oMath xmlns:m="http://schemas.openxmlformats.org/officeDocument/2006/math">
                    <m:d>
                      <m:dPr>
                        <m:begChr m:val="|"/>
                        <m:endChr m:val="|"/>
                        <m:ctrlPr>
                          <a:rPr lang="de-DE" sz="2000" b="0" i="1" smtClean="0">
                            <a:latin typeface="Cambria Math" panose="02040503050406030204" pitchFamily="18" charset="0"/>
                            <a:cs typeface="Calibri Light" panose="020F0302020204030204" pitchFamily="34" charset="0"/>
                          </a:rPr>
                        </m:ctrlPr>
                      </m:dPr>
                      <m:e>
                        <m:sSub>
                          <m:sSubPr>
                            <m:ctrlPr>
                              <a:rPr lang="de-DE" sz="2000" b="0" i="1" smtClean="0">
                                <a:latin typeface="Cambria Math" panose="02040503050406030204" pitchFamily="18" charset="0"/>
                                <a:cs typeface="Calibri Light" panose="020F0302020204030204" pitchFamily="34" charset="0"/>
                              </a:rPr>
                            </m:ctrlPr>
                          </m:sSubPr>
                          <m:e>
                            <m:r>
                              <m:rPr>
                                <m:sty m:val="p"/>
                              </m:rPr>
                              <a:rPr lang="el-GR" sz="2000" b="0" i="1" smtClean="0">
                                <a:latin typeface="Cambria Math" panose="02040503050406030204" pitchFamily="18" charset="0"/>
                                <a:ea typeface="Cambria Math" panose="02040503050406030204" pitchFamily="18" charset="0"/>
                                <a:cs typeface="Calibri Light" panose="020F0302020204030204" pitchFamily="34" charset="0"/>
                              </a:rPr>
                              <m:t>Σ</m:t>
                            </m:r>
                          </m:e>
                          <m:sub>
                            <m:r>
                              <a:rPr lang="de-DE" sz="2000" b="0" i="1" smtClean="0">
                                <a:latin typeface="Cambria Math" panose="02040503050406030204" pitchFamily="18" charset="0"/>
                                <a:cs typeface="Calibri Light" panose="020F0302020204030204" pitchFamily="34" charset="0"/>
                              </a:rPr>
                              <m:t>2</m:t>
                            </m:r>
                          </m:sub>
                        </m:sSub>
                      </m:e>
                    </m:d>
                  </m:oMath>
                </a14:m>
                <a:r>
                  <a:rPr lang="en-US" sz="2000" dirty="0">
                    <a:latin typeface="Calibri Light" panose="020F0302020204030204" pitchFamily="34" charset="0"/>
                    <a:cs typeface="Calibri Light" panose="020F0302020204030204" pitchFamily="34" charset="0"/>
                  </a:rPr>
                  <a:t> computation is independent of the size of the prediction space </a:t>
                </a:r>
                <a14:m>
                  <m:oMath xmlns:m="http://schemas.openxmlformats.org/officeDocument/2006/math">
                    <m:r>
                      <a:rPr lang="de-DE" sz="2000" b="0" i="1" smtClean="0">
                        <a:latin typeface="Cambria Math" panose="02040503050406030204" pitchFamily="18" charset="0"/>
                        <a:cs typeface="Calibri Light" panose="020F0302020204030204" pitchFamily="34" charset="0"/>
                      </a:rPr>
                      <m:t>𝑚</m:t>
                    </m:r>
                  </m:oMath>
                </a14:m>
                <a:r>
                  <a:rPr lang="en-US" sz="2000" dirty="0">
                    <a:latin typeface="Calibri Light" panose="020F0302020204030204" pitchFamily="34" charset="0"/>
                    <a:cs typeface="Calibri Light" panose="020F0302020204030204" pitchFamily="34" charset="0"/>
                  </a:rPr>
                  <a:t>, we can abandon grids.</a:t>
                </a:r>
              </a:p>
              <a:p>
                <a:pPr eaLnBrk="1" hangingPunct="1">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The design region is now treated as a </a:t>
                </a:r>
                <a:r>
                  <a:rPr lang="en-US" sz="2000" b="1" dirty="0">
                    <a:latin typeface="Calibri Light" panose="020F0302020204030204" pitchFamily="34" charset="0"/>
                    <a:cs typeface="Calibri Light" panose="020F0302020204030204" pitchFamily="34" charset="0"/>
                  </a:rPr>
                  <a:t>dense, continuous space </a:t>
                </a:r>
                <a:r>
                  <a:rPr lang="en-US" sz="2000" dirty="0">
                    <a:latin typeface="Calibri Light" panose="020F0302020204030204" pitchFamily="34" charset="0"/>
                    <a:cs typeface="Calibri Light" panose="020F0302020204030204" pitchFamily="34" charset="0"/>
                  </a:rPr>
                  <a:t>in </a:t>
                </a:r>
                <a14:m>
                  <m:oMath xmlns:m="http://schemas.openxmlformats.org/officeDocument/2006/math">
                    <m:sSup>
                      <m:sSupPr>
                        <m:ctrlPr>
                          <a:rPr lang="en-US" sz="2000" i="1" smtClean="0">
                            <a:latin typeface="Cambria Math" panose="02040503050406030204" pitchFamily="18" charset="0"/>
                            <a:ea typeface="Cambria Math" panose="02040503050406030204" pitchFamily="18" charset="0"/>
                          </a:rPr>
                        </m:ctrlPr>
                      </m:sSupPr>
                      <m:e>
                        <m:r>
                          <a:rPr lang="en-US" sz="2000" i="1">
                            <a:latin typeface="Cambria Math" panose="02040503050406030204" pitchFamily="18" charset="0"/>
                            <a:ea typeface="Cambria Math" panose="02040503050406030204" pitchFamily="18" charset="0"/>
                          </a:rPr>
                          <m:t>ℝ</m:t>
                        </m:r>
                      </m:e>
                      <m:sup>
                        <m:r>
                          <a:rPr lang="de-DE" sz="2000" b="0" i="1" smtClean="0">
                            <a:latin typeface="Cambria Math" panose="02040503050406030204" pitchFamily="18" charset="0"/>
                            <a:ea typeface="Cambria Math" panose="02040503050406030204" pitchFamily="18" charset="0"/>
                          </a:rPr>
                          <m:t>𝑑</m:t>
                        </m:r>
                      </m:sup>
                    </m:sSup>
                  </m:oMath>
                </a14:m>
                <a:endParaRPr lang="de-DE" sz="2000" dirty="0">
                  <a:latin typeface="Calibri Light" panose="020F0302020204030204" pitchFamily="34" charset="0"/>
                  <a:cs typeface="Calibri Light" panose="020F0302020204030204" pitchFamily="34" charset="0"/>
                </a:endParaRPr>
              </a:p>
              <a:p>
                <a:pPr eaLnBrk="1" hangingPunct="1">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Enables </a:t>
                </a:r>
                <a:r>
                  <a:rPr lang="en-US" sz="2000" b="1" dirty="0">
                    <a:latin typeface="Calibri Light" panose="020F0302020204030204" pitchFamily="34" charset="0"/>
                    <a:cs typeface="Calibri Light" panose="020F0302020204030204" pitchFamily="34" charset="0"/>
                  </a:rPr>
                  <a:t>mathematical line search frameworks </a:t>
                </a:r>
                <a:r>
                  <a:rPr lang="en-US" sz="2000" dirty="0">
                    <a:latin typeface="Calibri Light" panose="020F0302020204030204" pitchFamily="34" charset="0"/>
                    <a:cs typeface="Calibri Light" panose="020F0302020204030204" pitchFamily="34" charset="0"/>
                  </a:rPr>
                  <a:t>via smooth directional gradients.</a:t>
                </a:r>
                <a:endParaRPr lang="de-DE" sz="2000" dirty="0">
                  <a:latin typeface="Calibri Light" panose="020F0302020204030204" pitchFamily="34" charset="0"/>
                  <a:cs typeface="Calibri Light" panose="020F0302020204030204" pitchFamily="34" charset="0"/>
                </a:endParaRPr>
              </a:p>
            </p:txBody>
          </p:sp>
        </mc:Choice>
        <mc:Fallback xmlns="">
          <p:sp>
            <p:nvSpPr>
              <p:cNvPr id="4" name="Text Placeholder 6">
                <a:extLst>
                  <a:ext uri="{FF2B5EF4-FFF2-40B4-BE49-F238E27FC236}">
                    <a16:creationId xmlns:a16="http://schemas.microsoft.com/office/drawing/2014/main" id="{787B197B-A7BF-45A6-9391-CA5E9AD702B3}"/>
                  </a:ext>
                </a:extLst>
              </p:cNvPr>
              <p:cNvSpPr txBox="1">
                <a:spLocks noRot="1" noChangeAspect="1" noMove="1" noResize="1" noEditPoints="1" noAdjustHandles="1" noChangeArrowheads="1" noChangeShapeType="1" noTextEdit="1"/>
              </p:cNvSpPr>
              <p:nvPr/>
            </p:nvSpPr>
            <p:spPr>
              <a:xfrm>
                <a:off x="840210" y="1844824"/>
                <a:ext cx="10801200" cy="4260960"/>
              </a:xfrm>
              <a:prstGeom prst="rect">
                <a:avLst/>
              </a:prstGeom>
              <a:blipFill>
                <a:blip r:embed="rId4"/>
                <a:stretch>
                  <a:fillRect l="-508" t="-1144"/>
                </a:stretch>
              </a:blipFill>
            </p:spPr>
            <p:txBody>
              <a:bodyPr/>
              <a:lstStyle/>
              <a:p>
                <a:r>
                  <a:rPr lang="de-DE">
                    <a:noFill/>
                  </a:rPr>
                  <a:t> </a:t>
                </a:r>
              </a:p>
            </p:txBody>
          </p:sp>
        </mc:Fallback>
      </mc:AlternateContent>
    </p:spTree>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9" name="Text Box 1">
            <a:extLst>
              <a:ext uri="{FF2B5EF4-FFF2-40B4-BE49-F238E27FC236}">
                <a16:creationId xmlns:a16="http://schemas.microsoft.com/office/drawing/2014/main" id="{C7A13726-9987-45CE-8AB0-61CE373E4D94}"/>
              </a:ext>
            </a:extLst>
          </p:cNvPr>
          <p:cNvSpPr txBox="1">
            <a:spLocks noChangeArrowheads="1"/>
          </p:cNvSpPr>
          <p:nvPr/>
        </p:nvSpPr>
        <p:spPr bwMode="auto">
          <a:xfrm>
            <a:off x="1056234" y="279400"/>
            <a:ext cx="9159329" cy="557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61950" indent="-357188">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eaLnBrk="1" hangingPunct="1">
              <a:buClrTx/>
              <a:buFontTx/>
              <a:buNone/>
            </a:pPr>
            <a:r>
              <a:rPr lang="en-US" sz="2800" dirty="0">
                <a:solidFill>
                  <a:srgbClr val="608BA3"/>
                </a:solidFill>
                <a:latin typeface="+mj-lt"/>
              </a:rPr>
              <a:t>The Global Algorithm: Rolling Random Partitions</a:t>
            </a:r>
            <a:endParaRPr lang="en-GB" altLang="de-DE" sz="2800" dirty="0">
              <a:solidFill>
                <a:srgbClr val="608BA3"/>
              </a:solidFill>
              <a:latin typeface="+mj-lt"/>
            </a:endParaRPr>
          </a:p>
        </p:txBody>
      </p:sp>
      <mc:AlternateContent xmlns:mc="http://schemas.openxmlformats.org/markup-compatibility/2006" xmlns:a14="http://schemas.microsoft.com/office/drawing/2010/main">
        <mc:Choice Requires="a14">
          <p:sp>
            <p:nvSpPr>
              <p:cNvPr id="4" name="Text Placeholder 6">
                <a:extLst>
                  <a:ext uri="{FF2B5EF4-FFF2-40B4-BE49-F238E27FC236}">
                    <a16:creationId xmlns:a16="http://schemas.microsoft.com/office/drawing/2014/main" id="{787B197B-A7BF-45A6-9391-CA5E9AD702B3}"/>
                  </a:ext>
                </a:extLst>
              </p:cNvPr>
              <p:cNvSpPr txBox="1">
                <a:spLocks/>
              </p:cNvSpPr>
              <p:nvPr/>
            </p:nvSpPr>
            <p:spPr>
              <a:xfrm>
                <a:off x="840210" y="1844824"/>
                <a:ext cx="10801200" cy="4260960"/>
              </a:xfrm>
              <a:prstGeom prst="rect">
                <a:avLst/>
              </a:prstGeom>
            </p:spPr>
            <p:txBody>
              <a:bodyPr/>
              <a:lstStyle>
                <a:lvl1pPr marL="342900" indent="-3429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mn-lt"/>
                    <a:ea typeface="+mn-ea"/>
                    <a:cs typeface="+mn-cs"/>
                  </a:defRPr>
                </a:lvl1pPr>
                <a:lvl2pPr marL="742950" indent="-28575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2pPr>
                <a:lvl3pPr marL="11430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3pPr>
                <a:lvl4pPr marL="16002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4pPr>
                <a:lvl5pPr marL="20574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Start with a random joint design of size </a:t>
                </a:r>
                <a14:m>
                  <m:oMath xmlns:m="http://schemas.openxmlformats.org/officeDocument/2006/math">
                    <m:d>
                      <m:dPr>
                        <m:ctrlPr>
                          <a:rPr lang="en-US" sz="2000" i="1" smtClean="0">
                            <a:latin typeface="Cambria Math" panose="02040503050406030204" pitchFamily="18" charset="0"/>
                            <a:cs typeface="Calibri Light" panose="020F0302020204030204" pitchFamily="34" charset="0"/>
                          </a:rPr>
                        </m:ctrlPr>
                      </m:dPr>
                      <m:e>
                        <m:r>
                          <a:rPr lang="de-DE" sz="2000" b="0" i="1" smtClean="0">
                            <a:latin typeface="Cambria Math" panose="02040503050406030204" pitchFamily="18" charset="0"/>
                            <a:cs typeface="Calibri Light" panose="020F0302020204030204" pitchFamily="34" charset="0"/>
                          </a:rPr>
                          <m:t>𝑘</m:t>
                        </m:r>
                        <m:r>
                          <a:rPr lang="de-DE" sz="2000" b="0" i="1" smtClean="0">
                            <a:latin typeface="Cambria Math" panose="02040503050406030204" pitchFamily="18" charset="0"/>
                            <a:cs typeface="Calibri Light" panose="020F0302020204030204" pitchFamily="34" charset="0"/>
                          </a:rPr>
                          <m:t>+</m:t>
                        </m:r>
                        <m:r>
                          <a:rPr lang="de-DE" sz="2000" b="0" i="1" smtClean="0">
                            <a:latin typeface="Cambria Math" panose="02040503050406030204" pitchFamily="18" charset="0"/>
                            <a:cs typeface="Calibri Light" panose="020F0302020204030204" pitchFamily="34" charset="0"/>
                          </a:rPr>
                          <m:t>𝑙</m:t>
                        </m:r>
                      </m:e>
                    </m:d>
                  </m:oMath>
                </a14:m>
                <a:r>
                  <a:rPr lang="en-US" sz="2000" dirty="0">
                    <a:latin typeface="Calibri Light" panose="020F0302020204030204" pitchFamily="34" charset="0"/>
                    <a:cs typeface="Calibri Light" panose="020F0302020204030204" pitchFamily="34" charset="0"/>
                  </a:rPr>
                  <a:t>.</a:t>
                </a:r>
              </a:p>
              <a:p>
                <a:pPr eaLnBrk="1" hangingPunct="1">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Randomly partition into fixed stage </a:t>
                </a:r>
                <a14:m>
                  <m:oMath xmlns:m="http://schemas.openxmlformats.org/officeDocument/2006/math">
                    <m:sSub>
                      <m:sSubPr>
                        <m:ctrlPr>
                          <a:rPr lang="en-GB" sz="2000" i="1">
                            <a:latin typeface="Cambria Math" panose="02040503050406030204" pitchFamily="18" charset="0"/>
                            <a:ea typeface="Cambria Math" panose="02040503050406030204" pitchFamily="18" charset="0"/>
                          </a:rPr>
                        </m:ctrlPr>
                      </m:sSubPr>
                      <m:e>
                        <m:r>
                          <a:rPr lang="en-GB" sz="2000" i="1">
                            <a:latin typeface="Cambria Math" panose="02040503050406030204" pitchFamily="18" charset="0"/>
                            <a:ea typeface="Cambria Math" panose="02040503050406030204" pitchFamily="18" charset="0"/>
                          </a:rPr>
                          <m:t>𝜉</m:t>
                        </m:r>
                      </m:e>
                      <m:sub>
                        <m:r>
                          <a:rPr lang="de-DE" sz="2000" i="1">
                            <a:latin typeface="Cambria Math" panose="02040503050406030204" pitchFamily="18" charset="0"/>
                            <a:ea typeface="Cambria Math" panose="02040503050406030204" pitchFamily="18" charset="0"/>
                          </a:rPr>
                          <m:t>1</m:t>
                        </m:r>
                      </m:sub>
                    </m:sSub>
                  </m:oMath>
                </a14:m>
                <a:r>
                  <a:rPr lang="en-US" sz="2000" dirty="0">
                    <a:latin typeface="Calibri Light" panose="020F0302020204030204" pitchFamily="34" charset="0"/>
                    <a:cs typeface="Calibri Light" panose="020F0302020204030204" pitchFamily="34" charset="0"/>
                  </a:rPr>
                  <a:t> (</a:t>
                </a:r>
                <a14:m>
                  <m:oMath xmlns:m="http://schemas.openxmlformats.org/officeDocument/2006/math">
                    <m:r>
                      <a:rPr lang="de-DE" sz="2000" b="0" i="1" dirty="0" smtClean="0">
                        <a:latin typeface="Cambria Math" panose="02040503050406030204" pitchFamily="18" charset="0"/>
                        <a:cs typeface="Calibri Light" panose="020F0302020204030204" pitchFamily="34" charset="0"/>
                      </a:rPr>
                      <m:t>𝑘</m:t>
                    </m:r>
                  </m:oMath>
                </a14:m>
                <a:r>
                  <a:rPr lang="en-US" sz="2000" dirty="0">
                    <a:latin typeface="Calibri Light" panose="020F0302020204030204" pitchFamily="34" charset="0"/>
                    <a:cs typeface="Calibri Light" panose="020F0302020204030204" pitchFamily="34" charset="0"/>
                  </a:rPr>
                  <a:t>) and active increment </a:t>
                </a:r>
                <a14:m>
                  <m:oMath xmlns:m="http://schemas.openxmlformats.org/officeDocument/2006/math">
                    <m:sSub>
                      <m:sSubPr>
                        <m:ctrlPr>
                          <a:rPr lang="en-GB" sz="2000" i="1">
                            <a:latin typeface="Cambria Math" panose="02040503050406030204" pitchFamily="18" charset="0"/>
                            <a:ea typeface="Cambria Math" panose="02040503050406030204" pitchFamily="18" charset="0"/>
                          </a:rPr>
                        </m:ctrlPr>
                      </m:sSubPr>
                      <m:e>
                        <m:r>
                          <a:rPr lang="en-GB" sz="2000" i="1">
                            <a:latin typeface="Cambria Math" panose="02040503050406030204" pitchFamily="18" charset="0"/>
                            <a:ea typeface="Cambria Math" panose="02040503050406030204" pitchFamily="18" charset="0"/>
                          </a:rPr>
                          <m:t>𝜉</m:t>
                        </m:r>
                      </m:e>
                      <m:sub>
                        <m:r>
                          <a:rPr lang="de-DE" sz="2000" b="0" i="1" smtClean="0">
                            <a:latin typeface="Cambria Math" panose="02040503050406030204" pitchFamily="18" charset="0"/>
                            <a:ea typeface="Cambria Math" panose="02040503050406030204" pitchFamily="18" charset="0"/>
                          </a:rPr>
                          <m:t>2</m:t>
                        </m:r>
                      </m:sub>
                    </m:sSub>
                  </m:oMath>
                </a14:m>
                <a:r>
                  <a:rPr lang="en-US" sz="2000" dirty="0">
                    <a:latin typeface="Calibri Light" panose="020F0302020204030204" pitchFamily="34" charset="0"/>
                    <a:cs typeface="Calibri Light" panose="020F0302020204030204" pitchFamily="34" charset="0"/>
                  </a:rPr>
                  <a:t> (</a:t>
                </a:r>
                <a14:m>
                  <m:oMath xmlns:m="http://schemas.openxmlformats.org/officeDocument/2006/math">
                    <m:r>
                      <a:rPr lang="de-DE" sz="2000" b="0" i="1" dirty="0" smtClean="0">
                        <a:latin typeface="Cambria Math" panose="02040503050406030204" pitchFamily="18" charset="0"/>
                        <a:cs typeface="Calibri Light" panose="020F0302020204030204" pitchFamily="34" charset="0"/>
                      </a:rPr>
                      <m:t>𝑙</m:t>
                    </m:r>
                  </m:oMath>
                </a14:m>
                <a:r>
                  <a:rPr lang="en-US" sz="2000" dirty="0">
                    <a:latin typeface="Calibri Light" panose="020F0302020204030204" pitchFamily="34" charset="0"/>
                    <a:cs typeface="Calibri Light" panose="020F0302020204030204" pitchFamily="34" charset="0"/>
                  </a:rPr>
                  <a:t>).</a:t>
                </a:r>
                <a:endParaRPr lang="de-DE" sz="2000" dirty="0">
                  <a:latin typeface="Calibri Light" panose="020F0302020204030204" pitchFamily="34" charset="0"/>
                  <a:cs typeface="Calibri Light" panose="020F0302020204030204" pitchFamily="34" charset="0"/>
                </a:endParaRPr>
              </a:p>
              <a:p>
                <a:pPr eaLnBrk="1" hangingPunct="1">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Run </a:t>
                </a:r>
                <a:r>
                  <a:rPr lang="en-US" sz="2000" b="1" dirty="0">
                    <a:latin typeface="Calibri Light" panose="020F0302020204030204" pitchFamily="34" charset="0"/>
                    <a:cs typeface="Calibri Light" panose="020F0302020204030204" pitchFamily="34" charset="0"/>
                  </a:rPr>
                  <a:t>BFGS Quasi-Newton Line Search </a:t>
                </a:r>
                <a:r>
                  <a:rPr lang="en-US" sz="2000" dirty="0">
                    <a:latin typeface="Calibri Light" panose="020F0302020204030204" pitchFamily="34" charset="0"/>
                    <a:cs typeface="Calibri Light" panose="020F0302020204030204" pitchFamily="34" charset="0"/>
                  </a:rPr>
                  <a:t>on </a:t>
                </a:r>
                <a14:m>
                  <m:oMath xmlns:m="http://schemas.openxmlformats.org/officeDocument/2006/math">
                    <m:sSub>
                      <m:sSubPr>
                        <m:ctrlPr>
                          <a:rPr lang="en-GB" sz="2000" i="1" smtClean="0">
                            <a:latin typeface="Cambria Math" panose="02040503050406030204" pitchFamily="18" charset="0"/>
                            <a:ea typeface="Cambria Math" panose="02040503050406030204" pitchFamily="18" charset="0"/>
                          </a:rPr>
                        </m:ctrlPr>
                      </m:sSubPr>
                      <m:e>
                        <m:r>
                          <a:rPr lang="en-GB" sz="2000" i="1">
                            <a:latin typeface="Cambria Math" panose="02040503050406030204" pitchFamily="18" charset="0"/>
                            <a:ea typeface="Cambria Math" panose="02040503050406030204" pitchFamily="18" charset="0"/>
                          </a:rPr>
                          <m:t>𝜉</m:t>
                        </m:r>
                      </m:e>
                      <m:sub>
                        <m:r>
                          <a:rPr lang="de-DE" sz="2000" b="0" i="1" smtClean="0">
                            <a:latin typeface="Cambria Math" panose="02040503050406030204" pitchFamily="18" charset="0"/>
                            <a:ea typeface="Cambria Math" panose="02040503050406030204" pitchFamily="18" charset="0"/>
                          </a:rPr>
                          <m:t>2</m:t>
                        </m:r>
                      </m:sub>
                    </m:sSub>
                    <m:r>
                      <a:rPr lang="de-DE" sz="2000" b="0" i="1" smtClean="0">
                        <a:latin typeface="Cambria Math" panose="02040503050406030204" pitchFamily="18" charset="0"/>
                        <a:ea typeface="Cambria Math" panose="02040503050406030204" pitchFamily="18" charset="0"/>
                      </a:rPr>
                      <m:t>=</m:t>
                    </m:r>
                    <m:sSub>
                      <m:sSubPr>
                        <m:ctrlPr>
                          <a:rPr lang="en-GB" sz="2000" i="1">
                            <a:latin typeface="Cambria Math" panose="02040503050406030204" pitchFamily="18" charset="0"/>
                            <a:ea typeface="Cambria Math" panose="02040503050406030204" pitchFamily="18" charset="0"/>
                          </a:rPr>
                        </m:ctrlPr>
                      </m:sSubPr>
                      <m:e>
                        <m:r>
                          <a:rPr lang="en-GB" sz="2000" i="1">
                            <a:latin typeface="Cambria Math" panose="02040503050406030204" pitchFamily="18" charset="0"/>
                            <a:ea typeface="Cambria Math" panose="02040503050406030204" pitchFamily="18" charset="0"/>
                          </a:rPr>
                          <m:t>𝜉</m:t>
                        </m:r>
                      </m:e>
                      <m:sub>
                        <m:r>
                          <a:rPr lang="de-DE" sz="2000" i="1">
                            <a:latin typeface="Cambria Math" panose="02040503050406030204" pitchFamily="18" charset="0"/>
                            <a:ea typeface="Cambria Math" panose="02040503050406030204" pitchFamily="18" charset="0"/>
                          </a:rPr>
                          <m:t>2</m:t>
                        </m:r>
                        <m:r>
                          <a:rPr lang="de-DE" sz="2000" b="0" i="1" smtClean="0">
                            <a:latin typeface="Cambria Math" panose="02040503050406030204" pitchFamily="18" charset="0"/>
                            <a:ea typeface="Cambria Math" panose="02040503050406030204" pitchFamily="18" charset="0"/>
                          </a:rPr>
                          <m:t>,</m:t>
                        </m:r>
                        <m:r>
                          <a:rPr lang="de-DE" sz="2000" b="0" i="1" smtClean="0">
                            <a:latin typeface="Cambria Math" panose="02040503050406030204" pitchFamily="18" charset="0"/>
                            <a:ea typeface="Cambria Math" panose="02040503050406030204" pitchFamily="18" charset="0"/>
                          </a:rPr>
                          <m:t>𝑠𝑡𝑎𝑟𝑡</m:t>
                        </m:r>
                      </m:sub>
                    </m:sSub>
                  </m:oMath>
                </a14:m>
                <a:r>
                  <a:rPr lang="en-US" sz="2000" dirty="0">
                    <a:latin typeface="Calibri Light" panose="020F0302020204030204" pitchFamily="34" charset="0"/>
                    <a:cs typeface="Calibri Light" panose="020F0302020204030204" pitchFamily="34" charset="0"/>
                  </a:rPr>
                  <a:t> to maximize </a:t>
                </a:r>
                <a14:m>
                  <m:oMath xmlns:m="http://schemas.openxmlformats.org/officeDocument/2006/math">
                    <m:d>
                      <m:dPr>
                        <m:begChr m:val="|"/>
                        <m:endChr m:val="|"/>
                        <m:ctrlPr>
                          <a:rPr lang="de-DE" sz="2000" i="1">
                            <a:latin typeface="Cambria Math" panose="02040503050406030204" pitchFamily="18" charset="0"/>
                            <a:cs typeface="Calibri Light" panose="020F0302020204030204" pitchFamily="34" charset="0"/>
                          </a:rPr>
                        </m:ctrlPr>
                      </m:dPr>
                      <m:e>
                        <m:sSub>
                          <m:sSubPr>
                            <m:ctrlPr>
                              <a:rPr lang="de-DE" sz="2000" i="1">
                                <a:latin typeface="Cambria Math" panose="02040503050406030204" pitchFamily="18" charset="0"/>
                                <a:cs typeface="Calibri Light" panose="020F0302020204030204" pitchFamily="34" charset="0"/>
                              </a:rPr>
                            </m:ctrlPr>
                          </m:sSubPr>
                          <m:e>
                            <m:r>
                              <m:rPr>
                                <m:sty m:val="p"/>
                              </m:rPr>
                              <a:rPr lang="el-GR" sz="2000" i="1">
                                <a:latin typeface="Cambria Math" panose="02040503050406030204" pitchFamily="18" charset="0"/>
                                <a:ea typeface="Cambria Math" panose="02040503050406030204" pitchFamily="18" charset="0"/>
                                <a:cs typeface="Calibri Light" panose="020F0302020204030204" pitchFamily="34" charset="0"/>
                              </a:rPr>
                              <m:t>Σ</m:t>
                            </m:r>
                          </m:e>
                          <m:sub>
                            <m:r>
                              <a:rPr lang="de-DE" sz="2000" i="1">
                                <a:latin typeface="Cambria Math" panose="02040503050406030204" pitchFamily="18" charset="0"/>
                                <a:cs typeface="Calibri Light" panose="020F0302020204030204" pitchFamily="34" charset="0"/>
                              </a:rPr>
                              <m:t>2</m:t>
                            </m:r>
                          </m:sub>
                        </m:sSub>
                      </m:e>
                    </m:d>
                  </m:oMath>
                </a14:m>
                <a:r>
                  <a:rPr lang="en-US" sz="2000" dirty="0">
                    <a:latin typeface="Calibri Light" panose="020F0302020204030204" pitchFamily="34" charset="0"/>
                    <a:cs typeface="Calibri Light" panose="020F0302020204030204" pitchFamily="34" charset="0"/>
                  </a:rPr>
                  <a:t> using the analytical gradient </a:t>
                </a:r>
                <a14:m>
                  <m:oMath xmlns:m="http://schemas.openxmlformats.org/officeDocument/2006/math">
                    <m:f>
                      <m:fPr>
                        <m:ctrlPr>
                          <a:rPr lang="en-US" sz="2000" i="1" smtClean="0">
                            <a:latin typeface="Cambria Math" panose="02040503050406030204" pitchFamily="18" charset="0"/>
                            <a:cs typeface="Calibri Light" panose="020F0302020204030204" pitchFamily="34" charset="0"/>
                          </a:rPr>
                        </m:ctrlPr>
                      </m:fPr>
                      <m:num>
                        <m:r>
                          <a:rPr lang="en-US" sz="2000" i="1" smtClean="0">
                            <a:latin typeface="Cambria Math" panose="02040503050406030204" pitchFamily="18" charset="0"/>
                            <a:ea typeface="Cambria Math" panose="02040503050406030204" pitchFamily="18" charset="0"/>
                            <a:cs typeface="Calibri Light" panose="020F0302020204030204" pitchFamily="34" charset="0"/>
                          </a:rPr>
                          <m:t>𝜕</m:t>
                        </m:r>
                        <m:func>
                          <m:funcPr>
                            <m:ctrlPr>
                              <a:rPr lang="en-US" sz="2000" i="1" smtClean="0">
                                <a:latin typeface="Cambria Math" panose="02040503050406030204" pitchFamily="18" charset="0"/>
                                <a:ea typeface="Cambria Math" panose="02040503050406030204" pitchFamily="18" charset="0"/>
                                <a:cs typeface="Calibri Light" panose="020F0302020204030204" pitchFamily="34" charset="0"/>
                              </a:rPr>
                            </m:ctrlPr>
                          </m:funcPr>
                          <m:fName>
                            <m:r>
                              <m:rPr>
                                <m:sty m:val="p"/>
                              </m:rPr>
                              <a:rPr lang="de-DE" sz="2000" b="0" i="0" smtClean="0">
                                <a:latin typeface="Cambria Math" panose="02040503050406030204" pitchFamily="18" charset="0"/>
                                <a:ea typeface="Cambria Math" panose="02040503050406030204" pitchFamily="18" charset="0"/>
                                <a:cs typeface="Calibri Light" panose="020F0302020204030204" pitchFamily="34" charset="0"/>
                              </a:rPr>
                              <m:t>log</m:t>
                            </m:r>
                          </m:fName>
                          <m:e>
                            <m:d>
                              <m:dPr>
                                <m:begChr m:val="|"/>
                                <m:endChr m:val="|"/>
                                <m:ctrlPr>
                                  <a:rPr lang="en-US" sz="2000" i="1" smtClean="0">
                                    <a:latin typeface="Cambria Math" panose="02040503050406030204" pitchFamily="18" charset="0"/>
                                    <a:ea typeface="Cambria Math" panose="02040503050406030204" pitchFamily="18" charset="0"/>
                                    <a:cs typeface="Calibri Light" panose="020F0302020204030204" pitchFamily="34" charset="0"/>
                                  </a:rPr>
                                </m:ctrlPr>
                              </m:dPr>
                              <m:e>
                                <m:sSub>
                                  <m:sSubPr>
                                    <m:ctrlPr>
                                      <a:rPr lang="en-US" sz="2000" i="1" smtClean="0">
                                        <a:latin typeface="Cambria Math" panose="02040503050406030204" pitchFamily="18" charset="0"/>
                                        <a:ea typeface="Cambria Math" panose="02040503050406030204" pitchFamily="18" charset="0"/>
                                        <a:cs typeface="Calibri Light" panose="020F0302020204030204" pitchFamily="34" charset="0"/>
                                      </a:rPr>
                                    </m:ctrlPr>
                                  </m:sSubPr>
                                  <m:e>
                                    <m:r>
                                      <m:rPr>
                                        <m:sty m:val="p"/>
                                      </m:rPr>
                                      <a:rPr lang="el-GR" sz="2000" i="1" smtClean="0">
                                        <a:latin typeface="Cambria Math" panose="02040503050406030204" pitchFamily="18" charset="0"/>
                                        <a:ea typeface="Cambria Math" panose="02040503050406030204" pitchFamily="18" charset="0"/>
                                        <a:cs typeface="Calibri Light" panose="020F0302020204030204" pitchFamily="34" charset="0"/>
                                      </a:rPr>
                                      <m:t>Σ</m:t>
                                    </m:r>
                                  </m:e>
                                  <m:sub>
                                    <m:r>
                                      <a:rPr lang="de-DE" sz="2000" b="0" i="1" smtClean="0">
                                        <a:latin typeface="Cambria Math" panose="02040503050406030204" pitchFamily="18" charset="0"/>
                                        <a:ea typeface="Cambria Math" panose="02040503050406030204" pitchFamily="18" charset="0"/>
                                        <a:cs typeface="Calibri Light" panose="020F0302020204030204" pitchFamily="34" charset="0"/>
                                      </a:rPr>
                                      <m:t>2</m:t>
                                    </m:r>
                                  </m:sub>
                                </m:sSub>
                              </m:e>
                            </m:d>
                          </m:e>
                        </m:func>
                      </m:num>
                      <m:den>
                        <m:r>
                          <a:rPr lang="en-US" sz="2000" i="1" smtClean="0">
                            <a:latin typeface="Cambria Math" panose="02040503050406030204" pitchFamily="18" charset="0"/>
                            <a:ea typeface="Cambria Math" panose="02040503050406030204" pitchFamily="18" charset="0"/>
                            <a:cs typeface="Calibri Light" panose="020F0302020204030204" pitchFamily="34" charset="0"/>
                          </a:rPr>
                          <m:t>𝜕</m:t>
                        </m:r>
                        <m:sSub>
                          <m:sSubPr>
                            <m:ctrlPr>
                              <a:rPr lang="en-US" sz="2000" i="1" smtClean="0">
                                <a:latin typeface="Cambria Math" panose="02040503050406030204" pitchFamily="18" charset="0"/>
                                <a:ea typeface="Cambria Math" panose="02040503050406030204" pitchFamily="18" charset="0"/>
                                <a:cs typeface="Calibri Light" panose="020F0302020204030204" pitchFamily="34" charset="0"/>
                              </a:rPr>
                            </m:ctrlPr>
                          </m:sSubPr>
                          <m:e>
                            <m:r>
                              <a:rPr lang="en-US" sz="2000" i="1" smtClean="0">
                                <a:latin typeface="Cambria Math" panose="02040503050406030204" pitchFamily="18" charset="0"/>
                                <a:ea typeface="Cambria Math" panose="02040503050406030204" pitchFamily="18" charset="0"/>
                                <a:cs typeface="Calibri Light" panose="020F0302020204030204" pitchFamily="34" charset="0"/>
                              </a:rPr>
                              <m:t>𝜉</m:t>
                            </m:r>
                          </m:e>
                          <m:sub>
                            <m:r>
                              <a:rPr lang="de-DE" sz="2000" b="0" i="1" smtClean="0">
                                <a:latin typeface="Cambria Math" panose="02040503050406030204" pitchFamily="18" charset="0"/>
                                <a:ea typeface="Cambria Math" panose="02040503050406030204" pitchFamily="18" charset="0"/>
                                <a:cs typeface="Calibri Light" panose="020F0302020204030204" pitchFamily="34" charset="0"/>
                              </a:rPr>
                              <m:t>2</m:t>
                            </m:r>
                          </m:sub>
                        </m:sSub>
                      </m:den>
                    </m:f>
                  </m:oMath>
                </a14:m>
                <a:r>
                  <a:rPr lang="en-US" sz="2000" dirty="0">
                    <a:latin typeface="Calibri Light" panose="020F0302020204030204" pitchFamily="34" charset="0"/>
                    <a:cs typeface="Calibri Light" panose="020F0302020204030204" pitchFamily="34" charset="0"/>
                  </a:rPr>
                  <a:t>. The optimal increment </a:t>
                </a:r>
                <a14:m>
                  <m:oMath xmlns:m="http://schemas.openxmlformats.org/officeDocument/2006/math">
                    <m:sSub>
                      <m:sSubPr>
                        <m:ctrlPr>
                          <a:rPr lang="en-GB" sz="2000" i="1">
                            <a:latin typeface="Cambria Math" panose="02040503050406030204" pitchFamily="18" charset="0"/>
                            <a:ea typeface="Cambria Math" panose="02040503050406030204" pitchFamily="18" charset="0"/>
                          </a:rPr>
                        </m:ctrlPr>
                      </m:sSubPr>
                      <m:e>
                        <m:r>
                          <a:rPr lang="en-GB" sz="2000" i="1">
                            <a:latin typeface="Cambria Math" panose="02040503050406030204" pitchFamily="18" charset="0"/>
                            <a:ea typeface="Cambria Math" panose="02040503050406030204" pitchFamily="18" charset="0"/>
                          </a:rPr>
                          <m:t>𝜉</m:t>
                        </m:r>
                      </m:e>
                      <m:sub>
                        <m:r>
                          <a:rPr lang="de-DE" sz="2000" i="1">
                            <a:latin typeface="Cambria Math" panose="02040503050406030204" pitchFamily="18" charset="0"/>
                            <a:ea typeface="Cambria Math" panose="02040503050406030204" pitchFamily="18" charset="0"/>
                          </a:rPr>
                          <m:t>2,</m:t>
                        </m:r>
                        <m:r>
                          <a:rPr lang="de-DE" sz="2000" b="0" i="1" smtClean="0">
                            <a:latin typeface="Cambria Math" panose="02040503050406030204" pitchFamily="18" charset="0"/>
                            <a:ea typeface="Cambria Math" panose="02040503050406030204" pitchFamily="18" charset="0"/>
                          </a:rPr>
                          <m:t>𝑜𝑝𝑡</m:t>
                        </m:r>
                      </m:sub>
                    </m:sSub>
                  </m:oMath>
                </a14:m>
                <a:r>
                  <a:rPr lang="de-DE" sz="2000" dirty="0">
                    <a:latin typeface="Calibri Light" panose="020F0302020204030204" pitchFamily="34" charset="0"/>
                    <a:cs typeface="Calibri Light" panose="020F0302020204030204" pitchFamily="34" charset="0"/>
                  </a:rPr>
                  <a:t> </a:t>
                </a:r>
                <a:r>
                  <a:rPr lang="de-DE" sz="2000" dirty="0" err="1">
                    <a:latin typeface="Calibri Light" panose="020F0302020204030204" pitchFamily="34" charset="0"/>
                    <a:cs typeface="Calibri Light" panose="020F0302020204030204" pitchFamily="34" charset="0"/>
                  </a:rPr>
                  <a:t>now</a:t>
                </a:r>
                <a:r>
                  <a:rPr lang="de-DE" sz="2000" dirty="0">
                    <a:latin typeface="Calibri Light" panose="020F0302020204030204" pitchFamily="34" charset="0"/>
                    <a:cs typeface="Calibri Light" panose="020F0302020204030204" pitchFamily="34" charset="0"/>
                  </a:rPr>
                  <a:t> </a:t>
                </a:r>
                <a:r>
                  <a:rPr lang="de-DE" sz="2000" dirty="0" err="1">
                    <a:latin typeface="Calibri Light" panose="020F0302020204030204" pitchFamily="34" charset="0"/>
                    <a:cs typeface="Calibri Light" panose="020F0302020204030204" pitchFamily="34" charset="0"/>
                  </a:rPr>
                  <a:t>replaces</a:t>
                </a:r>
                <a:r>
                  <a:rPr lang="de-DE" sz="2000" dirty="0">
                    <a:latin typeface="Calibri Light" panose="020F0302020204030204" pitchFamily="34" charset="0"/>
                    <a:cs typeface="Calibri Light" panose="020F0302020204030204" pitchFamily="34" charset="0"/>
                  </a:rPr>
                  <a:t> </a:t>
                </a:r>
                <a14:m>
                  <m:oMath xmlns:m="http://schemas.openxmlformats.org/officeDocument/2006/math">
                    <m:sSub>
                      <m:sSubPr>
                        <m:ctrlPr>
                          <a:rPr lang="en-GB" sz="2000" i="1">
                            <a:latin typeface="Cambria Math" panose="02040503050406030204" pitchFamily="18" charset="0"/>
                            <a:ea typeface="Cambria Math" panose="02040503050406030204" pitchFamily="18" charset="0"/>
                          </a:rPr>
                        </m:ctrlPr>
                      </m:sSubPr>
                      <m:e>
                        <m:r>
                          <a:rPr lang="en-GB" sz="2000" i="1">
                            <a:latin typeface="Cambria Math" panose="02040503050406030204" pitchFamily="18" charset="0"/>
                            <a:ea typeface="Cambria Math" panose="02040503050406030204" pitchFamily="18" charset="0"/>
                          </a:rPr>
                          <m:t>𝜉</m:t>
                        </m:r>
                      </m:e>
                      <m:sub>
                        <m:r>
                          <a:rPr lang="de-DE" sz="2000" i="1">
                            <a:latin typeface="Cambria Math" panose="02040503050406030204" pitchFamily="18" charset="0"/>
                            <a:ea typeface="Cambria Math" panose="02040503050406030204" pitchFamily="18" charset="0"/>
                          </a:rPr>
                          <m:t>2</m:t>
                        </m:r>
                      </m:sub>
                    </m:sSub>
                  </m:oMath>
                </a14:m>
                <a:r>
                  <a:rPr lang="de-DE" sz="2000" dirty="0">
                    <a:latin typeface="Calibri Light" panose="020F0302020204030204" pitchFamily="34" charset="0"/>
                    <a:cs typeface="Calibri Light" panose="020F0302020204030204" pitchFamily="34" charset="0"/>
                  </a:rPr>
                  <a:t>.</a:t>
                </a:r>
              </a:p>
              <a:p>
                <a:pPr eaLnBrk="1" hangingPunct="1">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Recombine, shuffle, and repeat to reach a local optimum.</a:t>
                </a:r>
              </a:p>
              <a:p>
                <a:pPr eaLnBrk="1" hangingPunct="1">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Apply </a:t>
                </a:r>
                <a:r>
                  <a:rPr lang="en-US" sz="2000" b="1" dirty="0">
                    <a:latin typeface="Calibri Light" panose="020F0302020204030204" pitchFamily="34" charset="0"/>
                    <a:cs typeface="Calibri Light" panose="020F0302020204030204" pitchFamily="34" charset="0"/>
                  </a:rPr>
                  <a:t>Simulated Annealing </a:t>
                </a:r>
                <a:r>
                  <a:rPr lang="en-US" sz="2000" dirty="0">
                    <a:latin typeface="Calibri Light" panose="020F0302020204030204" pitchFamily="34" charset="0"/>
                    <a:cs typeface="Calibri Light" panose="020F0302020204030204" pitchFamily="34" charset="0"/>
                  </a:rPr>
                  <a:t>after an initial greedy phase to ensure global convergence.</a:t>
                </a:r>
                <a:endParaRPr lang="de-DE" sz="2000" dirty="0">
                  <a:latin typeface="Calibri Light" panose="020F0302020204030204" pitchFamily="34" charset="0"/>
                  <a:cs typeface="Calibri Light" panose="020F0302020204030204" pitchFamily="34" charset="0"/>
                </a:endParaRPr>
              </a:p>
            </p:txBody>
          </p:sp>
        </mc:Choice>
        <mc:Fallback xmlns="">
          <p:sp>
            <p:nvSpPr>
              <p:cNvPr id="4" name="Text Placeholder 6">
                <a:extLst>
                  <a:ext uri="{FF2B5EF4-FFF2-40B4-BE49-F238E27FC236}">
                    <a16:creationId xmlns:a16="http://schemas.microsoft.com/office/drawing/2014/main" id="{787B197B-A7BF-45A6-9391-CA5E9AD702B3}"/>
                  </a:ext>
                </a:extLst>
              </p:cNvPr>
              <p:cNvSpPr txBox="1">
                <a:spLocks noRot="1" noChangeAspect="1" noMove="1" noResize="1" noEditPoints="1" noAdjustHandles="1" noChangeArrowheads="1" noChangeShapeType="1" noTextEdit="1"/>
              </p:cNvSpPr>
              <p:nvPr/>
            </p:nvSpPr>
            <p:spPr>
              <a:xfrm>
                <a:off x="840210" y="1844824"/>
                <a:ext cx="10801200" cy="4260960"/>
              </a:xfrm>
              <a:prstGeom prst="rect">
                <a:avLst/>
              </a:prstGeom>
              <a:blipFill>
                <a:blip r:embed="rId3"/>
                <a:stretch>
                  <a:fillRect l="-508" t="-858"/>
                </a:stretch>
              </a:blipFill>
            </p:spPr>
            <p:txBody>
              <a:bodyPr/>
              <a:lstStyle/>
              <a:p>
                <a:r>
                  <a:rPr lang="de-DE">
                    <a:noFill/>
                  </a:rPr>
                  <a:t> </a:t>
                </a:r>
              </a:p>
            </p:txBody>
          </p:sp>
        </mc:Fallback>
      </mc:AlternateContent>
    </p:spTree>
    <p:extLst>
      <p:ext uri="{BB962C8B-B14F-4D97-AF65-F5344CB8AC3E}">
        <p14:creationId xmlns:p14="http://schemas.microsoft.com/office/powerpoint/2010/main" val="3361500545"/>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9" name="Text Box 1">
            <a:extLst>
              <a:ext uri="{FF2B5EF4-FFF2-40B4-BE49-F238E27FC236}">
                <a16:creationId xmlns:a16="http://schemas.microsoft.com/office/drawing/2014/main" id="{C7A13726-9987-45CE-8AB0-61CE373E4D94}"/>
              </a:ext>
            </a:extLst>
          </p:cNvPr>
          <p:cNvSpPr txBox="1">
            <a:spLocks noChangeArrowheads="1"/>
          </p:cNvSpPr>
          <p:nvPr/>
        </p:nvSpPr>
        <p:spPr bwMode="auto">
          <a:xfrm>
            <a:off x="1056234" y="279400"/>
            <a:ext cx="9159329" cy="557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61950" indent="-357188">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eaLnBrk="1" hangingPunct="1">
              <a:buClrTx/>
              <a:buFontTx/>
              <a:buNone/>
            </a:pPr>
            <a:r>
              <a:rPr lang="en-US" sz="2800" dirty="0">
                <a:solidFill>
                  <a:srgbClr val="608BA3"/>
                </a:solidFill>
                <a:latin typeface="+mj-lt"/>
              </a:rPr>
              <a:t>The Optimization Objective &amp; Gradient Challenge</a:t>
            </a:r>
            <a:endParaRPr lang="en-GB" altLang="de-DE" sz="2800" dirty="0">
              <a:solidFill>
                <a:srgbClr val="608BA3"/>
              </a:solidFill>
              <a:latin typeface="+mj-lt"/>
            </a:endParaRPr>
          </a:p>
        </p:txBody>
      </p:sp>
      <mc:AlternateContent xmlns:mc="http://schemas.openxmlformats.org/markup-compatibility/2006" xmlns:a14="http://schemas.microsoft.com/office/drawing/2010/main">
        <mc:Choice Requires="a14">
          <p:sp>
            <p:nvSpPr>
              <p:cNvPr id="4" name="Text Placeholder 6">
                <a:extLst>
                  <a:ext uri="{FF2B5EF4-FFF2-40B4-BE49-F238E27FC236}">
                    <a16:creationId xmlns:a16="http://schemas.microsoft.com/office/drawing/2014/main" id="{787B197B-A7BF-45A6-9391-CA5E9AD702B3}"/>
                  </a:ext>
                </a:extLst>
              </p:cNvPr>
              <p:cNvSpPr txBox="1">
                <a:spLocks/>
              </p:cNvSpPr>
              <p:nvPr/>
            </p:nvSpPr>
            <p:spPr>
              <a:xfrm>
                <a:off x="840210" y="1844824"/>
                <a:ext cx="10801200" cy="4260960"/>
              </a:xfrm>
              <a:prstGeom prst="rect">
                <a:avLst/>
              </a:prstGeom>
            </p:spPr>
            <p:txBody>
              <a:bodyPr/>
              <a:lstStyle>
                <a:lvl1pPr marL="342900" indent="-3429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mn-lt"/>
                    <a:ea typeface="+mn-ea"/>
                    <a:cs typeface="+mn-cs"/>
                  </a:defRPr>
                </a:lvl1pPr>
                <a:lvl2pPr marL="742950" indent="-28575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2pPr>
                <a:lvl3pPr marL="11430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3pPr>
                <a:lvl4pPr marL="16002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4pPr>
                <a:lvl5pPr marL="20574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Objective: Maximize </a:t>
                </a:r>
                <a14:m>
                  <m:oMath xmlns:m="http://schemas.openxmlformats.org/officeDocument/2006/math">
                    <m:func>
                      <m:funcPr>
                        <m:ctrlPr>
                          <a:rPr lang="en-US" sz="2000" i="1">
                            <a:latin typeface="Cambria Math" panose="02040503050406030204" pitchFamily="18" charset="0"/>
                            <a:ea typeface="Cambria Math" panose="02040503050406030204" pitchFamily="18" charset="0"/>
                            <a:cs typeface="Calibri Light" panose="020F0302020204030204" pitchFamily="34" charset="0"/>
                          </a:rPr>
                        </m:ctrlPr>
                      </m:funcPr>
                      <m:fName>
                        <m:r>
                          <m:rPr>
                            <m:sty m:val="p"/>
                          </m:rPr>
                          <a:rPr lang="de-DE" sz="2000">
                            <a:latin typeface="Cambria Math" panose="02040503050406030204" pitchFamily="18" charset="0"/>
                            <a:ea typeface="Cambria Math" panose="02040503050406030204" pitchFamily="18" charset="0"/>
                            <a:cs typeface="Calibri Light" panose="020F0302020204030204" pitchFamily="34" charset="0"/>
                          </a:rPr>
                          <m:t>log</m:t>
                        </m:r>
                      </m:fName>
                      <m:e>
                        <m:d>
                          <m:dPr>
                            <m:begChr m:val="|"/>
                            <m:endChr m:val="|"/>
                            <m:ctrlPr>
                              <a:rPr lang="en-US" sz="2000" i="1">
                                <a:latin typeface="Cambria Math" panose="02040503050406030204" pitchFamily="18" charset="0"/>
                                <a:ea typeface="Cambria Math" panose="02040503050406030204" pitchFamily="18" charset="0"/>
                                <a:cs typeface="Calibri Light" panose="020F0302020204030204" pitchFamily="34" charset="0"/>
                              </a:rPr>
                            </m:ctrlPr>
                          </m:dPr>
                          <m:e>
                            <m:sSub>
                              <m:sSubPr>
                                <m:ctrlPr>
                                  <a:rPr lang="en-US" sz="2000" i="1">
                                    <a:latin typeface="Cambria Math" panose="02040503050406030204" pitchFamily="18" charset="0"/>
                                    <a:ea typeface="Cambria Math" panose="02040503050406030204" pitchFamily="18" charset="0"/>
                                    <a:cs typeface="Calibri Light" panose="020F0302020204030204" pitchFamily="34" charset="0"/>
                                  </a:rPr>
                                </m:ctrlPr>
                              </m:sSubPr>
                              <m:e>
                                <m:r>
                                  <m:rPr>
                                    <m:sty m:val="p"/>
                                  </m:rPr>
                                  <a:rPr lang="el-GR" sz="2000" i="1">
                                    <a:latin typeface="Cambria Math" panose="02040503050406030204" pitchFamily="18" charset="0"/>
                                    <a:ea typeface="Cambria Math" panose="02040503050406030204" pitchFamily="18" charset="0"/>
                                    <a:cs typeface="Calibri Light" panose="020F0302020204030204" pitchFamily="34" charset="0"/>
                                  </a:rPr>
                                  <m:t>Σ</m:t>
                                </m:r>
                              </m:e>
                              <m:sub>
                                <m:r>
                                  <a:rPr lang="de-DE" sz="2000" i="1">
                                    <a:latin typeface="Cambria Math" panose="02040503050406030204" pitchFamily="18" charset="0"/>
                                    <a:ea typeface="Cambria Math" panose="02040503050406030204" pitchFamily="18" charset="0"/>
                                    <a:cs typeface="Calibri Light" panose="020F0302020204030204" pitchFamily="34" charset="0"/>
                                  </a:rPr>
                                  <m:t>2</m:t>
                                </m:r>
                              </m:sub>
                            </m:sSub>
                          </m:e>
                        </m:d>
                      </m:e>
                    </m:func>
                  </m:oMath>
                </a14:m>
                <a:r>
                  <a:rPr lang="en-US" sz="2000" dirty="0">
                    <a:latin typeface="Calibri Light" panose="020F0302020204030204" pitchFamily="34" charset="0"/>
                    <a:cs typeface="Calibri Light" panose="020F0302020204030204" pitchFamily="34" charset="0"/>
                  </a:rPr>
                  <a:t> instead of </a:t>
                </a:r>
                <a14:m>
                  <m:oMath xmlns:m="http://schemas.openxmlformats.org/officeDocument/2006/math">
                    <m:d>
                      <m:dPr>
                        <m:begChr m:val="|"/>
                        <m:endChr m:val="|"/>
                        <m:ctrlPr>
                          <a:rPr lang="de-DE" sz="2000" i="1">
                            <a:latin typeface="Cambria Math" panose="02040503050406030204" pitchFamily="18" charset="0"/>
                            <a:cs typeface="Calibri Light" panose="020F0302020204030204" pitchFamily="34" charset="0"/>
                          </a:rPr>
                        </m:ctrlPr>
                      </m:dPr>
                      <m:e>
                        <m:sSub>
                          <m:sSubPr>
                            <m:ctrlPr>
                              <a:rPr lang="de-DE" sz="2000" i="1">
                                <a:latin typeface="Cambria Math" panose="02040503050406030204" pitchFamily="18" charset="0"/>
                                <a:cs typeface="Calibri Light" panose="020F0302020204030204" pitchFamily="34" charset="0"/>
                              </a:rPr>
                            </m:ctrlPr>
                          </m:sSubPr>
                          <m:e>
                            <m:r>
                              <m:rPr>
                                <m:sty m:val="p"/>
                              </m:rPr>
                              <a:rPr lang="el-GR" sz="2000" i="1">
                                <a:latin typeface="Cambria Math" panose="02040503050406030204" pitchFamily="18" charset="0"/>
                                <a:ea typeface="Cambria Math" panose="02040503050406030204" pitchFamily="18" charset="0"/>
                                <a:cs typeface="Calibri Light" panose="020F0302020204030204" pitchFamily="34" charset="0"/>
                              </a:rPr>
                              <m:t>Σ</m:t>
                            </m:r>
                          </m:e>
                          <m:sub>
                            <m:r>
                              <a:rPr lang="de-DE" sz="2000" i="1">
                                <a:latin typeface="Cambria Math" panose="02040503050406030204" pitchFamily="18" charset="0"/>
                                <a:cs typeface="Calibri Light" panose="020F0302020204030204" pitchFamily="34" charset="0"/>
                              </a:rPr>
                              <m:t>2</m:t>
                            </m:r>
                          </m:sub>
                        </m:sSub>
                      </m:e>
                    </m:d>
                  </m:oMath>
                </a14:m>
                <a:r>
                  <a:rPr lang="en-US" sz="2000" dirty="0">
                    <a:latin typeface="Calibri Light" panose="020F0302020204030204" pitchFamily="34" charset="0"/>
                    <a:cs typeface="Calibri Light" panose="020F0302020204030204" pitchFamily="34" charset="0"/>
                  </a:rPr>
                  <a:t> (monotone transformation, drastically simplifies derivatives).</a:t>
                </a:r>
              </a:p>
              <a:p>
                <a:pPr eaLnBrk="1" hangingPunct="1">
                  <a:spcAft>
                    <a:spcPts val="1800"/>
                  </a:spcAft>
                  <a:buFont typeface="Arial" panose="020B0604020202020204" pitchFamily="34" charset="0"/>
                  <a:buChar char="•"/>
                </a:pPr>
                <a14:m>
                  <m:oMath xmlns:m="http://schemas.openxmlformats.org/officeDocument/2006/math">
                    <m:sSub>
                      <m:sSubPr>
                        <m:ctrlPr>
                          <a:rPr lang="de-DE" sz="2000" i="1" smtClean="0">
                            <a:latin typeface="Cambria Math" panose="02040503050406030204" pitchFamily="18" charset="0"/>
                            <a:cs typeface="Calibri Light" panose="020F0302020204030204" pitchFamily="34" charset="0"/>
                          </a:rPr>
                        </m:ctrlPr>
                      </m:sSubPr>
                      <m:e>
                        <m:r>
                          <m:rPr>
                            <m:sty m:val="p"/>
                          </m:rPr>
                          <a:rPr lang="el-GR" sz="2000" i="1">
                            <a:latin typeface="Cambria Math" panose="02040503050406030204" pitchFamily="18" charset="0"/>
                            <a:ea typeface="Cambria Math" panose="02040503050406030204" pitchFamily="18" charset="0"/>
                            <a:cs typeface="Calibri Light" panose="020F0302020204030204" pitchFamily="34" charset="0"/>
                          </a:rPr>
                          <m:t>Σ</m:t>
                        </m:r>
                      </m:e>
                      <m:sub>
                        <m:r>
                          <a:rPr lang="de-DE" sz="2000" i="1">
                            <a:latin typeface="Cambria Math" panose="02040503050406030204" pitchFamily="18" charset="0"/>
                            <a:cs typeface="Calibri Light" panose="020F0302020204030204" pitchFamily="34" charset="0"/>
                          </a:rPr>
                          <m:t>2</m:t>
                        </m:r>
                      </m:sub>
                    </m:sSub>
                    <m:r>
                      <a:rPr lang="de-DE" sz="2000" i="1">
                        <a:latin typeface="Cambria Math" panose="02040503050406030204" pitchFamily="18" charset="0"/>
                        <a:cs typeface="Calibri Light" panose="020F0302020204030204" pitchFamily="34" charset="0"/>
                      </a:rPr>
                      <m:t> </m:t>
                    </m:r>
                  </m:oMath>
                </a14:m>
                <a:r>
                  <a:rPr lang="en-US" sz="2000" dirty="0">
                    <a:latin typeface="Calibri Light" panose="020F0302020204030204" pitchFamily="34" charset="0"/>
                    <a:cs typeface="Calibri Light" panose="020F0302020204030204" pitchFamily="34" charset="0"/>
                  </a:rPr>
                  <a:t> depends dynamically on spatial coordinates via trend-matrix </a:t>
                </a:r>
                <a14:m>
                  <m:oMath xmlns:m="http://schemas.openxmlformats.org/officeDocument/2006/math">
                    <m:sSub>
                      <m:sSubPr>
                        <m:ctrlPr>
                          <a:rPr lang="en-US" sz="2000" i="1" smtClean="0">
                            <a:latin typeface="Cambria Math" panose="02040503050406030204" pitchFamily="18" charset="0"/>
                            <a:cs typeface="Calibri Light" panose="020F0302020204030204" pitchFamily="34" charset="0"/>
                          </a:rPr>
                        </m:ctrlPr>
                      </m:sSubPr>
                      <m:e>
                        <m:r>
                          <a:rPr lang="de-DE" sz="2000" b="0" i="1" smtClean="0">
                            <a:latin typeface="Cambria Math" panose="02040503050406030204" pitchFamily="18" charset="0"/>
                            <a:cs typeface="Calibri Light" panose="020F0302020204030204" pitchFamily="34" charset="0"/>
                          </a:rPr>
                          <m:t>𝐹</m:t>
                        </m:r>
                      </m:e>
                      <m:sub>
                        <m:r>
                          <a:rPr lang="de-DE" sz="2000" b="0" i="1" smtClean="0">
                            <a:latin typeface="Cambria Math" panose="02040503050406030204" pitchFamily="18" charset="0"/>
                            <a:cs typeface="Calibri Light" panose="020F0302020204030204" pitchFamily="34" charset="0"/>
                          </a:rPr>
                          <m:t>2</m:t>
                        </m:r>
                      </m:sub>
                    </m:sSub>
                  </m:oMath>
                </a14:m>
                <a:r>
                  <a:rPr lang="en-US" sz="2000" dirty="0">
                    <a:latin typeface="Calibri Light" panose="020F0302020204030204" pitchFamily="34" charset="0"/>
                    <a:cs typeface="Calibri Light" panose="020F0302020204030204" pitchFamily="34" charset="0"/>
                  </a:rPr>
                  <a:t>, cross-covariance-matrix </a:t>
                </a:r>
                <a14:m>
                  <m:oMath xmlns:m="http://schemas.openxmlformats.org/officeDocument/2006/math">
                    <m:sSub>
                      <m:sSubPr>
                        <m:ctrlPr>
                          <a:rPr lang="en-US" sz="2000" i="1">
                            <a:latin typeface="Cambria Math" panose="02040503050406030204" pitchFamily="18" charset="0"/>
                            <a:cs typeface="Calibri Light" panose="020F0302020204030204" pitchFamily="34" charset="0"/>
                          </a:rPr>
                        </m:ctrlPr>
                      </m:sSubPr>
                      <m:e>
                        <m:r>
                          <a:rPr lang="de-DE" sz="2000" b="0" i="1" smtClean="0">
                            <a:latin typeface="Cambria Math" panose="02040503050406030204" pitchFamily="18" charset="0"/>
                            <a:cs typeface="Calibri Light" panose="020F0302020204030204" pitchFamily="34" charset="0"/>
                          </a:rPr>
                          <m:t>𝐶</m:t>
                        </m:r>
                      </m:e>
                      <m:sub>
                        <m:r>
                          <a:rPr lang="de-DE" sz="2000" b="0" i="1" smtClean="0">
                            <a:latin typeface="Cambria Math" panose="02040503050406030204" pitchFamily="18" charset="0"/>
                            <a:cs typeface="Calibri Light" panose="020F0302020204030204" pitchFamily="34" charset="0"/>
                          </a:rPr>
                          <m:t>1</m:t>
                        </m:r>
                        <m:r>
                          <a:rPr lang="de-DE" sz="2000" i="1">
                            <a:latin typeface="Cambria Math" panose="02040503050406030204" pitchFamily="18" charset="0"/>
                            <a:cs typeface="Calibri Light" panose="020F0302020204030204" pitchFamily="34" charset="0"/>
                          </a:rPr>
                          <m:t>2</m:t>
                        </m:r>
                      </m:sub>
                    </m:sSub>
                  </m:oMath>
                </a14:m>
                <a:r>
                  <a:rPr lang="en-US" sz="2000" dirty="0">
                    <a:latin typeface="Calibri Light" panose="020F0302020204030204" pitchFamily="34" charset="0"/>
                    <a:cs typeface="Calibri Light" panose="020F0302020204030204" pitchFamily="34" charset="0"/>
                  </a:rPr>
                  <a:t>, and inner-increment covariance-matrix </a:t>
                </a:r>
                <a14:m>
                  <m:oMath xmlns:m="http://schemas.openxmlformats.org/officeDocument/2006/math">
                    <m:sSub>
                      <m:sSubPr>
                        <m:ctrlPr>
                          <a:rPr lang="en-US" sz="2000" i="1">
                            <a:latin typeface="Cambria Math" panose="02040503050406030204" pitchFamily="18" charset="0"/>
                            <a:cs typeface="Calibri Light" panose="020F0302020204030204" pitchFamily="34" charset="0"/>
                          </a:rPr>
                        </m:ctrlPr>
                      </m:sSubPr>
                      <m:e>
                        <m:r>
                          <a:rPr lang="de-DE" sz="2000" b="0" i="1" smtClean="0">
                            <a:latin typeface="Cambria Math" panose="02040503050406030204" pitchFamily="18" charset="0"/>
                            <a:cs typeface="Calibri Light" panose="020F0302020204030204" pitchFamily="34" charset="0"/>
                          </a:rPr>
                          <m:t>𝐶</m:t>
                        </m:r>
                      </m:e>
                      <m:sub>
                        <m:r>
                          <a:rPr lang="de-DE" sz="2000" i="1">
                            <a:latin typeface="Cambria Math" panose="02040503050406030204" pitchFamily="18" charset="0"/>
                            <a:cs typeface="Calibri Light" panose="020F0302020204030204" pitchFamily="34" charset="0"/>
                          </a:rPr>
                          <m:t>2</m:t>
                        </m:r>
                      </m:sub>
                    </m:sSub>
                  </m:oMath>
                </a14:m>
                <a:r>
                  <a:rPr lang="en-US" sz="2000" dirty="0">
                    <a:latin typeface="Calibri Light" panose="020F0302020204030204" pitchFamily="34" charset="0"/>
                    <a:cs typeface="Calibri Light" panose="020F0302020204030204" pitchFamily="34" charset="0"/>
                  </a:rPr>
                  <a:t>.</a:t>
                </a:r>
              </a:p>
              <a:p>
                <a:pPr eaLnBrk="1" hangingPunct="1">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Standard differential calculus leads directly to </a:t>
                </a:r>
                <a:r>
                  <a:rPr lang="en-US" sz="2000" b="1" dirty="0">
                    <a:latin typeface="Calibri Light" panose="020F0302020204030204" pitchFamily="34" charset="0"/>
                    <a:cs typeface="Calibri Light" panose="020F0302020204030204" pitchFamily="34" charset="0"/>
                  </a:rPr>
                  <a:t>higher-dimensional tensors </a:t>
                </a:r>
                <a:r>
                  <a:rPr lang="en-US" sz="2000" dirty="0">
                    <a:latin typeface="Calibri Light" panose="020F0302020204030204" pitchFamily="34" charset="0"/>
                    <a:cs typeface="Calibri Light" panose="020F0302020204030204" pitchFamily="34" charset="0"/>
                  </a:rPr>
                  <a:t>due to matrix positioning.</a:t>
                </a:r>
                <a:endParaRPr lang="de-DE" sz="2000" dirty="0">
                  <a:latin typeface="Calibri Light" panose="020F0302020204030204" pitchFamily="34" charset="0"/>
                  <a:cs typeface="Calibri Light" panose="020F0302020204030204" pitchFamily="34" charset="0"/>
                </a:endParaRPr>
              </a:p>
            </p:txBody>
          </p:sp>
        </mc:Choice>
        <mc:Fallback xmlns="">
          <p:sp>
            <p:nvSpPr>
              <p:cNvPr id="4" name="Text Placeholder 6">
                <a:extLst>
                  <a:ext uri="{FF2B5EF4-FFF2-40B4-BE49-F238E27FC236}">
                    <a16:creationId xmlns:a16="http://schemas.microsoft.com/office/drawing/2014/main" id="{787B197B-A7BF-45A6-9391-CA5E9AD702B3}"/>
                  </a:ext>
                </a:extLst>
              </p:cNvPr>
              <p:cNvSpPr txBox="1">
                <a:spLocks noRot="1" noChangeAspect="1" noMove="1" noResize="1" noEditPoints="1" noAdjustHandles="1" noChangeArrowheads="1" noChangeShapeType="1" noTextEdit="1"/>
              </p:cNvSpPr>
              <p:nvPr/>
            </p:nvSpPr>
            <p:spPr>
              <a:xfrm>
                <a:off x="840210" y="1844824"/>
                <a:ext cx="10801200" cy="4260960"/>
              </a:xfrm>
              <a:prstGeom prst="rect">
                <a:avLst/>
              </a:prstGeom>
              <a:blipFill>
                <a:blip r:embed="rId3"/>
                <a:stretch>
                  <a:fillRect l="-508" t="-858" r="-621"/>
                </a:stretch>
              </a:blipFill>
            </p:spPr>
            <p:txBody>
              <a:bodyPr/>
              <a:lstStyle/>
              <a:p>
                <a:r>
                  <a:rPr lang="de-DE">
                    <a:noFill/>
                  </a:rPr>
                  <a:t> </a:t>
                </a:r>
              </a:p>
            </p:txBody>
          </p:sp>
        </mc:Fallback>
      </mc:AlternateContent>
    </p:spTree>
    <p:extLst>
      <p:ext uri="{BB962C8B-B14F-4D97-AF65-F5344CB8AC3E}">
        <p14:creationId xmlns:p14="http://schemas.microsoft.com/office/powerpoint/2010/main" val="324073654"/>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9" name="Text Box 1">
            <a:extLst>
              <a:ext uri="{FF2B5EF4-FFF2-40B4-BE49-F238E27FC236}">
                <a16:creationId xmlns:a16="http://schemas.microsoft.com/office/drawing/2014/main" id="{C7A13726-9987-45CE-8AB0-61CE373E4D94}"/>
              </a:ext>
            </a:extLst>
          </p:cNvPr>
          <p:cNvSpPr txBox="1">
            <a:spLocks noChangeArrowheads="1"/>
          </p:cNvSpPr>
          <p:nvPr/>
        </p:nvSpPr>
        <p:spPr bwMode="auto">
          <a:xfrm>
            <a:off x="1056234" y="279400"/>
            <a:ext cx="9159329" cy="557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61950" indent="-357188">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eaLnBrk="1" hangingPunct="1">
              <a:buClrTx/>
              <a:buFontTx/>
              <a:buNone/>
            </a:pPr>
            <a:r>
              <a:rPr lang="en-US" sz="2800" dirty="0">
                <a:solidFill>
                  <a:srgbClr val="608BA3"/>
                </a:solidFill>
                <a:latin typeface="+mj-lt"/>
              </a:rPr>
              <a:t>The Tensor-Free Solution</a:t>
            </a:r>
            <a:endParaRPr lang="en-GB" altLang="de-DE" sz="2800" dirty="0">
              <a:solidFill>
                <a:srgbClr val="608BA3"/>
              </a:solidFill>
              <a:latin typeface="+mj-lt"/>
            </a:endParaRPr>
          </a:p>
        </p:txBody>
      </p:sp>
      <mc:AlternateContent xmlns:mc="http://schemas.openxmlformats.org/markup-compatibility/2006" xmlns:a14="http://schemas.microsoft.com/office/drawing/2010/main">
        <mc:Choice Requires="a14">
          <p:sp>
            <p:nvSpPr>
              <p:cNvPr id="4" name="Text Placeholder 6">
                <a:extLst>
                  <a:ext uri="{FF2B5EF4-FFF2-40B4-BE49-F238E27FC236}">
                    <a16:creationId xmlns:a16="http://schemas.microsoft.com/office/drawing/2014/main" id="{787B197B-A7BF-45A6-9391-CA5E9AD702B3}"/>
                  </a:ext>
                </a:extLst>
              </p:cNvPr>
              <p:cNvSpPr txBox="1">
                <a:spLocks/>
              </p:cNvSpPr>
              <p:nvPr/>
            </p:nvSpPr>
            <p:spPr>
              <a:xfrm>
                <a:off x="840210" y="1844824"/>
                <a:ext cx="10801200" cy="4260960"/>
              </a:xfrm>
              <a:prstGeom prst="rect">
                <a:avLst/>
              </a:prstGeom>
            </p:spPr>
            <p:txBody>
              <a:bodyPr/>
              <a:lstStyle>
                <a:lvl1pPr marL="342900" indent="-3429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mn-lt"/>
                    <a:ea typeface="+mn-ea"/>
                    <a:cs typeface="+mn-cs"/>
                  </a:defRPr>
                </a:lvl1pPr>
                <a:lvl2pPr marL="742950" indent="-28575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2pPr>
                <a:lvl3pPr marL="11430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3pPr>
                <a:lvl4pPr marL="16002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4pPr>
                <a:lvl5pPr marL="20574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Aft>
                    <a:spcPts val="1800"/>
                  </a:spcAft>
                  <a:buFont typeface="Arial" panose="020B0604020202020204" pitchFamily="34" charset="0"/>
                  <a:buChar char="•"/>
                </a:pPr>
                <a:r>
                  <a:rPr lang="en-US" sz="2000" i="1" dirty="0">
                    <a:latin typeface="Calibri Light" panose="020F0302020204030204" pitchFamily="34" charset="0"/>
                    <a:cs typeface="Calibri Light" panose="020F0302020204030204" pitchFamily="34" charset="0"/>
                  </a:rPr>
                  <a:t>Our Achievement: </a:t>
                </a:r>
                <a:r>
                  <a:rPr lang="en-US" sz="2000" dirty="0">
                    <a:latin typeface="Calibri Light" panose="020F0302020204030204" pitchFamily="34" charset="0"/>
                    <a:cs typeface="Calibri Light" panose="020F0302020204030204" pitchFamily="34" charset="0"/>
                  </a:rPr>
                  <a:t>Through strategic algebraic grouping and utilizing core structural identities, the gradient is kept </a:t>
                </a:r>
                <a:r>
                  <a:rPr lang="en-US" sz="2000" b="1" dirty="0">
                    <a:latin typeface="Calibri Light" panose="020F0302020204030204" pitchFamily="34" charset="0"/>
                    <a:cs typeface="Calibri Light" panose="020F0302020204030204" pitchFamily="34" charset="0"/>
                  </a:rPr>
                  <a:t>strictly on the 2D matrix level</a:t>
                </a:r>
                <a:r>
                  <a:rPr lang="en-US" sz="2000" dirty="0">
                    <a:latin typeface="Calibri Light" panose="020F0302020204030204" pitchFamily="34" charset="0"/>
                    <a:cs typeface="Calibri Light" panose="020F0302020204030204" pitchFamily="34" charset="0"/>
                  </a:rPr>
                  <a:t>.</a:t>
                </a:r>
              </a:p>
              <a:p>
                <a:pPr eaLnBrk="1" hangingPunct="1">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Tensors are entirely avoided.</a:t>
                </a:r>
              </a:p>
              <a:p>
                <a:pPr eaLnBrk="1" hangingPunct="1">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The complete gradient is a clean matrix mapping directly to coordinate changes:</a:t>
                </a:r>
                <a:br>
                  <a:rPr lang="en-US" sz="2000" dirty="0">
                    <a:latin typeface="Calibri Light" panose="020F0302020204030204" pitchFamily="34" charset="0"/>
                    <a:cs typeface="Calibri Light" panose="020F0302020204030204" pitchFamily="34" charset="0"/>
                  </a:rPr>
                </a:br>
                <a14:m>
                  <m:oMath xmlns:m="http://schemas.openxmlformats.org/officeDocument/2006/math">
                    <m:f>
                      <m:fPr>
                        <m:ctrlPr>
                          <a:rPr lang="en-US" sz="2000" i="1" smtClean="0">
                            <a:latin typeface="Cambria Math" panose="02040503050406030204" pitchFamily="18" charset="0"/>
                            <a:cs typeface="Calibri Light" panose="020F0302020204030204" pitchFamily="34" charset="0"/>
                          </a:rPr>
                        </m:ctrlPr>
                      </m:fPr>
                      <m:num>
                        <m:r>
                          <a:rPr lang="en-US" sz="2000" i="1" smtClean="0">
                            <a:latin typeface="Cambria Math" panose="02040503050406030204" pitchFamily="18" charset="0"/>
                            <a:ea typeface="Cambria Math" panose="02040503050406030204" pitchFamily="18" charset="0"/>
                            <a:cs typeface="Calibri Light" panose="020F0302020204030204" pitchFamily="34" charset="0"/>
                          </a:rPr>
                          <m:t>𝜕</m:t>
                        </m:r>
                        <m:func>
                          <m:funcPr>
                            <m:ctrlPr>
                              <a:rPr lang="en-US" sz="2000" i="1" smtClean="0">
                                <a:latin typeface="Cambria Math" panose="02040503050406030204" pitchFamily="18" charset="0"/>
                                <a:ea typeface="Cambria Math" panose="02040503050406030204" pitchFamily="18" charset="0"/>
                                <a:cs typeface="Calibri Light" panose="020F0302020204030204" pitchFamily="34" charset="0"/>
                              </a:rPr>
                            </m:ctrlPr>
                          </m:funcPr>
                          <m:fName>
                            <m:r>
                              <m:rPr>
                                <m:sty m:val="p"/>
                              </m:rPr>
                              <a:rPr lang="de-DE" sz="2000" b="0" i="0" smtClean="0">
                                <a:latin typeface="Cambria Math" panose="02040503050406030204" pitchFamily="18" charset="0"/>
                                <a:ea typeface="Cambria Math" panose="02040503050406030204" pitchFamily="18" charset="0"/>
                                <a:cs typeface="Calibri Light" panose="020F0302020204030204" pitchFamily="34" charset="0"/>
                              </a:rPr>
                              <m:t>log</m:t>
                            </m:r>
                          </m:fName>
                          <m:e>
                            <m:d>
                              <m:dPr>
                                <m:begChr m:val="|"/>
                                <m:endChr m:val="|"/>
                                <m:ctrlPr>
                                  <a:rPr lang="en-US" sz="2000" i="1" smtClean="0">
                                    <a:latin typeface="Cambria Math" panose="02040503050406030204" pitchFamily="18" charset="0"/>
                                    <a:ea typeface="Cambria Math" panose="02040503050406030204" pitchFamily="18" charset="0"/>
                                    <a:cs typeface="Calibri Light" panose="020F0302020204030204" pitchFamily="34" charset="0"/>
                                  </a:rPr>
                                </m:ctrlPr>
                              </m:dPr>
                              <m:e>
                                <m:sSub>
                                  <m:sSubPr>
                                    <m:ctrlPr>
                                      <a:rPr lang="en-US" sz="2000" i="1" smtClean="0">
                                        <a:latin typeface="Cambria Math" panose="02040503050406030204" pitchFamily="18" charset="0"/>
                                        <a:ea typeface="Cambria Math" panose="02040503050406030204" pitchFamily="18" charset="0"/>
                                        <a:cs typeface="Calibri Light" panose="020F0302020204030204" pitchFamily="34" charset="0"/>
                                      </a:rPr>
                                    </m:ctrlPr>
                                  </m:sSubPr>
                                  <m:e>
                                    <m:r>
                                      <m:rPr>
                                        <m:sty m:val="p"/>
                                      </m:rPr>
                                      <a:rPr lang="el-GR" sz="2000" i="1" smtClean="0">
                                        <a:latin typeface="Cambria Math" panose="02040503050406030204" pitchFamily="18" charset="0"/>
                                        <a:ea typeface="Cambria Math" panose="02040503050406030204" pitchFamily="18" charset="0"/>
                                        <a:cs typeface="Calibri Light" panose="020F0302020204030204" pitchFamily="34" charset="0"/>
                                      </a:rPr>
                                      <m:t>Σ</m:t>
                                    </m:r>
                                  </m:e>
                                  <m:sub>
                                    <m:r>
                                      <a:rPr lang="de-DE" sz="2000" b="0" i="1" smtClean="0">
                                        <a:latin typeface="Cambria Math" panose="02040503050406030204" pitchFamily="18" charset="0"/>
                                        <a:ea typeface="Cambria Math" panose="02040503050406030204" pitchFamily="18" charset="0"/>
                                        <a:cs typeface="Calibri Light" panose="020F0302020204030204" pitchFamily="34" charset="0"/>
                                      </a:rPr>
                                      <m:t>2</m:t>
                                    </m:r>
                                  </m:sub>
                                </m:sSub>
                              </m:e>
                            </m:d>
                          </m:e>
                        </m:func>
                      </m:num>
                      <m:den>
                        <m:r>
                          <a:rPr lang="de-DE" sz="2000" b="0" i="1" smtClean="0">
                            <a:latin typeface="Cambria Math" panose="02040503050406030204" pitchFamily="18" charset="0"/>
                            <a:ea typeface="Cambria Math" panose="02040503050406030204" pitchFamily="18" charset="0"/>
                            <a:cs typeface="Calibri Light" panose="020F0302020204030204" pitchFamily="34" charset="0"/>
                          </a:rPr>
                          <m:t>2⋅</m:t>
                        </m:r>
                        <m:r>
                          <a:rPr lang="en-US" sz="2000" i="1" smtClean="0">
                            <a:latin typeface="Cambria Math" panose="02040503050406030204" pitchFamily="18" charset="0"/>
                            <a:ea typeface="Cambria Math" panose="02040503050406030204" pitchFamily="18" charset="0"/>
                            <a:cs typeface="Calibri Light" panose="020F0302020204030204" pitchFamily="34" charset="0"/>
                          </a:rPr>
                          <m:t>𝜕</m:t>
                        </m:r>
                        <m:sSub>
                          <m:sSubPr>
                            <m:ctrlPr>
                              <a:rPr lang="en-US" sz="2000" i="1" smtClean="0">
                                <a:latin typeface="Cambria Math" panose="02040503050406030204" pitchFamily="18" charset="0"/>
                                <a:ea typeface="Cambria Math" panose="02040503050406030204" pitchFamily="18" charset="0"/>
                                <a:cs typeface="Calibri Light" panose="020F0302020204030204" pitchFamily="34" charset="0"/>
                              </a:rPr>
                            </m:ctrlPr>
                          </m:sSubPr>
                          <m:e>
                            <m:r>
                              <a:rPr lang="en-US" sz="2000" i="1" smtClean="0">
                                <a:latin typeface="Cambria Math" panose="02040503050406030204" pitchFamily="18" charset="0"/>
                                <a:ea typeface="Cambria Math" panose="02040503050406030204" pitchFamily="18" charset="0"/>
                                <a:cs typeface="Calibri Light" panose="020F0302020204030204" pitchFamily="34" charset="0"/>
                              </a:rPr>
                              <m:t>𝜉</m:t>
                            </m:r>
                          </m:e>
                          <m:sub>
                            <m:r>
                              <a:rPr lang="de-DE" sz="2000" b="0" i="1" smtClean="0">
                                <a:latin typeface="Cambria Math" panose="02040503050406030204" pitchFamily="18" charset="0"/>
                                <a:ea typeface="Cambria Math" panose="02040503050406030204" pitchFamily="18" charset="0"/>
                                <a:cs typeface="Calibri Light" panose="020F0302020204030204" pitchFamily="34" charset="0"/>
                              </a:rPr>
                              <m:t>2</m:t>
                            </m:r>
                          </m:sub>
                        </m:sSub>
                      </m:den>
                    </m:f>
                    <m:r>
                      <a:rPr lang="de-DE" sz="2000" b="0" i="1" smtClean="0">
                        <a:latin typeface="Cambria Math" panose="02040503050406030204" pitchFamily="18" charset="0"/>
                        <a:ea typeface="Cambria Math" panose="02040503050406030204" pitchFamily="18" charset="0"/>
                        <a:cs typeface="Calibri Light" panose="020F0302020204030204" pitchFamily="34" charset="0"/>
                      </a:rPr>
                      <m:t>=</m:t>
                    </m:r>
                    <m:r>
                      <m:rPr>
                        <m:sty m:val="p"/>
                      </m:rPr>
                      <a:rPr lang="de-DE" sz="2000" b="0" i="1" smtClean="0">
                        <a:latin typeface="Cambria Math" panose="02040503050406030204" pitchFamily="18" charset="0"/>
                        <a:ea typeface="Cambria Math" panose="02040503050406030204" pitchFamily="18" charset="0"/>
                        <a:cs typeface="Calibri Light" panose="020F0302020204030204" pitchFamily="34" charset="0"/>
                      </a:rPr>
                      <m:t>∇</m:t>
                    </m:r>
                    <m:r>
                      <a:rPr lang="de-DE" sz="2000" b="0" i="1" smtClean="0">
                        <a:latin typeface="Cambria Math" panose="02040503050406030204" pitchFamily="18" charset="0"/>
                        <a:ea typeface="Cambria Math" panose="02040503050406030204" pitchFamily="18" charset="0"/>
                        <a:cs typeface="Calibri Light" panose="020F0302020204030204" pitchFamily="34" charset="0"/>
                      </a:rPr>
                      <m:t>𝐹</m:t>
                    </m:r>
                    <m:r>
                      <a:rPr lang="de-DE" sz="2000" b="0" i="1" smtClean="0">
                        <a:latin typeface="Cambria Math" panose="02040503050406030204" pitchFamily="18" charset="0"/>
                        <a:ea typeface="Cambria Math" panose="02040503050406030204" pitchFamily="18" charset="0"/>
                        <a:cs typeface="Calibri Light" panose="020F0302020204030204" pitchFamily="34" charset="0"/>
                      </a:rPr>
                      <m:t>+</m:t>
                    </m:r>
                    <m:r>
                      <m:rPr>
                        <m:sty m:val="p"/>
                      </m:rPr>
                      <a:rPr lang="de-DE" sz="2000" b="0" i="1" smtClean="0">
                        <a:latin typeface="Cambria Math" panose="02040503050406030204" pitchFamily="18" charset="0"/>
                        <a:ea typeface="Cambria Math" panose="02040503050406030204" pitchFamily="18" charset="0"/>
                        <a:cs typeface="Calibri Light" panose="020F0302020204030204" pitchFamily="34" charset="0"/>
                      </a:rPr>
                      <m:t>∇</m:t>
                    </m:r>
                    <m:r>
                      <a:rPr lang="de-DE" sz="2000" b="0" i="1" smtClean="0">
                        <a:latin typeface="Cambria Math" panose="02040503050406030204" pitchFamily="18" charset="0"/>
                        <a:ea typeface="Cambria Math" panose="02040503050406030204" pitchFamily="18" charset="0"/>
                        <a:cs typeface="Calibri Light" panose="020F0302020204030204" pitchFamily="34" charset="0"/>
                      </a:rPr>
                      <m:t>𝐶</m:t>
                    </m:r>
                    <m:r>
                      <a:rPr lang="de-DE" sz="2000" b="0" i="1" smtClean="0">
                        <a:latin typeface="Cambria Math" panose="02040503050406030204" pitchFamily="18" charset="0"/>
                        <a:ea typeface="Cambria Math" panose="02040503050406030204" pitchFamily="18" charset="0"/>
                        <a:cs typeface="Calibri Light" panose="020F0302020204030204" pitchFamily="34" charset="0"/>
                      </a:rPr>
                      <m:t>+</m:t>
                    </m:r>
                    <m:r>
                      <m:rPr>
                        <m:sty m:val="p"/>
                      </m:rPr>
                      <a:rPr lang="de-DE" sz="2000" b="0" i="1" smtClean="0">
                        <a:latin typeface="Cambria Math" panose="02040503050406030204" pitchFamily="18" charset="0"/>
                        <a:ea typeface="Cambria Math" panose="02040503050406030204" pitchFamily="18" charset="0"/>
                        <a:cs typeface="Calibri Light" panose="020F0302020204030204" pitchFamily="34" charset="0"/>
                      </a:rPr>
                      <m:t>∇</m:t>
                    </m:r>
                    <m:sSub>
                      <m:sSubPr>
                        <m:ctrlPr>
                          <a:rPr lang="de-DE" sz="2000" b="0" i="1" smtClean="0">
                            <a:latin typeface="Cambria Math" panose="02040503050406030204" pitchFamily="18" charset="0"/>
                            <a:ea typeface="Cambria Math" panose="02040503050406030204" pitchFamily="18" charset="0"/>
                            <a:cs typeface="Calibri Light" panose="020F0302020204030204" pitchFamily="34" charset="0"/>
                          </a:rPr>
                        </m:ctrlPr>
                      </m:sSubPr>
                      <m:e>
                        <m:r>
                          <a:rPr lang="de-DE" sz="2000" b="0" i="1" smtClean="0">
                            <a:latin typeface="Cambria Math" panose="02040503050406030204" pitchFamily="18" charset="0"/>
                            <a:ea typeface="Cambria Math" panose="02040503050406030204" pitchFamily="18" charset="0"/>
                            <a:cs typeface="Calibri Light" panose="020F0302020204030204" pitchFamily="34" charset="0"/>
                          </a:rPr>
                          <m:t>𝐶</m:t>
                        </m:r>
                      </m:e>
                      <m:sub>
                        <m:r>
                          <a:rPr lang="de-DE" sz="2000" b="0" i="1" smtClean="0">
                            <a:latin typeface="Cambria Math" panose="02040503050406030204" pitchFamily="18" charset="0"/>
                            <a:ea typeface="Cambria Math" panose="02040503050406030204" pitchFamily="18" charset="0"/>
                            <a:cs typeface="Calibri Light" panose="020F0302020204030204" pitchFamily="34" charset="0"/>
                          </a:rPr>
                          <m:t>2</m:t>
                        </m:r>
                      </m:sub>
                    </m:sSub>
                  </m:oMath>
                </a14:m>
                <a:endParaRPr lang="de-DE" sz="2000" dirty="0">
                  <a:latin typeface="Calibri Light" panose="020F0302020204030204" pitchFamily="34" charset="0"/>
                  <a:cs typeface="Calibri Light" panose="020F0302020204030204" pitchFamily="34" charset="0"/>
                </a:endParaRPr>
              </a:p>
              <a:p>
                <a:pPr eaLnBrk="1" hangingPunct="1">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Full mathematical proofs are deferred to our upcoming journal paper.</a:t>
                </a:r>
                <a:endParaRPr lang="de-DE" sz="2000" dirty="0">
                  <a:latin typeface="Calibri Light" panose="020F0302020204030204" pitchFamily="34" charset="0"/>
                  <a:cs typeface="Calibri Light" panose="020F0302020204030204" pitchFamily="34" charset="0"/>
                </a:endParaRPr>
              </a:p>
            </p:txBody>
          </p:sp>
        </mc:Choice>
        <mc:Fallback xmlns="">
          <p:sp>
            <p:nvSpPr>
              <p:cNvPr id="4" name="Text Placeholder 6">
                <a:extLst>
                  <a:ext uri="{FF2B5EF4-FFF2-40B4-BE49-F238E27FC236}">
                    <a16:creationId xmlns:a16="http://schemas.microsoft.com/office/drawing/2014/main" id="{787B197B-A7BF-45A6-9391-CA5E9AD702B3}"/>
                  </a:ext>
                </a:extLst>
              </p:cNvPr>
              <p:cNvSpPr txBox="1">
                <a:spLocks noRot="1" noChangeAspect="1" noMove="1" noResize="1" noEditPoints="1" noAdjustHandles="1" noChangeArrowheads="1" noChangeShapeType="1" noTextEdit="1"/>
              </p:cNvSpPr>
              <p:nvPr/>
            </p:nvSpPr>
            <p:spPr>
              <a:xfrm>
                <a:off x="840210" y="1844824"/>
                <a:ext cx="10801200" cy="4260960"/>
              </a:xfrm>
              <a:prstGeom prst="rect">
                <a:avLst/>
              </a:prstGeom>
              <a:blipFill>
                <a:blip r:embed="rId3"/>
                <a:stretch>
                  <a:fillRect l="-508" t="-858"/>
                </a:stretch>
              </a:blipFill>
            </p:spPr>
            <p:txBody>
              <a:bodyPr/>
              <a:lstStyle/>
              <a:p>
                <a:r>
                  <a:rPr lang="de-DE">
                    <a:noFill/>
                  </a:rPr>
                  <a:t> </a:t>
                </a:r>
              </a:p>
            </p:txBody>
          </p:sp>
        </mc:Fallback>
      </mc:AlternateContent>
    </p:spTree>
    <p:extLst>
      <p:ext uri="{BB962C8B-B14F-4D97-AF65-F5344CB8AC3E}">
        <p14:creationId xmlns:p14="http://schemas.microsoft.com/office/powerpoint/2010/main" val="1070340881"/>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9" name="Text Box 1">
            <a:extLst>
              <a:ext uri="{FF2B5EF4-FFF2-40B4-BE49-F238E27FC236}">
                <a16:creationId xmlns:a16="http://schemas.microsoft.com/office/drawing/2014/main" id="{C7A13726-9987-45CE-8AB0-61CE373E4D94}"/>
              </a:ext>
            </a:extLst>
          </p:cNvPr>
          <p:cNvSpPr txBox="1">
            <a:spLocks noChangeArrowheads="1"/>
          </p:cNvSpPr>
          <p:nvPr/>
        </p:nvSpPr>
        <p:spPr bwMode="auto">
          <a:xfrm>
            <a:off x="1056234" y="279400"/>
            <a:ext cx="9159329" cy="557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61950" indent="-357188">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eaLnBrk="1" hangingPunct="1">
              <a:buClrTx/>
              <a:buFontTx/>
              <a:buNone/>
            </a:pPr>
            <a:r>
              <a:rPr lang="en-US" sz="2800" dirty="0">
                <a:solidFill>
                  <a:srgbClr val="608BA3"/>
                </a:solidFill>
                <a:latin typeface="+mj-lt"/>
              </a:rPr>
              <a:t>Visualizing the Gradient Field (1/2)</a:t>
            </a:r>
            <a:endParaRPr lang="en-GB" altLang="de-DE" sz="2800" dirty="0">
              <a:solidFill>
                <a:srgbClr val="608BA3"/>
              </a:solidFill>
              <a:latin typeface="+mj-lt"/>
            </a:endParaRPr>
          </a:p>
        </p:txBody>
      </p:sp>
      <mc:AlternateContent xmlns:mc="http://schemas.openxmlformats.org/markup-compatibility/2006" xmlns:a14="http://schemas.microsoft.com/office/drawing/2010/main">
        <mc:Choice Requires="a14">
          <p:sp>
            <p:nvSpPr>
              <p:cNvPr id="4" name="Text Placeholder 6">
                <a:extLst>
                  <a:ext uri="{FF2B5EF4-FFF2-40B4-BE49-F238E27FC236}">
                    <a16:creationId xmlns:a16="http://schemas.microsoft.com/office/drawing/2014/main" id="{787B197B-A7BF-45A6-9391-CA5E9AD702B3}"/>
                  </a:ext>
                </a:extLst>
              </p:cNvPr>
              <p:cNvSpPr txBox="1">
                <a:spLocks/>
              </p:cNvSpPr>
              <p:nvPr/>
            </p:nvSpPr>
            <p:spPr>
              <a:xfrm>
                <a:off x="6672858" y="1844824"/>
                <a:ext cx="4968552" cy="4260960"/>
              </a:xfrm>
              <a:prstGeom prst="rect">
                <a:avLst/>
              </a:prstGeom>
            </p:spPr>
            <p:txBody>
              <a:bodyPr/>
              <a:lstStyle>
                <a:lvl1pPr marL="342900" indent="-3429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mn-lt"/>
                    <a:ea typeface="+mn-ea"/>
                    <a:cs typeface="+mn-cs"/>
                  </a:defRPr>
                </a:lvl1pPr>
                <a:lvl2pPr marL="742950" indent="-28575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2pPr>
                <a:lvl3pPr marL="11430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3pPr>
                <a:lvl4pPr marL="16002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4pPr>
                <a:lvl5pPr marL="20574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Toy Example: </a:t>
                </a:r>
                <a14:m>
                  <m:oMath xmlns:m="http://schemas.openxmlformats.org/officeDocument/2006/math">
                    <m:sSub>
                      <m:sSubPr>
                        <m:ctrlPr>
                          <a:rPr lang="en-US" sz="2000" i="1">
                            <a:solidFill>
                              <a:schemeClr val="tx1"/>
                            </a:solidFill>
                            <a:latin typeface="Cambria Math" panose="02040503050406030204" pitchFamily="18" charset="0"/>
                            <a:ea typeface="Cambria Math" panose="02040503050406030204" pitchFamily="18" charset="0"/>
                          </a:rPr>
                        </m:ctrlPr>
                      </m:sSubPr>
                      <m:e>
                        <m:r>
                          <a:rPr lang="en-US" sz="2000" i="1">
                            <a:solidFill>
                              <a:schemeClr val="tx1"/>
                            </a:solidFill>
                            <a:latin typeface="Cambria Math" panose="02040503050406030204" pitchFamily="18" charset="0"/>
                            <a:ea typeface="Cambria Math" panose="02040503050406030204" pitchFamily="18" charset="0"/>
                          </a:rPr>
                          <m:t>𝜉</m:t>
                        </m:r>
                      </m:e>
                      <m:sub>
                        <m:r>
                          <a:rPr lang="de-DE" sz="2000" i="1">
                            <a:solidFill>
                              <a:schemeClr val="tx1"/>
                            </a:solidFill>
                            <a:latin typeface="Cambria Math" panose="02040503050406030204" pitchFamily="18" charset="0"/>
                            <a:ea typeface="Cambria Math" panose="02040503050406030204" pitchFamily="18" charset="0"/>
                          </a:rPr>
                          <m:t>1</m:t>
                        </m:r>
                      </m:sub>
                    </m:sSub>
                  </m:oMath>
                </a14:m>
                <a:r>
                  <a:rPr lang="de-AT" sz="2000" dirty="0">
                    <a:cs typeface="Calibri Light" panose="020F0302020204030204" pitchFamily="34" charset="0"/>
                  </a:rPr>
                  <a:t> </a:t>
                </a:r>
                <a:r>
                  <a:rPr lang="en-US" sz="2000" dirty="0">
                    <a:latin typeface="Calibri Light" panose="020F0302020204030204" pitchFamily="34" charset="0"/>
                    <a:cs typeface="Calibri Light" panose="020F0302020204030204" pitchFamily="34" charset="0"/>
                  </a:rPr>
                  <a:t>three black points in </a:t>
                </a:r>
                <a14:m>
                  <m:oMath xmlns:m="http://schemas.openxmlformats.org/officeDocument/2006/math">
                    <m:d>
                      <m:dPr>
                        <m:begChr m:val="["/>
                        <m:endChr m:val="]"/>
                        <m:ctrlPr>
                          <a:rPr lang="en-US" sz="2000" i="1" smtClean="0">
                            <a:latin typeface="Cambria Math" panose="02040503050406030204" pitchFamily="18" charset="0"/>
                            <a:ea typeface="Cambria Math" panose="02040503050406030204" pitchFamily="18" charset="0"/>
                          </a:rPr>
                        </m:ctrlPr>
                      </m:dPr>
                      <m:e>
                        <m:r>
                          <a:rPr lang="de-DE" sz="2000" b="0" i="1" smtClean="0">
                            <a:latin typeface="Cambria Math" panose="02040503050406030204" pitchFamily="18" charset="0"/>
                            <a:ea typeface="Cambria Math" panose="02040503050406030204" pitchFamily="18" charset="0"/>
                          </a:rPr>
                          <m:t>0;10</m:t>
                        </m:r>
                      </m:e>
                    </m:d>
                    <m:r>
                      <a:rPr lang="en-US" sz="2000" i="1" smtClean="0">
                        <a:latin typeface="Cambria Math" panose="02040503050406030204" pitchFamily="18" charset="0"/>
                        <a:ea typeface="Cambria Math" panose="02040503050406030204" pitchFamily="18" charset="0"/>
                      </a:rPr>
                      <m:t>∈</m:t>
                    </m:r>
                    <m:r>
                      <a:rPr lang="en-US" sz="2000" i="1">
                        <a:latin typeface="Cambria Math" panose="02040503050406030204" pitchFamily="18" charset="0"/>
                        <a:ea typeface="Cambria Math" panose="02040503050406030204" pitchFamily="18" charset="0"/>
                      </a:rPr>
                      <m:t>ℝ</m:t>
                    </m:r>
                  </m:oMath>
                </a14:m>
                <a:r>
                  <a:rPr lang="en-US" sz="2000" dirty="0">
                    <a:latin typeface="Calibri Light" panose="020F0302020204030204" pitchFamily="34" charset="0"/>
                    <a:cs typeface="Calibri Light" panose="020F0302020204030204" pitchFamily="34" charset="0"/>
                  </a:rPr>
                  <a:t> , </a:t>
                </a:r>
                <a14:m>
                  <m:oMath xmlns:m="http://schemas.openxmlformats.org/officeDocument/2006/math">
                    <m:sSub>
                      <m:sSubPr>
                        <m:ctrlPr>
                          <a:rPr lang="en-US" sz="2000" i="1">
                            <a:solidFill>
                              <a:schemeClr val="tx1"/>
                            </a:solidFill>
                            <a:latin typeface="Cambria Math" panose="02040503050406030204" pitchFamily="18" charset="0"/>
                            <a:ea typeface="Cambria Math" panose="02040503050406030204" pitchFamily="18" charset="0"/>
                          </a:rPr>
                        </m:ctrlPr>
                      </m:sSubPr>
                      <m:e>
                        <m:r>
                          <a:rPr lang="en-US" sz="2000" i="1">
                            <a:solidFill>
                              <a:schemeClr val="tx1"/>
                            </a:solidFill>
                            <a:latin typeface="Cambria Math" panose="02040503050406030204" pitchFamily="18" charset="0"/>
                            <a:ea typeface="Cambria Math" panose="02040503050406030204" pitchFamily="18" charset="0"/>
                          </a:rPr>
                          <m:t>𝜉</m:t>
                        </m:r>
                      </m:e>
                      <m:sub>
                        <m:r>
                          <a:rPr lang="de-DE" sz="2000" b="0" i="1" smtClean="0">
                            <a:solidFill>
                              <a:schemeClr val="tx1"/>
                            </a:solidFill>
                            <a:latin typeface="Cambria Math" panose="02040503050406030204" pitchFamily="18" charset="0"/>
                            <a:ea typeface="Cambria Math" panose="02040503050406030204" pitchFamily="18" charset="0"/>
                          </a:rPr>
                          <m:t>2</m:t>
                        </m:r>
                      </m:sub>
                    </m:sSub>
                  </m:oMath>
                </a14:m>
                <a:r>
                  <a:rPr lang="en-US" sz="2000" dirty="0">
                    <a:latin typeface="Calibri Light" panose="020F0302020204030204" pitchFamily="34" charset="0"/>
                    <a:cs typeface="Calibri Light" panose="020F0302020204030204" pitchFamily="34" charset="0"/>
                  </a:rPr>
                  <a:t> two points. I.e. for different positions we get different</a:t>
                </a:r>
                <a:br>
                  <a:rPr lang="en-US" sz="2000" dirty="0">
                    <a:latin typeface="Calibri Light" panose="020F0302020204030204" pitchFamily="34" charset="0"/>
                    <a:cs typeface="Calibri Light" panose="020F0302020204030204" pitchFamily="34" charset="0"/>
                  </a:rPr>
                </a:br>
                <a:r>
                  <a:rPr lang="en-US" sz="2000" dirty="0">
                    <a:latin typeface="Calibri Light" panose="020F0302020204030204" pitchFamily="34" charset="0"/>
                    <a:cs typeface="Calibri Light" panose="020F0302020204030204" pitchFamily="34" charset="0"/>
                  </a:rPr>
                  <a:t>gradient vectors of length 2.</a:t>
                </a:r>
              </a:p>
              <a:p>
                <a:pPr eaLnBrk="1" hangingPunct="1">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The map displays </a:t>
                </a:r>
                <a14:m>
                  <m:oMath xmlns:m="http://schemas.openxmlformats.org/officeDocument/2006/math">
                    <m:d>
                      <m:dPr>
                        <m:begChr m:val="|"/>
                        <m:endChr m:val="|"/>
                        <m:ctrlPr>
                          <a:rPr lang="en-US" sz="2000" i="1" smtClean="0">
                            <a:latin typeface="Cambria Math" panose="02040503050406030204" pitchFamily="18" charset="0"/>
                            <a:ea typeface="Cambria Math" panose="02040503050406030204" pitchFamily="18" charset="0"/>
                            <a:cs typeface="Calibri Light" panose="020F0302020204030204" pitchFamily="34" charset="0"/>
                          </a:rPr>
                        </m:ctrlPr>
                      </m:dPr>
                      <m:e>
                        <m:sSub>
                          <m:sSubPr>
                            <m:ctrlPr>
                              <a:rPr lang="en-US" sz="2000" i="1" smtClean="0">
                                <a:latin typeface="Cambria Math" panose="02040503050406030204" pitchFamily="18" charset="0"/>
                                <a:ea typeface="Cambria Math" panose="02040503050406030204" pitchFamily="18" charset="0"/>
                                <a:cs typeface="Calibri Light" panose="020F0302020204030204" pitchFamily="34" charset="0"/>
                              </a:rPr>
                            </m:ctrlPr>
                          </m:sSubPr>
                          <m:e>
                            <m:r>
                              <m:rPr>
                                <m:sty m:val="p"/>
                              </m:rPr>
                              <a:rPr lang="el-GR" sz="2000" i="1" smtClean="0">
                                <a:latin typeface="Cambria Math" panose="02040503050406030204" pitchFamily="18" charset="0"/>
                                <a:ea typeface="Cambria Math" panose="02040503050406030204" pitchFamily="18" charset="0"/>
                                <a:cs typeface="Calibri Light" panose="020F0302020204030204" pitchFamily="34" charset="0"/>
                              </a:rPr>
                              <m:t>Σ</m:t>
                            </m:r>
                          </m:e>
                          <m:sub>
                            <m:r>
                              <a:rPr lang="de-DE" sz="2000" b="0" i="1" smtClean="0">
                                <a:latin typeface="Cambria Math" panose="02040503050406030204" pitchFamily="18" charset="0"/>
                                <a:ea typeface="Cambria Math" panose="02040503050406030204" pitchFamily="18" charset="0"/>
                                <a:cs typeface="Calibri Light" panose="020F0302020204030204" pitchFamily="34" charset="0"/>
                              </a:rPr>
                              <m:t>2</m:t>
                            </m:r>
                          </m:sub>
                        </m:sSub>
                      </m:e>
                    </m:d>
                  </m:oMath>
                </a14:m>
                <a:r>
                  <a:rPr lang="en-US" sz="2000" dirty="0">
                    <a:latin typeface="Calibri Light" panose="020F0302020204030204" pitchFamily="34" charset="0"/>
                    <a:cs typeface="Calibri Light" panose="020F0302020204030204" pitchFamily="34" charset="0"/>
                  </a:rPr>
                  <a:t> for all possible combinations of </a:t>
                </a:r>
                <a14:m>
                  <m:oMath xmlns:m="http://schemas.openxmlformats.org/officeDocument/2006/math">
                    <m:sSub>
                      <m:sSubPr>
                        <m:ctrlPr>
                          <a:rPr lang="en-US" sz="2000" i="1">
                            <a:solidFill>
                              <a:schemeClr val="tx1"/>
                            </a:solidFill>
                            <a:latin typeface="Cambria Math" panose="02040503050406030204" pitchFamily="18" charset="0"/>
                            <a:ea typeface="Cambria Math" panose="02040503050406030204" pitchFamily="18" charset="0"/>
                          </a:rPr>
                        </m:ctrlPr>
                      </m:sSubPr>
                      <m:e>
                        <m:r>
                          <a:rPr lang="en-US" sz="2000" i="1">
                            <a:solidFill>
                              <a:schemeClr val="tx1"/>
                            </a:solidFill>
                            <a:latin typeface="Cambria Math" panose="02040503050406030204" pitchFamily="18" charset="0"/>
                            <a:ea typeface="Cambria Math" panose="02040503050406030204" pitchFamily="18" charset="0"/>
                          </a:rPr>
                          <m:t>𝜉</m:t>
                        </m:r>
                      </m:e>
                      <m:sub>
                        <m:r>
                          <a:rPr lang="de-DE" sz="2000" i="1">
                            <a:solidFill>
                              <a:schemeClr val="tx1"/>
                            </a:solidFill>
                            <a:latin typeface="Cambria Math" panose="02040503050406030204" pitchFamily="18" charset="0"/>
                            <a:ea typeface="Cambria Math" panose="02040503050406030204" pitchFamily="18" charset="0"/>
                          </a:rPr>
                          <m:t>2</m:t>
                        </m:r>
                      </m:sub>
                    </m:sSub>
                  </m:oMath>
                </a14:m>
                <a:r>
                  <a:rPr lang="en-US" sz="2000" dirty="0">
                    <a:latin typeface="Calibri Light" panose="020F0302020204030204" pitchFamily="34" charset="0"/>
                    <a:cs typeface="Calibri Light" panose="020F0302020204030204" pitchFamily="34" charset="0"/>
                  </a:rPr>
                  <a:t> </a:t>
                </a:r>
              </a:p>
              <a:p>
                <a:pPr eaLnBrk="1" hangingPunct="1">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The arrows display the directional ascent forces acting on a point.</a:t>
                </a:r>
              </a:p>
              <a:p>
                <a:pPr eaLnBrk="1" hangingPunct="1">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Clear visible vector fields guiding points toward space-filling structures.</a:t>
                </a:r>
                <a:endParaRPr lang="de-DE" sz="2000" dirty="0">
                  <a:latin typeface="Calibri Light" panose="020F0302020204030204" pitchFamily="34" charset="0"/>
                  <a:cs typeface="Calibri Light" panose="020F0302020204030204" pitchFamily="34" charset="0"/>
                </a:endParaRPr>
              </a:p>
            </p:txBody>
          </p:sp>
        </mc:Choice>
        <mc:Fallback xmlns="">
          <p:sp>
            <p:nvSpPr>
              <p:cNvPr id="4" name="Text Placeholder 6">
                <a:extLst>
                  <a:ext uri="{FF2B5EF4-FFF2-40B4-BE49-F238E27FC236}">
                    <a16:creationId xmlns:a16="http://schemas.microsoft.com/office/drawing/2014/main" id="{787B197B-A7BF-45A6-9391-CA5E9AD702B3}"/>
                  </a:ext>
                </a:extLst>
              </p:cNvPr>
              <p:cNvSpPr txBox="1">
                <a:spLocks noRot="1" noChangeAspect="1" noMove="1" noResize="1" noEditPoints="1" noAdjustHandles="1" noChangeArrowheads="1" noChangeShapeType="1" noTextEdit="1"/>
              </p:cNvSpPr>
              <p:nvPr/>
            </p:nvSpPr>
            <p:spPr>
              <a:xfrm>
                <a:off x="6672858" y="1844824"/>
                <a:ext cx="4968552" cy="4260960"/>
              </a:xfrm>
              <a:prstGeom prst="rect">
                <a:avLst/>
              </a:prstGeom>
              <a:blipFill>
                <a:blip r:embed="rId3"/>
                <a:stretch>
                  <a:fillRect l="-1104" t="-858"/>
                </a:stretch>
              </a:blipFill>
            </p:spPr>
            <p:txBody>
              <a:bodyPr/>
              <a:lstStyle/>
              <a:p>
                <a:r>
                  <a:rPr lang="de-DE">
                    <a:noFill/>
                  </a:rPr>
                  <a:t> </a:t>
                </a:r>
              </a:p>
            </p:txBody>
          </p:sp>
        </mc:Fallback>
      </mc:AlternateContent>
      <p:pic>
        <p:nvPicPr>
          <p:cNvPr id="6" name="Grafik 5">
            <a:extLst>
              <a:ext uri="{FF2B5EF4-FFF2-40B4-BE49-F238E27FC236}">
                <a16:creationId xmlns:a16="http://schemas.microsoft.com/office/drawing/2014/main" id="{92F49BD1-965E-4AC9-A6CE-A76C30085C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4186" y="1386099"/>
            <a:ext cx="5328592" cy="5178410"/>
          </a:xfrm>
          <a:prstGeom prst="rect">
            <a:avLst/>
          </a:prstGeom>
        </p:spPr>
      </p:pic>
    </p:spTree>
    <p:extLst>
      <p:ext uri="{BB962C8B-B14F-4D97-AF65-F5344CB8AC3E}">
        <p14:creationId xmlns:p14="http://schemas.microsoft.com/office/powerpoint/2010/main" val="1656873576"/>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9" name="Text Box 1">
            <a:extLst>
              <a:ext uri="{FF2B5EF4-FFF2-40B4-BE49-F238E27FC236}">
                <a16:creationId xmlns:a16="http://schemas.microsoft.com/office/drawing/2014/main" id="{C7A13726-9987-45CE-8AB0-61CE373E4D94}"/>
              </a:ext>
            </a:extLst>
          </p:cNvPr>
          <p:cNvSpPr txBox="1">
            <a:spLocks noChangeArrowheads="1"/>
          </p:cNvSpPr>
          <p:nvPr/>
        </p:nvSpPr>
        <p:spPr bwMode="auto">
          <a:xfrm>
            <a:off x="1056234" y="279400"/>
            <a:ext cx="9159329" cy="55731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3465A4"/>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lstStyle>
            <a:lvl1pPr marL="361950" indent="-357188">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1pPr>
            <a:lvl2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2pPr>
            <a:lvl3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3pPr>
            <a:lvl4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4pPr>
            <a:lvl5pPr>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5pPr>
            <a:lvl6pPr marL="25146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6pPr>
            <a:lvl7pPr marL="29718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7pPr>
            <a:lvl8pPr marL="34290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8pPr>
            <a:lvl9pPr marL="3886200" indent="-228600" defTabSz="449263" eaLnBrk="0" fontAlgn="base" hangingPunct="0">
              <a:spcBef>
                <a:spcPts val="38"/>
              </a:spcBef>
              <a:spcAft>
                <a:spcPts val="38"/>
              </a:spcAft>
              <a:buClr>
                <a:srgbClr val="000000"/>
              </a:buClr>
              <a:buSzPct val="100000"/>
              <a:buFont typeface="Times New Roman" panose="02020603050405020304" pitchFamily="18" charset="0"/>
              <a:tabLst>
                <a:tab pos="0" algn="l"/>
                <a:tab pos="866775" algn="l"/>
                <a:tab pos="1738313" algn="l"/>
                <a:tab pos="2609850" algn="l"/>
                <a:tab pos="3481388" algn="l"/>
                <a:tab pos="4352925" algn="l"/>
                <a:tab pos="5224463" algn="l"/>
                <a:tab pos="6096000" algn="l"/>
                <a:tab pos="6967538" algn="l"/>
                <a:tab pos="7839075" algn="l"/>
                <a:tab pos="8710613" algn="l"/>
                <a:tab pos="9582150" algn="l"/>
                <a:tab pos="10453688" algn="l"/>
                <a:tab pos="10515600" algn="l"/>
                <a:tab pos="10779125" algn="l"/>
              </a:tabLst>
              <a:defRPr>
                <a:solidFill>
                  <a:srgbClr val="58595B"/>
                </a:solidFill>
                <a:latin typeface="Calibri Light" panose="020F0302020204030204" pitchFamily="34" charset="0"/>
                <a:ea typeface="Microsoft YaHei" panose="020B0503020204020204" pitchFamily="34" charset="-122"/>
              </a:defRPr>
            </a:lvl9pPr>
          </a:lstStyle>
          <a:p>
            <a:pPr eaLnBrk="1" hangingPunct="1">
              <a:buClrTx/>
              <a:buFontTx/>
              <a:buNone/>
            </a:pPr>
            <a:r>
              <a:rPr lang="en-US" sz="2800" dirty="0">
                <a:solidFill>
                  <a:srgbClr val="608BA3"/>
                </a:solidFill>
                <a:latin typeface="+mj-lt"/>
              </a:rPr>
              <a:t>Visualizing the Gradient Field (2/2)</a:t>
            </a:r>
            <a:endParaRPr lang="en-GB" altLang="de-DE" sz="2800" dirty="0">
              <a:solidFill>
                <a:srgbClr val="608BA3"/>
              </a:solidFill>
              <a:latin typeface="+mj-lt"/>
            </a:endParaRPr>
          </a:p>
        </p:txBody>
      </p:sp>
      <mc:AlternateContent xmlns:mc="http://schemas.openxmlformats.org/markup-compatibility/2006" xmlns:a14="http://schemas.microsoft.com/office/drawing/2010/main">
        <mc:Choice Requires="a14">
          <p:sp>
            <p:nvSpPr>
              <p:cNvPr id="4" name="Text Placeholder 6">
                <a:extLst>
                  <a:ext uri="{FF2B5EF4-FFF2-40B4-BE49-F238E27FC236}">
                    <a16:creationId xmlns:a16="http://schemas.microsoft.com/office/drawing/2014/main" id="{787B197B-A7BF-45A6-9391-CA5E9AD702B3}"/>
                  </a:ext>
                </a:extLst>
              </p:cNvPr>
              <p:cNvSpPr txBox="1">
                <a:spLocks/>
              </p:cNvSpPr>
              <p:nvPr/>
            </p:nvSpPr>
            <p:spPr>
              <a:xfrm>
                <a:off x="6672858" y="1844824"/>
                <a:ext cx="4968552" cy="4260960"/>
              </a:xfrm>
              <a:prstGeom prst="rect">
                <a:avLst/>
              </a:prstGeom>
            </p:spPr>
            <p:txBody>
              <a:bodyPr/>
              <a:lstStyle>
                <a:lvl1pPr marL="342900" indent="-3429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mn-lt"/>
                    <a:ea typeface="+mn-ea"/>
                    <a:cs typeface="+mn-cs"/>
                  </a:defRPr>
                </a:lvl1pPr>
                <a:lvl2pPr marL="742950" indent="-28575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2pPr>
                <a:lvl3pPr marL="11430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3pPr>
                <a:lvl4pPr marL="16002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4pPr>
                <a:lvl5pPr marL="2057400" indent="-228600" algn="l" defTabSz="449263" rtl="0" fontAlgn="base">
                  <a:spcBef>
                    <a:spcPts val="38"/>
                  </a:spcBef>
                  <a:spcAft>
                    <a:spcPts val="638"/>
                  </a:spcAft>
                  <a:buClr>
                    <a:srgbClr val="000000"/>
                  </a:buClr>
                  <a:buSzPct val="100000"/>
                  <a:buFont typeface="Times New Roman" panose="02020603050405020304" pitchFamily="18" charset="0"/>
                  <a:defRPr kern="1200">
                    <a:solidFill>
                      <a:srgbClr val="58595B"/>
                    </a:solidFill>
                    <a:latin typeface="Calibri Light" panose="020F03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Trajectories of the line-search algorithm using BFGS.</a:t>
                </a:r>
              </a:p>
              <a:p>
                <a:pPr eaLnBrk="1" hangingPunct="1">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Different starting configurations converge to the globally/locally optimal coordinates. </a:t>
                </a:r>
              </a:p>
              <a:p>
                <a:pPr eaLnBrk="1" hangingPunct="1">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Demonstrates the smooth, deterministic behavior of the gradient field.</a:t>
                </a:r>
              </a:p>
              <a:p>
                <a:pPr eaLnBrk="1" hangingPunct="1">
                  <a:spcAft>
                    <a:spcPts val="1800"/>
                  </a:spcAft>
                  <a:buFont typeface="Arial" panose="020B0604020202020204" pitchFamily="34" charset="0"/>
                  <a:buChar char="•"/>
                </a:pPr>
                <a:r>
                  <a:rPr lang="en-US" sz="2000" dirty="0">
                    <a:latin typeface="Calibri Light" panose="020F0302020204030204" pitchFamily="34" charset="0"/>
                    <a:cs typeface="Calibri Light" panose="020F0302020204030204" pitchFamily="34" charset="0"/>
                  </a:rPr>
                  <a:t>Also demonstrates the need of some strategy to escape local optima. </a:t>
                </a:r>
                <a14:m>
                  <m:oMath xmlns:m="http://schemas.openxmlformats.org/officeDocument/2006/math">
                    <m:r>
                      <a:rPr lang="en-US" sz="2000" i="1" smtClean="0">
                        <a:latin typeface="Cambria Math" panose="02040503050406030204" pitchFamily="18" charset="0"/>
                        <a:ea typeface="Cambria Math" panose="02040503050406030204" pitchFamily="18" charset="0"/>
                        <a:cs typeface="Calibri Light" panose="020F0302020204030204" pitchFamily="34" charset="0"/>
                      </a:rPr>
                      <m:t>→</m:t>
                    </m:r>
                  </m:oMath>
                </a14:m>
                <a:r>
                  <a:rPr lang="de-DE" sz="2000" dirty="0">
                    <a:latin typeface="Calibri Light" panose="020F0302020204030204" pitchFamily="34" charset="0"/>
                    <a:cs typeface="Calibri Light" panose="020F0302020204030204" pitchFamily="34" charset="0"/>
                  </a:rPr>
                  <a:t> </a:t>
                </a:r>
                <a:r>
                  <a:rPr lang="de-DE" sz="2000" dirty="0" err="1">
                    <a:latin typeface="Calibri Light" panose="020F0302020204030204" pitchFamily="34" charset="0"/>
                    <a:cs typeface="Calibri Light" panose="020F0302020204030204" pitchFamily="34" charset="0"/>
                  </a:rPr>
                  <a:t>Simulated</a:t>
                </a:r>
                <a:r>
                  <a:rPr lang="de-DE" sz="2000" dirty="0">
                    <a:latin typeface="Calibri Light" panose="020F0302020204030204" pitchFamily="34" charset="0"/>
                    <a:cs typeface="Calibri Light" panose="020F0302020204030204" pitchFamily="34" charset="0"/>
                  </a:rPr>
                  <a:t> </a:t>
                </a:r>
                <a:r>
                  <a:rPr lang="de-DE" sz="2000" dirty="0" err="1">
                    <a:latin typeface="Calibri Light" panose="020F0302020204030204" pitchFamily="34" charset="0"/>
                    <a:cs typeface="Calibri Light" panose="020F0302020204030204" pitchFamily="34" charset="0"/>
                  </a:rPr>
                  <a:t>Annealing</a:t>
                </a:r>
                <a:endParaRPr lang="de-DE" sz="2000" dirty="0">
                  <a:latin typeface="Calibri Light" panose="020F0302020204030204" pitchFamily="34" charset="0"/>
                  <a:cs typeface="Calibri Light" panose="020F0302020204030204" pitchFamily="34" charset="0"/>
                </a:endParaRPr>
              </a:p>
            </p:txBody>
          </p:sp>
        </mc:Choice>
        <mc:Fallback xmlns="">
          <p:sp>
            <p:nvSpPr>
              <p:cNvPr id="4" name="Text Placeholder 6">
                <a:extLst>
                  <a:ext uri="{FF2B5EF4-FFF2-40B4-BE49-F238E27FC236}">
                    <a16:creationId xmlns:a16="http://schemas.microsoft.com/office/drawing/2014/main" id="{787B197B-A7BF-45A6-9391-CA5E9AD702B3}"/>
                  </a:ext>
                </a:extLst>
              </p:cNvPr>
              <p:cNvSpPr txBox="1">
                <a:spLocks noRot="1" noChangeAspect="1" noMove="1" noResize="1" noEditPoints="1" noAdjustHandles="1" noChangeArrowheads="1" noChangeShapeType="1" noTextEdit="1"/>
              </p:cNvSpPr>
              <p:nvPr/>
            </p:nvSpPr>
            <p:spPr>
              <a:xfrm>
                <a:off x="6672858" y="1844824"/>
                <a:ext cx="4968552" cy="4260960"/>
              </a:xfrm>
              <a:prstGeom prst="rect">
                <a:avLst/>
              </a:prstGeom>
              <a:blipFill>
                <a:blip r:embed="rId3"/>
                <a:stretch>
                  <a:fillRect l="-1104" t="-858"/>
                </a:stretch>
              </a:blipFill>
            </p:spPr>
            <p:txBody>
              <a:bodyPr/>
              <a:lstStyle/>
              <a:p>
                <a:r>
                  <a:rPr lang="de-DE">
                    <a:noFill/>
                  </a:rPr>
                  <a:t> </a:t>
                </a:r>
              </a:p>
            </p:txBody>
          </p:sp>
        </mc:Fallback>
      </mc:AlternateContent>
      <p:pic>
        <p:nvPicPr>
          <p:cNvPr id="3" name="Grafik 2">
            <a:extLst>
              <a:ext uri="{FF2B5EF4-FFF2-40B4-BE49-F238E27FC236}">
                <a16:creationId xmlns:a16="http://schemas.microsoft.com/office/drawing/2014/main" id="{A3BB7214-EDE9-4CDA-BCEF-221D516154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170" y="1556792"/>
            <a:ext cx="5159608" cy="4785121"/>
          </a:xfrm>
          <a:prstGeom prst="rect">
            <a:avLst/>
          </a:prstGeom>
        </p:spPr>
      </p:pic>
    </p:spTree>
    <p:extLst>
      <p:ext uri="{BB962C8B-B14F-4D97-AF65-F5344CB8AC3E}">
        <p14:creationId xmlns:p14="http://schemas.microsoft.com/office/powerpoint/2010/main" val="393327598"/>
      </p:ext>
    </p:extLst>
  </p:cSld>
  <p:clrMapOvr>
    <a:masterClrMapping/>
  </p:clrMapOvr>
  <p:transition spd="slow"/>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a:themeElements>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Microsoft YaHei"/>
        <a:cs typeface=""/>
      </a:majorFont>
      <a:minorFont>
        <a:latin typeface="Calibri"/>
        <a:ea typeface="Microsoft YaHei"/>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ts val="38"/>
          </a:spcBef>
          <a:spcAft>
            <a:spcPts val="38"/>
          </a:spcAft>
          <a:buClr>
            <a:srgbClr val="000000"/>
          </a:buClr>
          <a:buSzPct val="100000"/>
          <a:buFont typeface="Times New Roman" panose="02020603050405020304" pitchFamily="18" charset="0"/>
          <a:buNone/>
          <a:tabLst/>
          <a:defRPr kumimoji="0" lang="en-GB" altLang="de-DE" sz="1800" b="0" i="0" u="none" strike="noStrike" cap="none" normalizeH="0" baseline="0" smtClean="0">
            <a:ln>
              <a:noFill/>
            </a:ln>
            <a:solidFill>
              <a:schemeClr val="bg1"/>
            </a:solidFill>
            <a:effectLst/>
            <a:latin typeface="Calibri Light" panose="020F0302020204030204" pitchFamily="34" charset="0"/>
            <a:ea typeface="Microsoft YaHei" panose="020B0503020204020204" pitchFamily="34" charset="-122"/>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0" fontAlgn="base" latinLnBrk="0" hangingPunct="0">
          <a:lnSpc>
            <a:spcPct val="100000"/>
          </a:lnSpc>
          <a:spcBef>
            <a:spcPts val="38"/>
          </a:spcBef>
          <a:spcAft>
            <a:spcPts val="38"/>
          </a:spcAft>
          <a:buClr>
            <a:srgbClr val="000000"/>
          </a:buClr>
          <a:buSzPct val="100000"/>
          <a:buFont typeface="Times New Roman" panose="02020603050405020304" pitchFamily="18" charset="0"/>
          <a:buNone/>
          <a:tabLst/>
          <a:defRPr kumimoji="0" lang="en-GB" altLang="de-DE" sz="1800" b="0" i="0" u="none" strike="noStrike" cap="none" normalizeH="0" baseline="0" smtClean="0">
            <a:ln>
              <a:noFill/>
            </a:ln>
            <a:solidFill>
              <a:schemeClr val="bg1"/>
            </a:solidFill>
            <a:effectLst/>
            <a:latin typeface="Calibri Light" panose="020F0302020204030204" pitchFamily="34" charset="0"/>
            <a:ea typeface="Microsoft YaHei" panose="020B0503020204020204" pitchFamily="34" charset="-122"/>
          </a:defRPr>
        </a:defPPr>
      </a:lstStyle>
    </a:lnDef>
  </a:objectDefaults>
  <a:extraClrSchemeLst>
    <a:extraClrScheme>
      <a:clrScheme name="Offic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2005</Words>
  <Application>Microsoft Office PowerPoint</Application>
  <PresentationFormat>Benutzerdefiniert</PresentationFormat>
  <Paragraphs>155</Paragraphs>
  <Slides>18</Slides>
  <Notes>18</Notes>
  <HiddenSlides>0</HiddenSlides>
  <MMClips>1</MMClips>
  <ScaleCrop>false</ScaleCrop>
  <HeadingPairs>
    <vt:vector size="6" baseType="variant">
      <vt:variant>
        <vt:lpstr>Verwendete Schriftarten</vt:lpstr>
      </vt:variant>
      <vt:variant>
        <vt:i4>6</vt:i4>
      </vt:variant>
      <vt:variant>
        <vt:lpstr>Design</vt:lpstr>
      </vt:variant>
      <vt:variant>
        <vt:i4>1</vt:i4>
      </vt:variant>
      <vt:variant>
        <vt:lpstr>Folientitel</vt:lpstr>
      </vt:variant>
      <vt:variant>
        <vt:i4>18</vt:i4>
      </vt:variant>
    </vt:vector>
  </HeadingPairs>
  <TitlesOfParts>
    <vt:vector size="25" baseType="lpstr">
      <vt:lpstr>Arial</vt:lpstr>
      <vt:lpstr>Calibri</vt:lpstr>
      <vt:lpstr>Calibri Light</vt:lpstr>
      <vt:lpstr>Cambria Math</vt:lpstr>
      <vt:lpstr>Google Sans</vt:lpstr>
      <vt:lpstr>Times New Roman</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the title of my poster this is the title of my paper this is the title of my poster</dc:title>
  <dc:creator>Waldl Helmut</dc:creator>
  <cp:lastModifiedBy>Waldl Helmut</cp:lastModifiedBy>
  <cp:revision>619</cp:revision>
  <cp:lastPrinted>2024-06-17T07:43:40Z</cp:lastPrinted>
  <dcterms:created xsi:type="dcterms:W3CDTF">2017-10-14T04:18:57Z</dcterms:created>
  <dcterms:modified xsi:type="dcterms:W3CDTF">2026-08-31T15:59:46Z</dcterms:modified>
</cp:coreProperties>
</file>