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77" r:id="rId6"/>
  </p:sldIdLst>
  <p:sldSz cx="12193588" cy="6858000"/>
  <p:notesSz cx="6400800" cy="11736388"/>
  <p:defaultTextStyle>
    <a:defPPr>
      <a:defRPr lang="en-GB"/>
    </a:defPPr>
    <a:lvl1pPr algn="l" defTabSz="449263" rtl="0" eaLnBrk="0" fontAlgn="base" hangingPunct="0">
      <a:spcBef>
        <a:spcPts val="38"/>
      </a:spcBef>
      <a:spcAft>
        <a:spcPts val="38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Calibri Light" panose="020F030202020403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eaLnBrk="0" fontAlgn="base" hangingPunct="0">
      <a:spcBef>
        <a:spcPts val="38"/>
      </a:spcBef>
      <a:spcAft>
        <a:spcPts val="38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Calibri Light" panose="020F030202020403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eaLnBrk="0" fontAlgn="base" hangingPunct="0">
      <a:spcBef>
        <a:spcPts val="38"/>
      </a:spcBef>
      <a:spcAft>
        <a:spcPts val="38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Calibri Light" panose="020F030202020403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eaLnBrk="0" fontAlgn="base" hangingPunct="0">
      <a:spcBef>
        <a:spcPts val="38"/>
      </a:spcBef>
      <a:spcAft>
        <a:spcPts val="38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Calibri Light" panose="020F030202020403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eaLnBrk="0" fontAlgn="base" hangingPunct="0">
      <a:spcBef>
        <a:spcPts val="38"/>
      </a:spcBef>
      <a:spcAft>
        <a:spcPts val="38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Calibri Light" panose="020F030202020403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Calibri Light" panose="020F030202020403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Calibri Light" panose="020F030202020403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Calibri Light" panose="020F030202020403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Calibri Light" panose="020F030202020403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C6E"/>
    <a:srgbClr val="608BA3"/>
    <a:srgbClr val="99AF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768" autoAdjust="0"/>
  </p:normalViewPr>
  <p:slideViewPr>
    <p:cSldViewPr>
      <p:cViewPr varScale="1">
        <p:scale>
          <a:sx n="70" d="100"/>
          <a:sy n="70" d="100"/>
        </p:scale>
        <p:origin x="346" y="4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>
            <a:extLst>
              <a:ext uri="{FF2B5EF4-FFF2-40B4-BE49-F238E27FC236}">
                <a16:creationId xmlns:a16="http://schemas.microsoft.com/office/drawing/2014/main" id="{50D0FDFC-9D36-4CAD-855E-F6E137BE3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400800" cy="1173638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0" name="AutoShape 2">
            <a:extLst>
              <a:ext uri="{FF2B5EF4-FFF2-40B4-BE49-F238E27FC236}">
                <a16:creationId xmlns:a16="http://schemas.microsoft.com/office/drawing/2014/main" id="{47F37A86-C3C4-4364-860B-4D70439C9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400800" cy="1173638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1" name="AutoShape 3">
            <a:extLst>
              <a:ext uri="{FF2B5EF4-FFF2-40B4-BE49-F238E27FC236}">
                <a16:creationId xmlns:a16="http://schemas.microsoft.com/office/drawing/2014/main" id="{249271C1-D0BC-44E2-9AF6-AD5B2DA62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400800" cy="1173638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2" name="AutoShape 4">
            <a:extLst>
              <a:ext uri="{FF2B5EF4-FFF2-40B4-BE49-F238E27FC236}">
                <a16:creationId xmlns:a16="http://schemas.microsoft.com/office/drawing/2014/main" id="{B767B5AC-C875-4D03-B79A-AC035CC5C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400800" cy="1173638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3" name="AutoShape 5">
            <a:extLst>
              <a:ext uri="{FF2B5EF4-FFF2-40B4-BE49-F238E27FC236}">
                <a16:creationId xmlns:a16="http://schemas.microsoft.com/office/drawing/2014/main" id="{472FFFC3-582B-4A56-9D0D-739AD9A40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400800" cy="1173638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4" name="AutoShape 6">
            <a:extLst>
              <a:ext uri="{FF2B5EF4-FFF2-40B4-BE49-F238E27FC236}">
                <a16:creationId xmlns:a16="http://schemas.microsoft.com/office/drawing/2014/main" id="{277547F8-99BA-4B00-8343-4670C73F3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400800" cy="1173638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5" name="Text Box 7">
            <a:extLst>
              <a:ext uri="{FF2B5EF4-FFF2-40B4-BE49-F238E27FC236}">
                <a16:creationId xmlns:a16="http://schemas.microsoft.com/office/drawing/2014/main" id="{0F0CFBE2-68B1-495B-A872-37AA54E85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773363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6" name="Rectangle 8">
            <a:extLst>
              <a:ext uri="{FF2B5EF4-FFF2-40B4-BE49-F238E27FC236}">
                <a16:creationId xmlns:a16="http://schemas.microsoft.com/office/drawing/2014/main" id="{D12C9C16-B5BB-444C-A2C8-5EC8855CAC35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625850" y="0"/>
            <a:ext cx="2763838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520" rIns="94680" bIns="47520" numCol="1" anchor="t" anchorCtr="0" compatLnSpc="1">
            <a:prstTxWarp prst="textNoShape">
              <a:avLst/>
            </a:prstTxWarp>
          </a:bodyPr>
          <a:lstStyle>
            <a:lvl1pPr algn="r" eaLnBrk="1">
              <a:buClrTx/>
              <a:buFontTx/>
              <a:buNone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 sz="1200">
                <a:solidFill>
                  <a:srgbClr val="000000"/>
                </a:solidFill>
                <a:latin typeface="Calibri" panose="020F0502020204030204" pitchFamily="34" charset="0"/>
                <a:cs typeface="Segoe UI" panose="020B0502040204020203" pitchFamily="34" charset="0"/>
              </a:defRPr>
            </a:lvl1pPr>
          </a:lstStyle>
          <a:p>
            <a:endParaRPr lang="en-GB" altLang="de-DE"/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79BF8C8B-3241-4CE7-BB72-1E93FE3F6713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708025" y="882650"/>
            <a:ext cx="7807325" cy="4387850"/>
          </a:xfrm>
          <a:prstGeom prst="rect">
            <a:avLst/>
          </a:prstGeom>
          <a:noFill/>
          <a:ln w="12600" cap="flat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8" name="Rectangle 10">
            <a:extLst>
              <a:ext uri="{FF2B5EF4-FFF2-40B4-BE49-F238E27FC236}">
                <a16:creationId xmlns:a16="http://schemas.microsoft.com/office/drawing/2014/main" id="{C537969D-F9DA-4211-81CF-D697921B65CF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39763" y="5573713"/>
            <a:ext cx="5111750" cy="527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520" rIns="9468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altLang="de-DE"/>
          </a:p>
        </p:txBody>
      </p:sp>
      <p:sp>
        <p:nvSpPr>
          <p:cNvPr id="2059" name="Text Box 11">
            <a:extLst>
              <a:ext uri="{FF2B5EF4-FFF2-40B4-BE49-F238E27FC236}">
                <a16:creationId xmlns:a16="http://schemas.microsoft.com/office/drawing/2014/main" id="{8A99E357-D9B4-443D-97B9-3CD9F0DCF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145838"/>
            <a:ext cx="2773363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0" name="Rectangle 12">
            <a:extLst>
              <a:ext uri="{FF2B5EF4-FFF2-40B4-BE49-F238E27FC236}">
                <a16:creationId xmlns:a16="http://schemas.microsoft.com/office/drawing/2014/main" id="{C38015B6-4D16-45BD-9622-255335D3186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625850" y="11145838"/>
            <a:ext cx="2763838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80" tIns="47520" rIns="94680" bIns="47520" numCol="1" anchor="b" anchorCtr="0" compatLnSpc="1">
            <a:prstTxWarp prst="textNoShape">
              <a:avLst/>
            </a:prstTxWarp>
          </a:bodyPr>
          <a:lstStyle>
            <a:lvl1pPr algn="r" eaLnBrk="1">
              <a:buClrTx/>
              <a:buFontTx/>
              <a:buNone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 sz="1200">
                <a:solidFill>
                  <a:srgbClr val="000000"/>
                </a:solidFill>
                <a:latin typeface="Calibri" panose="020F0502020204030204" pitchFamily="34" charset="0"/>
                <a:cs typeface="Segoe UI" panose="020B0502040204020203" pitchFamily="34" charset="0"/>
              </a:defRPr>
            </a:lvl1pPr>
          </a:lstStyle>
          <a:p>
            <a:fld id="{E61C2156-2C30-4E83-A22B-1C7E7024E366}" type="slidenum">
              <a:rPr lang="en-GB" altLang="de-DE"/>
              <a:pPr/>
              <a:t>‹Nr.›</a:t>
            </a:fld>
            <a:endParaRPr lang="en-GB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>
            <a:extLst>
              <a:ext uri="{FF2B5EF4-FFF2-40B4-BE49-F238E27FC236}">
                <a16:creationId xmlns:a16="http://schemas.microsoft.com/office/drawing/2014/main" id="{3E0CBB4D-0A6D-41F7-AB75-46F45468D96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F06E0B-FCA3-47EB-93AF-22EE3405BBE9}" type="slidenum">
              <a:rPr lang="en-GB" altLang="de-DE"/>
              <a:pPr/>
              <a:t>1</a:t>
            </a:fld>
            <a:endParaRPr lang="en-GB" altLang="de-DE" dirty="0"/>
          </a:p>
        </p:txBody>
      </p:sp>
      <p:sp>
        <p:nvSpPr>
          <p:cNvPr id="21505" name="Rectangle 1">
            <a:extLst>
              <a:ext uri="{FF2B5EF4-FFF2-40B4-BE49-F238E27FC236}">
                <a16:creationId xmlns:a16="http://schemas.microsoft.com/office/drawing/2014/main" id="{E01F55F9-09EF-45E7-A920-00A5D07B88AD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708025" y="882650"/>
            <a:ext cx="7816850" cy="4397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482EDB41-4F4D-4176-899C-A48785B382C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39763" y="5573713"/>
            <a:ext cx="5121275" cy="52816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dirty="0"/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8421D8BC-3FBB-4BE3-BE05-8D0A921D0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850" y="11145838"/>
            <a:ext cx="2773363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4680" tIns="47520" rIns="94680" bIns="47520" anchor="b"/>
          <a:lstStyle>
            <a:lvl1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buClrTx/>
              <a:buFontTx/>
              <a:buNone/>
            </a:pPr>
            <a:fld id="{B4836927-52CE-49B3-A5BC-1DD06030EC04}" type="slidenum">
              <a:rPr lang="en-GB" altLang="de-DE" sz="1200">
                <a:latin typeface="Calibri" panose="020F0502020204030204" pitchFamily="34" charset="0"/>
              </a:rPr>
              <a:pPr algn="r">
                <a:buClrTx/>
                <a:buFontTx/>
                <a:buNone/>
              </a:pPr>
              <a:t>1</a:t>
            </a:fld>
            <a:endParaRPr lang="en-GB" altLang="de-DE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">
            <a:extLst>
              <a:ext uri="{FF2B5EF4-FFF2-40B4-BE49-F238E27FC236}">
                <a16:creationId xmlns:a16="http://schemas.microsoft.com/office/drawing/2014/main" id="{A2400F4B-6E60-4E82-8DD3-44B42863926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D6EA15E-4C63-400C-86B3-D54939C651AA}" type="slidenum">
              <a:rPr lang="en-GB" altLang="de-DE"/>
              <a:pPr/>
              <a:t>2</a:t>
            </a:fld>
            <a:endParaRPr lang="en-GB" altLang="de-DE"/>
          </a:p>
        </p:txBody>
      </p:sp>
      <p:sp>
        <p:nvSpPr>
          <p:cNvPr id="22529" name="Rectangle 1">
            <a:extLst>
              <a:ext uri="{FF2B5EF4-FFF2-40B4-BE49-F238E27FC236}">
                <a16:creationId xmlns:a16="http://schemas.microsoft.com/office/drawing/2014/main" id="{1843523C-BB9F-4054-BC7E-72D89E804649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708025" y="882650"/>
            <a:ext cx="7816850" cy="4397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C2ADDE98-2B9A-4506-B4C6-B85875EC80D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39763" y="5573713"/>
            <a:ext cx="5121275" cy="52816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>
            <a:extLst>
              <a:ext uri="{FF2B5EF4-FFF2-40B4-BE49-F238E27FC236}">
                <a16:creationId xmlns:a16="http://schemas.microsoft.com/office/drawing/2014/main" id="{D1ED8211-7C23-4A65-A28C-B261091C899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C3FD9EB-F96C-4958-ABC5-A2907DE010B3}" type="slidenum">
              <a:rPr lang="en-GB" altLang="de-DE"/>
              <a:pPr/>
              <a:t>3</a:t>
            </a:fld>
            <a:endParaRPr lang="en-GB" altLang="de-DE"/>
          </a:p>
        </p:txBody>
      </p:sp>
      <p:sp>
        <p:nvSpPr>
          <p:cNvPr id="23553" name="Rectangle 1">
            <a:extLst>
              <a:ext uri="{FF2B5EF4-FFF2-40B4-BE49-F238E27FC236}">
                <a16:creationId xmlns:a16="http://schemas.microsoft.com/office/drawing/2014/main" id="{B21FC381-DC6F-4481-A116-A40386281781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708025" y="882650"/>
            <a:ext cx="7816850" cy="4397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4" name="Rectangle 2">
                <a:extLst>
                  <a:ext uri="{FF2B5EF4-FFF2-40B4-BE49-F238E27FC236}">
                    <a16:creationId xmlns:a16="http://schemas.microsoft.com/office/drawing/2014/main" id="{7F53D347-1F1D-42CD-BB1A-3F388D811EB1}"/>
                  </a:ext>
                </a:extLst>
              </p:cNvPr>
              <p:cNvSpPr txBox="1">
                <a:spLocks noGrp="1" noChangeArrowheads="1"/>
              </p:cNvSpPr>
              <p:nvPr>
                <p:ph type="body" idx="1"/>
              </p:nvPr>
            </p:nvSpPr>
            <p:spPr bwMode="auto">
              <a:xfrm>
                <a:off x="639763" y="5573713"/>
                <a:ext cx="5121275" cy="5281612"/>
              </a:xfrm>
              <a:prstGeom prst="rect">
                <a:avLst/>
              </a:prstGeom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 cap="flat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altLang="de-DE" dirty="0"/>
              </a:p>
            </p:txBody>
          </p:sp>
        </mc:Choice>
        <mc:Fallback xmlns="">
          <p:sp>
            <p:nvSpPr>
              <p:cNvPr id="23554" name="Rectangle 2">
                <a:extLst>
                  <a:ext uri="{FF2B5EF4-FFF2-40B4-BE49-F238E27FC236}">
                    <a16:creationId xmlns:a16="http://schemas.microsoft.com/office/drawing/2014/main" id="{7F53D347-1F1D-42CD-BB1A-3F388D811EB1}"/>
                  </a:ext>
                </a:extLst>
              </p:cNvPr>
              <p:cNvSpPr txBox="1">
                <a:spLocks noGrp="1" noChangeArrowheads="1"/>
              </p:cNvSpPr>
              <p:nvPr>
                <p:ph type="body" idx="1"/>
              </p:nvPr>
            </p:nvSpPr>
            <p:spPr bwMode="auto">
              <a:xfrm>
                <a:off x="639763" y="5573713"/>
                <a:ext cx="5121275" cy="5281612"/>
              </a:xfrm>
              <a:prstGeom prst="rect">
                <a:avLst/>
              </a:prstGeom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b="0" u="none" strike="noStrike" dirty="0">
                    <a:effectLst/>
                    <a:latin typeface="Google Sans"/>
                  </a:rPr>
                  <a:t>Remind them of Theorem 2. Because </a:t>
                </a:r>
                <a:r>
                  <a:rPr lang="el-GR" sz="1200" i="0">
                    <a:latin typeface="Cambria Math" panose="02040503050406030204" pitchFamily="18" charset="0"/>
                    <a:ea typeface="Cambria Math" panose="02040503050406030204" pitchFamily="18" charset="0"/>
                    <a:cs typeface="Calibri Light" panose="020F0302020204030204" pitchFamily="34" charset="0"/>
                  </a:rPr>
                  <a:t>Σ</a:t>
                </a:r>
                <a:r>
                  <a:rPr lang="de-DE" sz="1200" i="0">
                    <a:latin typeface="Cambria Math" panose="02040503050406030204" pitchFamily="18" charset="0"/>
                    <a:ea typeface="Cambria Math" panose="02040503050406030204" pitchFamily="18" charset="0"/>
                    <a:cs typeface="Calibri Light" panose="020F0302020204030204" pitchFamily="34" charset="0"/>
                  </a:rPr>
                  <a:t>_</a:t>
                </a:r>
                <a:r>
                  <a:rPr lang="de-DE" sz="1200" i="0">
                    <a:latin typeface="Cambria Math" panose="02040503050406030204" pitchFamily="18" charset="0"/>
                    <a:cs typeface="Calibri Light" panose="020F0302020204030204" pitchFamily="34" charset="0"/>
                  </a:rPr>
                  <a:t>2</a:t>
                </a:r>
                <a:r>
                  <a:rPr lang="en-US" b="0" u="none" strike="noStrike" dirty="0">
                    <a:effectLst/>
                    <a:latin typeface="Google Sans"/>
                  </a:rPr>
                  <a:t> depends </a:t>
                </a:r>
                <a:r>
                  <a:rPr lang="en-US" b="0" i="1" u="none" strike="noStrike" dirty="0">
                    <a:effectLst/>
                    <a:latin typeface="Google Sans"/>
                  </a:rPr>
                  <a:t>only</a:t>
                </a:r>
                <a:r>
                  <a:rPr lang="en-US" b="0" u="none" strike="noStrike" dirty="0">
                    <a:effectLst/>
                    <a:latin typeface="Google Sans"/>
                  </a:rPr>
                  <a:t> on the few increment coordinates, the background prediction field of m points disappears from our optimization cycle completely</a:t>
                </a:r>
                <a:r>
                  <a:rPr lang="en-US" dirty="0"/>
                  <a:t>.</a:t>
                </a:r>
                <a:endParaRPr lang="de-DE" altLang="de-DE" dirty="0"/>
              </a:p>
            </p:txBody>
          </p:sp>
        </mc:Fallback>
      </mc:AlternateContent>
      <p:sp>
        <p:nvSpPr>
          <p:cNvPr id="23555" name="Text Box 3">
            <a:extLst>
              <a:ext uri="{FF2B5EF4-FFF2-40B4-BE49-F238E27FC236}">
                <a16:creationId xmlns:a16="http://schemas.microsoft.com/office/drawing/2014/main" id="{B3267DDD-D1D2-4F56-B368-23CF789EF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850" y="11145838"/>
            <a:ext cx="2773363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4680" tIns="47520" rIns="94680" bIns="47520" anchor="b"/>
          <a:lstStyle>
            <a:lvl1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buClrTx/>
              <a:buFontTx/>
              <a:buNone/>
            </a:pPr>
            <a:fld id="{712B9604-6B97-4A58-9691-11DF23D66580}" type="slidenum">
              <a:rPr lang="en-GB" altLang="de-DE" sz="1200">
                <a:latin typeface="Calibri" panose="020F0502020204030204" pitchFamily="34" charset="0"/>
              </a:rPr>
              <a:pPr algn="r">
                <a:buClrTx/>
                <a:buFontTx/>
                <a:buNone/>
              </a:pPr>
              <a:t>3</a:t>
            </a:fld>
            <a:endParaRPr lang="en-GB" altLang="de-DE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>
            <a:extLst>
              <a:ext uri="{FF2B5EF4-FFF2-40B4-BE49-F238E27FC236}">
                <a16:creationId xmlns:a16="http://schemas.microsoft.com/office/drawing/2014/main" id="{9724A896-56FD-40DD-AF64-D5C9C24E7B9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6D3DAA8-CE69-46EA-9B54-72A255584D45}" type="slidenum">
              <a:rPr lang="en-GB" altLang="de-DE"/>
              <a:pPr/>
              <a:t>4</a:t>
            </a:fld>
            <a:endParaRPr lang="en-GB" altLang="de-DE"/>
          </a:p>
        </p:txBody>
      </p:sp>
      <p:sp>
        <p:nvSpPr>
          <p:cNvPr id="25601" name="Rectangle 1">
            <a:extLst>
              <a:ext uri="{FF2B5EF4-FFF2-40B4-BE49-F238E27FC236}">
                <a16:creationId xmlns:a16="http://schemas.microsoft.com/office/drawing/2014/main" id="{A3A19064-7F49-4072-8683-FFF5989F6D30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708025" y="882650"/>
            <a:ext cx="7816850" cy="4397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78E5804F-7F7D-4E28-B56D-E0FF875CCF3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39763" y="5573713"/>
            <a:ext cx="5121275" cy="52816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en-US" b="1" dirty="0"/>
              <a:t>Topics of interest include, but are not </a:t>
            </a:r>
            <a:r>
              <a:rPr lang="en-US" b="1"/>
              <a:t>limited to</a:t>
            </a:r>
            <a:endParaRPr lang="en-US" b="1" dirty="0"/>
          </a:p>
        </p:txBody>
      </p:sp>
      <p:sp>
        <p:nvSpPr>
          <p:cNvPr id="25603" name="Text Box 3">
            <a:extLst>
              <a:ext uri="{FF2B5EF4-FFF2-40B4-BE49-F238E27FC236}">
                <a16:creationId xmlns:a16="http://schemas.microsoft.com/office/drawing/2014/main" id="{02588F12-EBED-4846-B425-2B4C3923AA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850" y="11145838"/>
            <a:ext cx="2773363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4680" tIns="47520" rIns="94680" bIns="47520" anchor="b"/>
          <a:lstStyle>
            <a:lvl1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buClrTx/>
              <a:buFontTx/>
              <a:buNone/>
            </a:pPr>
            <a:fld id="{656337BC-A79C-413F-A198-460365FDCC57}" type="slidenum">
              <a:rPr lang="en-GB" altLang="de-DE" sz="1200">
                <a:latin typeface="Calibri" panose="020F0502020204030204" pitchFamily="34" charset="0"/>
              </a:rPr>
              <a:pPr algn="r">
                <a:buClrTx/>
                <a:buFontTx/>
                <a:buNone/>
              </a:pPr>
              <a:t>4</a:t>
            </a:fld>
            <a:endParaRPr lang="en-GB" altLang="de-DE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>
            <a:extLst>
              <a:ext uri="{FF2B5EF4-FFF2-40B4-BE49-F238E27FC236}">
                <a16:creationId xmlns:a16="http://schemas.microsoft.com/office/drawing/2014/main" id="{9724A896-56FD-40DD-AF64-D5C9C24E7B9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6D3DAA8-CE69-46EA-9B54-72A255584D45}" type="slidenum">
              <a:rPr lang="en-GB" altLang="de-DE"/>
              <a:pPr/>
              <a:t>5</a:t>
            </a:fld>
            <a:endParaRPr lang="en-GB" altLang="de-DE"/>
          </a:p>
        </p:txBody>
      </p:sp>
      <p:sp>
        <p:nvSpPr>
          <p:cNvPr id="25601" name="Rectangle 1">
            <a:extLst>
              <a:ext uri="{FF2B5EF4-FFF2-40B4-BE49-F238E27FC236}">
                <a16:creationId xmlns:a16="http://schemas.microsoft.com/office/drawing/2014/main" id="{A3A19064-7F49-4072-8683-FFF5989F6D30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708025" y="882650"/>
            <a:ext cx="7816850" cy="43973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78E5804F-7F7D-4E28-B56D-E0FF875CCF3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39763" y="5573713"/>
            <a:ext cx="5121275" cy="52816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 dirty="0"/>
          </a:p>
        </p:txBody>
      </p:sp>
      <p:sp>
        <p:nvSpPr>
          <p:cNvPr id="25603" name="Text Box 3">
            <a:extLst>
              <a:ext uri="{FF2B5EF4-FFF2-40B4-BE49-F238E27FC236}">
                <a16:creationId xmlns:a16="http://schemas.microsoft.com/office/drawing/2014/main" id="{02588F12-EBED-4846-B425-2B4C3923AA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850" y="11145838"/>
            <a:ext cx="2773363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4680" tIns="47520" rIns="94680" bIns="47520" anchor="b"/>
          <a:lstStyle>
            <a:lvl1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buClrTx/>
              <a:buFontTx/>
              <a:buNone/>
            </a:pPr>
            <a:fld id="{656337BC-A79C-413F-A198-460365FDCC57}" type="slidenum">
              <a:rPr lang="en-GB" altLang="de-DE" sz="1200">
                <a:latin typeface="Calibri" panose="020F0502020204030204" pitchFamily="34" charset="0"/>
              </a:rPr>
              <a:pPr algn="r">
                <a:buClrTx/>
                <a:buFontTx/>
                <a:buNone/>
              </a:pPr>
              <a:t>5</a:t>
            </a:fld>
            <a:endParaRPr lang="en-GB" altLang="de-DE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582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B32F93-32C8-45F4-A9BA-56562E896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4772B97-4A52-477E-9491-1603CF0F57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025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B7960D-2F6C-46B9-973E-EB8CD87F7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BDA4D2A-9136-49AE-AC4D-55B606625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844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BF27A8-5A13-49CE-8F86-A4F1CD92A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F853FDF-469A-4407-B6B0-D4D4FC6EF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25535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219659-2A31-4E74-A7CF-D34238895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16F620C-316C-47A0-8C18-440781D52E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6000" y="1436688"/>
            <a:ext cx="4989513" cy="23669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31E912B-2B5E-4028-BC19-70CA1960D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57913" y="1436688"/>
            <a:ext cx="4989512" cy="23669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171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69764A-4B58-4934-8473-0BC6E6164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267912E-5034-41C4-B66E-566E3A0EDB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5D33809-1D90-47A6-A983-C3EFFEC48C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65A22D9-0D05-4293-96A4-1B74053C66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3D0EC58-D27B-4B37-B0C2-5B41E4733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686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3FD49D-9577-46D3-B104-3A19B2ED3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646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1946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0F5E6B-E88E-4C9F-8D10-35BAD6C44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76C4EDD-DDD1-4522-A647-7259A3715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0038B6E-F972-49ED-BABB-66847DEBF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49429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C1789F-9FA5-40D1-B29B-246856608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04DB382-337A-49ED-A696-A218D17EA2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B8A5CA-B624-4794-87D0-1423CCA754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6047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24EB23-99FC-46FA-AA59-C5FB44922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7794705-2CD3-48B0-8E1F-1797D994D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797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EA9D4F7-A566-4B97-8D83-F02403780A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2850" y="273050"/>
            <a:ext cx="2740025" cy="353060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2B85825-BB87-451B-A2BF-337C6A7947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0850" cy="35306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239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0F66DAA5-977D-4F6A-B1DB-A3B45AF1D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089025"/>
          </a:xfrm>
          <a:prstGeom prst="rect">
            <a:avLst/>
          </a:prstGeom>
          <a:solidFill>
            <a:srgbClr val="ECEEF1"/>
          </a:solidFill>
          <a:ln>
            <a:noFill/>
          </a:ln>
          <a:effectLst>
            <a:outerShdw dist="38184" dir="2700000" algn="ctr" rotWithShape="0">
              <a:srgbClr val="8FAEC1">
                <a:alpha val="40033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6" name="AutoShape 2">
            <a:extLst>
              <a:ext uri="{FF2B5EF4-FFF2-40B4-BE49-F238E27FC236}">
                <a16:creationId xmlns:a16="http://schemas.microsoft.com/office/drawing/2014/main" id="{1F84DDFF-314D-49B1-87B3-0D12408D7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950" y="0"/>
            <a:ext cx="427038" cy="482600"/>
          </a:xfrm>
          <a:custGeom>
            <a:avLst/>
            <a:gdLst>
              <a:gd name="G0" fmla="+- 120 0 0"/>
              <a:gd name="G1" fmla="+- 1 0 0"/>
              <a:gd name="G2" fmla="+- 1 0 0"/>
              <a:gd name="G3" fmla="+- 1 0 0"/>
              <a:gd name="G4" fmla="*/ 1 42669 51712"/>
              <a:gd name="G5" fmla="*/ 1 37171 25856"/>
              <a:gd name="G6" fmla="+- 4 0 0"/>
              <a:gd name="G7" fmla="cos 164 G6"/>
              <a:gd name="G8" fmla="+- 4 0 0"/>
              <a:gd name="G9" fmla="+- 65533 0 0"/>
              <a:gd name="G10" fmla="*/ 1 24577 2"/>
              <a:gd name="G11" fmla="+- 1 0 0"/>
              <a:gd name="G12" fmla="+- 1 0 0"/>
              <a:gd name="G13" fmla="*/ 1 35047 49664"/>
              <a:gd name="G14" fmla="*/ G13 1 180"/>
              <a:gd name="G15" fmla="*/ 0 1 G14"/>
              <a:gd name="G16" fmla="+- 34683 0 0"/>
              <a:gd name="G17" fmla="+- 32768 0 0"/>
              <a:gd name="G18" fmla="+- 23289 0 0"/>
              <a:gd name="G19" fmla="*/ 1 5083 2000"/>
              <a:gd name="T0" fmla="*/ 0 w 120"/>
              <a:gd name="T1" fmla="*/ 0 h 164"/>
              <a:gd name="T2" fmla="*/ 427893 w 120"/>
              <a:gd name="T3" fmla="*/ 0 h 164"/>
              <a:gd name="T4" fmla="*/ 427893 w 120"/>
              <a:gd name="T5" fmla="*/ 405620 h 164"/>
              <a:gd name="T6" fmla="*/ 46355 w 120"/>
              <a:gd name="T7" fmla="*/ 482041 h 164"/>
              <a:gd name="T8" fmla="*/ 35658 w 120"/>
              <a:gd name="T9" fmla="*/ 482041 h 164"/>
              <a:gd name="T10" fmla="*/ 0 w 120"/>
              <a:gd name="T11" fmla="*/ 458527 h 164"/>
              <a:gd name="T12" fmla="*/ 0 w 120"/>
              <a:gd name="T13" fmla="*/ 0 h 164"/>
              <a:gd name="T14" fmla="*/ 0 w 120"/>
              <a:gd name="T15" fmla="*/ 0 h 164"/>
              <a:gd name="T16" fmla="*/ 120 w 120"/>
              <a:gd name="T17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T14" t="T15" r="T16" b="T17"/>
            <a:pathLst>
              <a:path w="120" h="164">
                <a:moveTo>
                  <a:pt x="0" y="0"/>
                </a:moveTo>
                <a:cubicBezTo>
                  <a:pt x="120" y="0"/>
                  <a:pt x="120" y="0"/>
                  <a:pt x="120" y="0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3" y="164"/>
                  <a:pt x="13" y="164"/>
                  <a:pt x="13" y="164"/>
                </a:cubicBezTo>
                <a:cubicBezTo>
                  <a:pt x="12" y="164"/>
                  <a:pt x="11" y="164"/>
                  <a:pt x="10" y="164"/>
                </a:cubicBezTo>
                <a:cubicBezTo>
                  <a:pt x="4" y="164"/>
                  <a:pt x="0" y="160"/>
                  <a:pt x="0" y="156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36000" anchor="ctr" anchorCtr="1"/>
          <a:lstStyle>
            <a:lvl1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fld id="{D7E81550-FAC3-402F-A5F8-425D9C594F14}" type="slidenum">
              <a:rPr lang="en-GB" altLang="de-DE" sz="1400">
                <a:solidFill>
                  <a:srgbClr val="608BA3"/>
                </a:solidFill>
              </a:rPr>
              <a:pPr algn="ctr">
                <a:buClrTx/>
                <a:buFontTx/>
                <a:buNone/>
              </a:pPr>
              <a:t>‹Nr.›</a:t>
            </a:fld>
            <a:endParaRPr lang="en-GB" altLang="de-DE" sz="1400">
              <a:solidFill>
                <a:srgbClr val="608BA3"/>
              </a:solidFill>
            </a:endParaRP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C247C517-657E-4FE2-A684-345DA5DE1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6340475"/>
            <a:ext cx="12192001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8" name="Text Box 4">
            <a:extLst>
              <a:ext uri="{FF2B5EF4-FFF2-40B4-BE49-F238E27FC236}">
                <a16:creationId xmlns:a16="http://schemas.microsoft.com/office/drawing/2014/main" id="{9E464C31-D7A0-4EA5-86A9-ED5FCA762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6538" y="6497638"/>
            <a:ext cx="1468910" cy="36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72000" tIns="72000" rIns="72000" bIns="72000">
            <a:spAutoFit/>
          </a:bodyPr>
          <a:lstStyle>
            <a:lvl1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de-AT" altLang="de-DE" sz="1400" dirty="0">
                <a:solidFill>
                  <a:srgbClr val="FFFFFF"/>
                </a:solidFill>
              </a:rPr>
              <a:t>9.9.2026 – Firenze</a:t>
            </a:r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8CD71022-B3C4-4FB4-8B45-E0575CCD7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604" y="365125"/>
            <a:ext cx="231775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30" name="Rectangle 6">
            <a:extLst>
              <a:ext uri="{FF2B5EF4-FFF2-40B4-BE49-F238E27FC236}">
                <a16:creationId xmlns:a16="http://schemas.microsoft.com/office/drawing/2014/main" id="{70E8F1C0-DEB1-4B7C-BB5E-23E44B922C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436688"/>
            <a:ext cx="10131425" cy="236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Format des Gliederungstextes durch Klicken bearbeiten</a:t>
            </a:r>
          </a:p>
          <a:p>
            <a:pPr lvl="1"/>
            <a:r>
              <a:rPr lang="en-GB" altLang="de-DE"/>
              <a:t>Zweite Gliederungsebene</a:t>
            </a:r>
          </a:p>
          <a:p>
            <a:pPr lvl="2"/>
            <a:r>
              <a:rPr lang="en-GB" altLang="de-DE"/>
              <a:t>Dritte Gliederungsebene</a:t>
            </a:r>
          </a:p>
          <a:p>
            <a:pPr lvl="3"/>
            <a:r>
              <a:rPr lang="en-GB" altLang="de-DE"/>
              <a:t>Vierte Gliederungsebene</a:t>
            </a:r>
          </a:p>
          <a:p>
            <a:pPr lvl="4"/>
            <a:r>
              <a:rPr lang="en-GB" altLang="de-DE"/>
              <a:t>Fünfte Gliederungsebene</a:t>
            </a:r>
          </a:p>
          <a:p>
            <a:pPr lvl="4"/>
            <a:r>
              <a:rPr lang="en-GB" altLang="de-DE"/>
              <a:t>Sechste Gliederungsebene</a:t>
            </a:r>
          </a:p>
          <a:p>
            <a:pPr lvl="4"/>
            <a:r>
              <a:rPr lang="en-GB" altLang="de-DE"/>
              <a:t>Siebte Gliederungsebene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4F1C51FF-9E6E-446F-AE89-05CA7C9FD8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63275" cy="113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Format des Titeltextes durch Klicken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9263" rtl="0" fontAlgn="base">
        <a:spcBef>
          <a:spcPts val="38"/>
        </a:spcBef>
        <a:spcAft>
          <a:spcPts val="38"/>
        </a:spcAft>
        <a:buClr>
          <a:srgbClr val="000000"/>
        </a:buClr>
        <a:buSzPct val="100000"/>
        <a:buFont typeface="Times New Roman" panose="02020603050405020304" pitchFamily="18" charset="0"/>
        <a:defRPr sz="2600" kern="1200">
          <a:solidFill>
            <a:srgbClr val="608BA3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spcBef>
          <a:spcPts val="38"/>
        </a:spcBef>
        <a:spcAft>
          <a:spcPts val="38"/>
        </a:spcAft>
        <a:buClr>
          <a:srgbClr val="000000"/>
        </a:buClr>
        <a:buSzPct val="100000"/>
        <a:buFont typeface="Times New Roman" panose="02020603050405020304" pitchFamily="18" charset="0"/>
        <a:defRPr sz="2600">
          <a:solidFill>
            <a:srgbClr val="608BA3"/>
          </a:solidFill>
          <a:latin typeface="Calibri" panose="020F0502020204030204" pitchFamily="34" charset="0"/>
          <a:ea typeface="Microsoft YaHei" panose="020B0503020204020204" pitchFamily="34" charset="-122"/>
        </a:defRPr>
      </a:lvl2pPr>
      <a:lvl3pPr marL="1143000" indent="-228600" algn="l" defTabSz="449263" rtl="0" fontAlgn="base">
        <a:spcBef>
          <a:spcPts val="38"/>
        </a:spcBef>
        <a:spcAft>
          <a:spcPts val="38"/>
        </a:spcAft>
        <a:buClr>
          <a:srgbClr val="000000"/>
        </a:buClr>
        <a:buSzPct val="100000"/>
        <a:buFont typeface="Times New Roman" panose="02020603050405020304" pitchFamily="18" charset="0"/>
        <a:defRPr sz="2600">
          <a:solidFill>
            <a:srgbClr val="608BA3"/>
          </a:solidFill>
          <a:latin typeface="Calibri" panose="020F0502020204030204" pitchFamily="34" charset="0"/>
          <a:ea typeface="Microsoft YaHei" panose="020B0503020204020204" pitchFamily="34" charset="-122"/>
        </a:defRPr>
      </a:lvl3pPr>
      <a:lvl4pPr marL="1600200" indent="-228600" algn="l" defTabSz="449263" rtl="0" fontAlgn="base">
        <a:spcBef>
          <a:spcPts val="38"/>
        </a:spcBef>
        <a:spcAft>
          <a:spcPts val="38"/>
        </a:spcAft>
        <a:buClr>
          <a:srgbClr val="000000"/>
        </a:buClr>
        <a:buSzPct val="100000"/>
        <a:buFont typeface="Times New Roman" panose="02020603050405020304" pitchFamily="18" charset="0"/>
        <a:defRPr sz="2600">
          <a:solidFill>
            <a:srgbClr val="608BA3"/>
          </a:solidFill>
          <a:latin typeface="Calibri" panose="020F0502020204030204" pitchFamily="34" charset="0"/>
          <a:ea typeface="Microsoft YaHei" panose="020B0503020204020204" pitchFamily="34" charset="-122"/>
        </a:defRPr>
      </a:lvl4pPr>
      <a:lvl5pPr marL="2057400" indent="-228600" algn="l" defTabSz="449263" rtl="0" fontAlgn="base">
        <a:spcBef>
          <a:spcPts val="38"/>
        </a:spcBef>
        <a:spcAft>
          <a:spcPts val="38"/>
        </a:spcAft>
        <a:buClr>
          <a:srgbClr val="000000"/>
        </a:buClr>
        <a:buSzPct val="100000"/>
        <a:buFont typeface="Times New Roman" panose="02020603050405020304" pitchFamily="18" charset="0"/>
        <a:defRPr sz="2600">
          <a:solidFill>
            <a:srgbClr val="608BA3"/>
          </a:solidFill>
          <a:latin typeface="Calibri" panose="020F0502020204030204" pitchFamily="34" charset="0"/>
          <a:ea typeface="Microsoft YaHei" panose="020B0503020204020204" pitchFamily="34" charset="-122"/>
        </a:defRPr>
      </a:lvl5pPr>
      <a:lvl6pPr marL="2514600" indent="-228600" algn="l" defTabSz="449263" rtl="0" fontAlgn="base">
        <a:spcBef>
          <a:spcPts val="38"/>
        </a:spcBef>
        <a:spcAft>
          <a:spcPts val="38"/>
        </a:spcAft>
        <a:buClr>
          <a:srgbClr val="000000"/>
        </a:buClr>
        <a:buSzPct val="100000"/>
        <a:buFont typeface="Times New Roman" panose="02020603050405020304" pitchFamily="18" charset="0"/>
        <a:defRPr sz="2600">
          <a:solidFill>
            <a:srgbClr val="608BA3"/>
          </a:solidFill>
          <a:latin typeface="Calibri" panose="020F0502020204030204" pitchFamily="34" charset="0"/>
          <a:ea typeface="Microsoft YaHei" panose="020B0503020204020204" pitchFamily="34" charset="-122"/>
        </a:defRPr>
      </a:lvl6pPr>
      <a:lvl7pPr marL="2971800" indent="-228600" algn="l" defTabSz="449263" rtl="0" fontAlgn="base">
        <a:spcBef>
          <a:spcPts val="38"/>
        </a:spcBef>
        <a:spcAft>
          <a:spcPts val="38"/>
        </a:spcAft>
        <a:buClr>
          <a:srgbClr val="000000"/>
        </a:buClr>
        <a:buSzPct val="100000"/>
        <a:buFont typeface="Times New Roman" panose="02020603050405020304" pitchFamily="18" charset="0"/>
        <a:defRPr sz="2600">
          <a:solidFill>
            <a:srgbClr val="608BA3"/>
          </a:solidFill>
          <a:latin typeface="Calibri" panose="020F0502020204030204" pitchFamily="34" charset="0"/>
          <a:ea typeface="Microsoft YaHei" panose="020B0503020204020204" pitchFamily="34" charset="-122"/>
        </a:defRPr>
      </a:lvl7pPr>
      <a:lvl8pPr marL="3429000" indent="-228600" algn="l" defTabSz="449263" rtl="0" fontAlgn="base">
        <a:spcBef>
          <a:spcPts val="38"/>
        </a:spcBef>
        <a:spcAft>
          <a:spcPts val="38"/>
        </a:spcAft>
        <a:buClr>
          <a:srgbClr val="000000"/>
        </a:buClr>
        <a:buSzPct val="100000"/>
        <a:buFont typeface="Times New Roman" panose="02020603050405020304" pitchFamily="18" charset="0"/>
        <a:defRPr sz="2600">
          <a:solidFill>
            <a:srgbClr val="608BA3"/>
          </a:solidFill>
          <a:latin typeface="Calibri" panose="020F0502020204030204" pitchFamily="34" charset="0"/>
          <a:ea typeface="Microsoft YaHei" panose="020B0503020204020204" pitchFamily="34" charset="-122"/>
        </a:defRPr>
      </a:lvl8pPr>
      <a:lvl9pPr marL="3886200" indent="-228600" algn="l" defTabSz="449263" rtl="0" fontAlgn="base">
        <a:spcBef>
          <a:spcPts val="38"/>
        </a:spcBef>
        <a:spcAft>
          <a:spcPts val="38"/>
        </a:spcAft>
        <a:buClr>
          <a:srgbClr val="000000"/>
        </a:buClr>
        <a:buSzPct val="100000"/>
        <a:buFont typeface="Times New Roman" panose="02020603050405020304" pitchFamily="18" charset="0"/>
        <a:defRPr sz="2600">
          <a:solidFill>
            <a:srgbClr val="608BA3"/>
          </a:solidFill>
          <a:latin typeface="Calibri" panose="020F050202020403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fontAlgn="base">
        <a:spcBef>
          <a:spcPts val="38"/>
        </a:spcBef>
        <a:spcAft>
          <a:spcPts val="638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58595B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spcBef>
          <a:spcPts val="38"/>
        </a:spcBef>
        <a:spcAft>
          <a:spcPts val="638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58595B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449263" rtl="0" fontAlgn="base">
        <a:spcBef>
          <a:spcPts val="38"/>
        </a:spcBef>
        <a:spcAft>
          <a:spcPts val="638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58595B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449263" rtl="0" fontAlgn="base">
        <a:spcBef>
          <a:spcPts val="38"/>
        </a:spcBef>
        <a:spcAft>
          <a:spcPts val="638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58595B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449263" rtl="0" fontAlgn="base">
        <a:spcBef>
          <a:spcPts val="38"/>
        </a:spcBef>
        <a:spcAft>
          <a:spcPts val="638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58595B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982CC3D9-2C34-4239-8476-7595BB747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210" y="1815378"/>
            <a:ext cx="5903007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/>
            <a:r>
              <a:rPr lang="en-US" sz="4800" dirty="0">
                <a:solidFill>
                  <a:srgbClr val="000C6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Spring Meeting 2027</a:t>
            </a: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F3DDB185-4825-4FC0-A16E-F61CEF13F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9365" y="6021288"/>
            <a:ext cx="7627938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de-DE" sz="1600" dirty="0">
                <a:solidFill>
                  <a:srgbClr val="3C9CD7"/>
                </a:solidFill>
              </a:rPr>
              <a:t>Department of Applied Statistics, Johannes Kepler University Linz, Austria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5F0AFBC-1FC1-4FE2-B445-7A0EF23ABF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10" y="0"/>
            <a:ext cx="4938539" cy="1114415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D6F8087-2FCE-49D6-99E8-B94D453C15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09" y="3075063"/>
            <a:ext cx="5903007" cy="21465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5835668-091C-407D-814E-B20D4C197D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209" y="1484784"/>
            <a:ext cx="3585169" cy="2066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 Box 2">
            <a:extLst>
              <a:ext uri="{FF2B5EF4-FFF2-40B4-BE49-F238E27FC236}">
                <a16:creationId xmlns:a16="http://schemas.microsoft.com/office/drawing/2014/main" id="{C1272595-EDD9-4EED-A6B2-B8A68FAD1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8209" y="3807617"/>
            <a:ext cx="3585169" cy="1413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/>
            <a:r>
              <a:rPr lang="en-US" sz="4800" dirty="0">
                <a:solidFill>
                  <a:srgbClr val="000C6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Linz, Austria</a:t>
            </a:r>
          </a:p>
          <a:p>
            <a:pPr algn="ctr"/>
            <a:r>
              <a:rPr lang="en-US" sz="4000" dirty="0">
                <a:solidFill>
                  <a:srgbClr val="000C6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31.03. – 01.04.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>
            <a:extLst>
              <a:ext uri="{FF2B5EF4-FFF2-40B4-BE49-F238E27FC236}">
                <a16:creationId xmlns:a16="http://schemas.microsoft.com/office/drawing/2014/main" id="{891051A0-814D-422A-8414-E1810A174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6234" y="314325"/>
            <a:ext cx="7416824" cy="587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sz="2800" dirty="0">
                <a:solidFill>
                  <a:srgbClr val="608BA3"/>
                </a:solidFill>
                <a:latin typeface="+mj-lt"/>
              </a:rPr>
              <a:t>Retrospect: ENBIS-14 in Linz</a:t>
            </a:r>
            <a:endParaRPr lang="en-GB" altLang="de-DE" sz="2800" dirty="0">
              <a:solidFill>
                <a:srgbClr val="608BA3"/>
              </a:solidFill>
              <a:latin typeface="+mj-lt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9F5F873B-FFD3-4F98-A549-6C1AD56D77CB}"/>
              </a:ext>
            </a:extLst>
          </p:cNvPr>
          <p:cNvSpPr txBox="1">
            <a:spLocks/>
          </p:cNvSpPr>
          <p:nvPr/>
        </p:nvSpPr>
        <p:spPr>
          <a:xfrm>
            <a:off x="912218" y="1916832"/>
            <a:ext cx="10369152" cy="3423758"/>
          </a:xfrm>
          <a:prstGeom prst="rect">
            <a:avLst/>
          </a:prstGeom>
        </p:spPr>
        <p:txBody>
          <a:bodyPr/>
          <a:lstStyle>
            <a:lvl1pPr marL="342900" indent="-3429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143000" indent="-2286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600200" indent="-2286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2057400" indent="-2286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eaLnBrk="1" hangingPunct="1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62CD384-7707-4B83-ADB3-F200E834F7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34" y="1916832"/>
            <a:ext cx="3060192" cy="61264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173B8DA-B025-4DB6-BA3B-A213BFC7AD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419" y="1916832"/>
            <a:ext cx="5605278" cy="3741523"/>
          </a:xfrm>
          <a:prstGeom prst="rect">
            <a:avLst/>
          </a:prstGeom>
        </p:spPr>
      </p:pic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08166C3F-3FF7-401D-BB7A-063FA328C184}"/>
              </a:ext>
            </a:extLst>
          </p:cNvPr>
          <p:cNvSpPr txBox="1">
            <a:spLocks/>
          </p:cNvSpPr>
          <p:nvPr/>
        </p:nvSpPr>
        <p:spPr>
          <a:xfrm>
            <a:off x="912218" y="2905508"/>
            <a:ext cx="4104456" cy="2752847"/>
          </a:xfrm>
          <a:prstGeom prst="rect">
            <a:avLst/>
          </a:prstGeom>
        </p:spPr>
        <p:txBody>
          <a:bodyPr/>
          <a:lstStyle>
            <a:lvl1pPr marL="342900" indent="-3429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143000" indent="-2286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600200" indent="-2286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2057400" indent="-2286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Until then the most successful annual meeting</a:t>
            </a:r>
          </a:p>
          <a:p>
            <a:pPr eaLnBrk="1" hangingPunct="1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DE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161 </a:t>
            </a:r>
            <a:r>
              <a:rPr lang="de-DE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participants</a:t>
            </a:r>
            <a:endParaRPr lang="en-US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1" hangingPunct="1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DE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53 </a:t>
            </a:r>
            <a:r>
              <a:rPr lang="de-DE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sessions</a:t>
            </a:r>
            <a:endParaRPr lang="de-DE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1" hangingPunct="1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141 talks</a:t>
            </a:r>
            <a:endParaRPr lang="de-DE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681D719B-8076-4DCE-A40C-9FA64F7EC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6234" y="277813"/>
            <a:ext cx="9151391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GB" altLang="de-DE" sz="2800" dirty="0">
                <a:solidFill>
                  <a:srgbClr val="608BA3"/>
                </a:solidFill>
                <a:latin typeface="Calibri" panose="020F0502020204030204" pitchFamily="34" charset="0"/>
              </a:rPr>
              <a:t>The Venue: Johannes Kepler University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9069AA7E-3C0E-41A4-AFA5-3F022FA85D19}"/>
              </a:ext>
            </a:extLst>
          </p:cNvPr>
          <p:cNvSpPr txBox="1">
            <a:spLocks/>
          </p:cNvSpPr>
          <p:nvPr/>
        </p:nvSpPr>
        <p:spPr>
          <a:xfrm>
            <a:off x="696194" y="1556792"/>
            <a:ext cx="3024336" cy="3329759"/>
          </a:xfrm>
          <a:prstGeom prst="rect">
            <a:avLst/>
          </a:prstGeom>
        </p:spPr>
        <p:txBody>
          <a:bodyPr/>
          <a:lstStyle>
            <a:lvl1pPr marL="342900" indent="-3429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143000" indent="-2286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600200" indent="-2286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2057400" indent="-2286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8" lvl="2" indent="-179388" eaLnBrk="1" hangingPunct="1">
              <a:spcAft>
                <a:spcPts val="12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cs typeface="Calibri Light" panose="020F0302020204030204" pitchFamily="34" charset="0"/>
              </a:rPr>
              <a:t>4 faculties</a:t>
            </a:r>
          </a:p>
          <a:p>
            <a:pPr marL="179388" lvl="2" indent="-179388" eaLnBrk="1" hangingPunct="1">
              <a:spcAft>
                <a:spcPts val="12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cs typeface="Calibri Light" panose="020F0302020204030204" pitchFamily="34" charset="0"/>
              </a:rPr>
              <a:t>100 study programs</a:t>
            </a:r>
          </a:p>
          <a:p>
            <a:pPr marL="179388" lvl="2" indent="-179388" eaLnBrk="1" hangingPunct="1">
              <a:spcAft>
                <a:spcPts val="12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cs typeface="Calibri Light" panose="020F0302020204030204" pitchFamily="34" charset="0"/>
              </a:rPr>
              <a:t>27000 students</a:t>
            </a:r>
          </a:p>
          <a:p>
            <a:pPr marL="179388" lvl="2" indent="-179388" eaLnBrk="1" hangingPunct="1">
              <a:spcAft>
                <a:spcPts val="12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cs typeface="Calibri Light" panose="020F0302020204030204" pitchFamily="34" charset="0"/>
              </a:rPr>
              <a:t>4000 employees</a:t>
            </a:r>
          </a:p>
          <a:p>
            <a:pPr marL="179388" lvl="2" indent="-179388" eaLnBrk="1" hangingPunct="1">
              <a:spcAft>
                <a:spcPts val="12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cs typeface="Calibri Light" panose="020F0302020204030204" pitchFamily="34" charset="0"/>
              </a:rPr>
              <a:t>Central Europe's first university with a Statistics program.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3359293-76A4-4687-9EE0-27F1FE7CA2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448" y="1556792"/>
            <a:ext cx="7464946" cy="3329759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0C32AA8D-8C03-44B9-8A26-55E8DDD14CD3}"/>
              </a:ext>
            </a:extLst>
          </p:cNvPr>
          <p:cNvSpPr txBox="1">
            <a:spLocks/>
          </p:cNvSpPr>
          <p:nvPr/>
        </p:nvSpPr>
        <p:spPr>
          <a:xfrm>
            <a:off x="696194" y="5054784"/>
            <a:ext cx="10801200" cy="492847"/>
          </a:xfrm>
          <a:prstGeom prst="rect">
            <a:avLst/>
          </a:prstGeom>
        </p:spPr>
        <p:txBody>
          <a:bodyPr/>
          <a:lstStyle>
            <a:lvl1pPr marL="342900" indent="-3429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143000" indent="-2286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600200" indent="-2286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2057400" indent="-2286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8" lvl="2" indent="-179388" eaLnBrk="1" hangingPunct="1">
              <a:spcAft>
                <a:spcPts val="12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A modern university with a large suburban campus, presently marking its 60th anniversary.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>
            <a:extLst>
              <a:ext uri="{FF2B5EF4-FFF2-40B4-BE49-F238E27FC236}">
                <a16:creationId xmlns:a16="http://schemas.microsoft.com/office/drawing/2014/main" id="{C7A13726-9987-45CE-8AB0-61CE373E4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6234" y="279400"/>
            <a:ext cx="9159329" cy="55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61950" indent="-357188"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sz="2800" dirty="0">
                <a:solidFill>
                  <a:srgbClr val="608BA3"/>
                </a:solidFill>
                <a:latin typeface="+mj-lt"/>
              </a:rPr>
              <a:t>Key Focus: </a:t>
            </a:r>
            <a:r>
              <a:rPr lang="de-DE" sz="2800" dirty="0" err="1">
                <a:solidFill>
                  <a:srgbClr val="608BA3"/>
                </a:solidFill>
                <a:latin typeface="+mj-lt"/>
              </a:rPr>
              <a:t>Statistics</a:t>
            </a:r>
            <a:r>
              <a:rPr lang="de-DE" sz="2800" dirty="0">
                <a:solidFill>
                  <a:srgbClr val="608BA3"/>
                </a:solidFill>
                <a:latin typeface="+mj-lt"/>
              </a:rPr>
              <a:t> and </a:t>
            </a:r>
            <a:r>
              <a:rPr lang="de-DE" sz="2800" dirty="0" err="1">
                <a:solidFill>
                  <a:srgbClr val="608BA3"/>
                </a:solidFill>
                <a:latin typeface="+mj-lt"/>
              </a:rPr>
              <a:t>Explainable</a:t>
            </a:r>
            <a:r>
              <a:rPr lang="de-DE" sz="2800" dirty="0">
                <a:solidFill>
                  <a:srgbClr val="608BA3"/>
                </a:solidFill>
                <a:latin typeface="+mj-lt"/>
              </a:rPr>
              <a:t> AI </a:t>
            </a:r>
            <a:endParaRPr lang="en-GB" altLang="de-DE" sz="2800" dirty="0">
              <a:solidFill>
                <a:srgbClr val="608BA3"/>
              </a:solidFill>
              <a:latin typeface="+mj-lt"/>
            </a:endParaRP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87B197B-A7BF-45A6-9391-CA5E9AD702B3}"/>
              </a:ext>
            </a:extLst>
          </p:cNvPr>
          <p:cNvSpPr txBox="1">
            <a:spLocks/>
          </p:cNvSpPr>
          <p:nvPr/>
        </p:nvSpPr>
        <p:spPr>
          <a:xfrm>
            <a:off x="1963490" y="1628800"/>
            <a:ext cx="7344816" cy="4260960"/>
          </a:xfrm>
          <a:prstGeom prst="rect">
            <a:avLst/>
          </a:prstGeom>
        </p:spPr>
        <p:txBody>
          <a:bodyPr/>
          <a:lstStyle>
            <a:lvl1pPr marL="342900" indent="-3429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143000" indent="-2286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600200" indent="-2286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2057400" indent="-228600" algn="l" defTabSz="449263" rtl="0" fontAlgn="base">
              <a:spcBef>
                <a:spcPts val="38"/>
              </a:spcBef>
              <a:spcAft>
                <a:spcPts val="6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rgbClr val="58595B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Aft>
                <a:spcPts val="0"/>
              </a:spcAft>
            </a:pPr>
            <a:r>
              <a:rPr lang="en-US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Topics of interest:</a:t>
            </a:r>
          </a:p>
          <a:p>
            <a:pPr eaLnBrk="1" hangingPunct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Interpretable machine learning and statistical models</a:t>
            </a:r>
          </a:p>
          <a:p>
            <a:pPr eaLnBrk="1" hangingPunct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Local and global model explanation techniques (LIME, SHAP, etc.)</a:t>
            </a:r>
          </a:p>
          <a:p>
            <a:pPr eaLnBrk="1" hangingPunct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Causal inference and counterfactual explanations</a:t>
            </a:r>
          </a:p>
          <a:p>
            <a:pPr eaLnBrk="1" hangingPunct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Bayesian methods for interpretable AI models</a:t>
            </a:r>
          </a:p>
          <a:p>
            <a:pPr eaLnBrk="1" hangingPunct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Uncertainty quantification and sensitivity analysis in XAI</a:t>
            </a:r>
          </a:p>
          <a:p>
            <a:pPr eaLnBrk="1" hangingPunct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Design of experiments for AI model validation and </a:t>
            </a:r>
            <a:r>
              <a:rPr lang="en-US" sz="2000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explainability</a:t>
            </a:r>
            <a:endParaRPr lang="en-US" sz="2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1" hangingPunct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Statistical reliability and robustness of explanation methods</a:t>
            </a:r>
          </a:p>
          <a:p>
            <a:pPr eaLnBrk="1" hangingPunct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Trustworthy AI and fairness of predictive models</a:t>
            </a:r>
          </a:p>
          <a:p>
            <a:pPr eaLnBrk="1" hangingPunct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Explainable AI in medicine and healthcare</a:t>
            </a:r>
          </a:p>
          <a:p>
            <a:pPr eaLnBrk="1" hangingPunct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Evaluation and validation of XAI systems</a:t>
            </a:r>
          </a:p>
          <a:p>
            <a:pPr eaLnBrk="1" hangingPunct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XAI for time series forecasting and process monitoring</a:t>
            </a:r>
          </a:p>
          <a:p>
            <a:pPr eaLnBrk="1" hangingPunct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Ethical, legal, and social implications of XAI</a:t>
            </a:r>
          </a:p>
          <a:p>
            <a:pPr eaLnBrk="1" hangingPunct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Trust and transparency in AI-driven decision-making</a:t>
            </a:r>
            <a:endParaRPr lang="de-DE" sz="2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>
            <a:extLst>
              <a:ext uri="{FF2B5EF4-FFF2-40B4-BE49-F238E27FC236}">
                <a16:creationId xmlns:a16="http://schemas.microsoft.com/office/drawing/2014/main" id="{C7A13726-9987-45CE-8AB0-61CE373E4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6234" y="279400"/>
            <a:ext cx="9159329" cy="55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61950" indent="-357188"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sz="2800" dirty="0">
                <a:solidFill>
                  <a:srgbClr val="608BA3"/>
                </a:solidFill>
                <a:latin typeface="+mj-lt"/>
              </a:rPr>
              <a:t>We look forward to welcoming you to the event.</a:t>
            </a:r>
            <a:endParaRPr lang="en-GB" altLang="de-DE" sz="2800" dirty="0">
              <a:solidFill>
                <a:srgbClr val="608BA3"/>
              </a:solidFill>
              <a:latin typeface="+mj-lt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D6732A31-8E23-446B-AAC8-792C1069A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986" y="1772816"/>
            <a:ext cx="19812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B679FE3E-67DF-494B-B09B-9ED3E357CE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402" y="1771126"/>
            <a:ext cx="1981200" cy="1149096"/>
          </a:xfrm>
          <a:prstGeom prst="rect">
            <a:avLst/>
          </a:prstGeom>
        </p:spPr>
      </p:pic>
      <p:sp>
        <p:nvSpPr>
          <p:cNvPr id="7" name="Text Box 3">
            <a:extLst>
              <a:ext uri="{FF2B5EF4-FFF2-40B4-BE49-F238E27FC236}">
                <a16:creationId xmlns:a16="http://schemas.microsoft.com/office/drawing/2014/main" id="{2683104F-BBE5-4C7D-B5B7-A61343872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4668" y="3233902"/>
            <a:ext cx="2661841" cy="1635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de-DE" sz="2000" dirty="0">
                <a:solidFill>
                  <a:srgbClr val="3C9CD7"/>
                </a:solidFill>
              </a:rPr>
              <a:t>Helmut Waldl</a:t>
            </a:r>
          </a:p>
          <a:p>
            <a:pPr algn="ctr">
              <a:buClrTx/>
              <a:buFontTx/>
              <a:buNone/>
            </a:pPr>
            <a:r>
              <a:rPr lang="en-US" altLang="de-DE" sz="1600" dirty="0">
                <a:solidFill>
                  <a:srgbClr val="3C9CD7"/>
                </a:solidFill>
              </a:rPr>
              <a:t>IFAS</a:t>
            </a:r>
            <a:br>
              <a:rPr lang="en-US" altLang="de-DE" sz="1600" dirty="0">
                <a:solidFill>
                  <a:srgbClr val="3C9CD7"/>
                </a:solidFill>
              </a:rPr>
            </a:br>
            <a:r>
              <a:rPr lang="en-US" altLang="de-DE" sz="1600" dirty="0">
                <a:solidFill>
                  <a:srgbClr val="3C9CD7"/>
                </a:solidFill>
              </a:rPr>
              <a:t>Chair of the organizing committee</a:t>
            </a:r>
          </a:p>
          <a:p>
            <a:pPr algn="ctr">
              <a:buClrTx/>
              <a:buFontTx/>
              <a:buNone/>
            </a:pPr>
            <a:r>
              <a:rPr lang="en-US" altLang="de-DE" sz="1600" dirty="0">
                <a:solidFill>
                  <a:srgbClr val="3C9CD7"/>
                </a:solidFill>
              </a:rPr>
              <a:t>helmut.waldl@jku.at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B5073C53-722B-43AA-BBF5-2DBB226C5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081" y="3233902"/>
            <a:ext cx="2661841" cy="1635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de-DE" sz="2000" dirty="0">
                <a:solidFill>
                  <a:srgbClr val="3C9CD7"/>
                </a:solidFill>
              </a:rPr>
              <a:t>Werner G. Müller</a:t>
            </a:r>
          </a:p>
          <a:p>
            <a:pPr algn="ctr">
              <a:buClrTx/>
              <a:buFontTx/>
              <a:buNone/>
            </a:pPr>
            <a:r>
              <a:rPr lang="en-US" altLang="de-DE" sz="1600" dirty="0">
                <a:solidFill>
                  <a:srgbClr val="3C9CD7"/>
                </a:solidFill>
              </a:rPr>
              <a:t>IFAS</a:t>
            </a:r>
            <a:br>
              <a:rPr lang="en-US" altLang="de-DE" sz="1600" dirty="0">
                <a:solidFill>
                  <a:srgbClr val="3C9CD7"/>
                </a:solidFill>
              </a:rPr>
            </a:br>
            <a:r>
              <a:rPr lang="en-US" altLang="de-DE" sz="1600" dirty="0">
                <a:solidFill>
                  <a:srgbClr val="3C9CD7"/>
                </a:solidFill>
              </a:rPr>
              <a:t>Chair of the scientific</a:t>
            </a:r>
            <a:br>
              <a:rPr lang="en-US" altLang="de-DE" sz="1600" dirty="0">
                <a:solidFill>
                  <a:srgbClr val="3C9CD7"/>
                </a:solidFill>
              </a:rPr>
            </a:br>
            <a:r>
              <a:rPr lang="en-US" altLang="de-DE" sz="1600" dirty="0">
                <a:solidFill>
                  <a:srgbClr val="3C9CD7"/>
                </a:solidFill>
              </a:rPr>
              <a:t>program committee</a:t>
            </a:r>
          </a:p>
          <a:p>
            <a:pPr algn="ctr">
              <a:buClrTx/>
              <a:buFontTx/>
              <a:buNone/>
            </a:pPr>
            <a:r>
              <a:rPr lang="en-US" altLang="de-DE" sz="1600" dirty="0">
                <a:solidFill>
                  <a:srgbClr val="3C9CD7"/>
                </a:solidFill>
              </a:rPr>
              <a:t>Werner.Mueller@jku.at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CEAF1CFD-5C47-4C21-B71C-9CBEAFBDD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5290" y="4869160"/>
            <a:ext cx="5903007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38"/>
              </a:spcBef>
              <a:spcAft>
                <a:spcPts val="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866775" algn="l"/>
                <a:tab pos="1738313" algn="l"/>
                <a:tab pos="2609850" algn="l"/>
                <a:tab pos="3481388" algn="l"/>
                <a:tab pos="4352925" algn="l"/>
                <a:tab pos="5224463" algn="l"/>
                <a:tab pos="6096000" algn="l"/>
                <a:tab pos="6967538" algn="l"/>
                <a:tab pos="7839075" algn="l"/>
                <a:tab pos="8710613" algn="l"/>
                <a:tab pos="9582150" algn="l"/>
                <a:tab pos="10453688" algn="l"/>
                <a:tab pos="10515600" algn="l"/>
                <a:tab pos="10779125" algn="l"/>
                <a:tab pos="10782300" algn="l"/>
              </a:tabLst>
              <a:defRPr>
                <a:solidFill>
                  <a:srgbClr val="58595B"/>
                </a:solidFill>
                <a:latin typeface="Calibri Light" panose="020F03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/>
            <a:r>
              <a:rPr lang="en-US" sz="4800" dirty="0">
                <a:solidFill>
                  <a:srgbClr val="000C6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 in Linz!</a:t>
            </a:r>
            <a:br>
              <a:rPr lang="en-US" sz="4800" dirty="0">
                <a:solidFill>
                  <a:srgbClr val="000C6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solidFill>
                  <a:srgbClr val="000C6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Spring Meeting, 31.03. – 01.04.2027</a:t>
            </a:r>
          </a:p>
        </p:txBody>
      </p:sp>
    </p:spTree>
    <p:extLst>
      <p:ext uri="{BB962C8B-B14F-4D97-AF65-F5344CB8AC3E}">
        <p14:creationId xmlns:p14="http://schemas.microsoft.com/office/powerpoint/2010/main" val="336150054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ts val="38"/>
          </a:spcBef>
          <a:spcAft>
            <a:spcPts val="38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 Light" panose="020F030202020403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ts val="38"/>
          </a:spcBef>
          <a:spcAft>
            <a:spcPts val="38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de-D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 Light" panose="020F030202020403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</Words>
  <Application>Microsoft Office PowerPoint</Application>
  <PresentationFormat>Benutzerdefiniert</PresentationFormat>
  <Paragraphs>49</Paragraphs>
  <Slides>5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the title of my poster this is the title of my paper this is the title of my poster</dc:title>
  <dc:creator>Waldl Helmut</dc:creator>
  <cp:lastModifiedBy>Waldl Helmut</cp:lastModifiedBy>
  <cp:revision>633</cp:revision>
  <cp:lastPrinted>2024-06-17T07:43:40Z</cp:lastPrinted>
  <dcterms:created xsi:type="dcterms:W3CDTF">2017-10-14T04:18:57Z</dcterms:created>
  <dcterms:modified xsi:type="dcterms:W3CDTF">2026-09-01T10:32:43Z</dcterms:modified>
</cp:coreProperties>
</file>