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407" r:id="rId3"/>
    <p:sldId id="469" r:id="rId4"/>
    <p:sldId id="404" r:id="rId5"/>
    <p:sldId id="470" r:id="rId6"/>
    <p:sldId id="481" r:id="rId7"/>
    <p:sldId id="409" r:id="rId8"/>
    <p:sldId id="528" r:id="rId9"/>
    <p:sldId id="529" r:id="rId10"/>
    <p:sldId id="435" r:id="rId11"/>
    <p:sldId id="431" r:id="rId12"/>
    <p:sldId id="434" r:id="rId13"/>
    <p:sldId id="530" r:id="rId14"/>
    <p:sldId id="535" r:id="rId15"/>
    <p:sldId id="410" r:id="rId16"/>
    <p:sldId id="490" r:id="rId17"/>
    <p:sldId id="531" r:id="rId18"/>
    <p:sldId id="546" r:id="rId19"/>
    <p:sldId id="547" r:id="rId20"/>
    <p:sldId id="548" r:id="rId21"/>
    <p:sldId id="533" r:id="rId22"/>
    <p:sldId id="536" r:id="rId23"/>
    <p:sldId id="544" r:id="rId24"/>
    <p:sldId id="467" r:id="rId25"/>
    <p:sldId id="537" r:id="rId26"/>
    <p:sldId id="509" r:id="rId27"/>
    <p:sldId id="463" r:id="rId28"/>
    <p:sldId id="515" r:id="rId29"/>
    <p:sldId id="534" r:id="rId30"/>
    <p:sldId id="538" r:id="rId31"/>
    <p:sldId id="539" r:id="rId32"/>
    <p:sldId id="540" r:id="rId33"/>
    <p:sldId id="541" r:id="rId34"/>
    <p:sldId id="543" r:id="rId35"/>
    <p:sldId id="542" r:id="rId3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BE3E5"/>
    <a:srgbClr val="0030FF"/>
    <a:srgbClr val="E42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7"/>
    <p:restoredTop sz="84384" autoAdjust="0"/>
  </p:normalViewPr>
  <p:slideViewPr>
    <p:cSldViewPr snapToGrid="0" snapToObjects="1">
      <p:cViewPr varScale="1">
        <p:scale>
          <a:sx n="136" d="100"/>
          <a:sy n="136" d="100"/>
        </p:scale>
        <p:origin x="70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2CC9F-519E-1F41-B955-84F233B0BAAF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DDBE9-6A2B-AA46-B73C-C0E9CE3D2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334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66357-46BD-494C-9970-7F58488BCB36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C733D-35DC-1A45-84B6-448F6E834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738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46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784C4-14FF-1D33-5FFA-E02ECAA61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C1881B-CE25-A5A7-8AC0-7C65B2984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8AD522-C227-2FEB-47FA-77AB06B37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06828-E4F8-A543-FE1E-3D7A5DFA4F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12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E2BC5-9370-19A0-FA32-9D65C347D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664FA-AEC2-CF94-9634-D98CA7741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B1FDEC-0479-2144-4779-D69D4577D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E5380-4477-0546-0C12-2ED89D574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46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B0AE6-6978-A3BA-5ED7-18884FFB8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1F444B-302C-C3BC-130A-6E49FDAE0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6D1BB-0C3F-9C74-880C-C7BDCD3C5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015A3-BD60-EA31-1F68-AD4FE4B326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86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83F7E-BF55-DB2E-DDD4-E4F31E1BA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412E87-2418-330F-935D-83C12E0A2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24603A-EEB1-9E07-C6A8-9A7CECF15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9E361-0AA2-628B-D927-2F03352A37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36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67174-B9DC-7B01-92C8-FCD0E4DD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8A993E-2DC5-7565-AA46-42F48F847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FF687-B06D-EF87-F937-DD3FA764F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33C68-EE61-5D95-2D1B-9BB238F8CA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63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167BE-360C-D098-4C08-88C8813A0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80D30-3487-09EA-1DD5-C9AA1207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F24394-B491-8FF1-BD0B-989121835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358CF-EE8D-CEF7-717F-1BA0414217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46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BBC11-2F90-1C34-3128-EED0DA845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3DBB2E-8CDD-2E1C-7CDA-55E8FF452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3E92E-3605-ECD2-B33B-3F0B06C5E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DF7F0-DBC6-BB1D-0F5A-DACD71405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20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F8EF8-B701-3EF7-82D1-95A134853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B25688-7DD0-A56E-93C4-45B2B2D7D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86AA5-2A0D-064D-5FA8-9DD706534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813BC-B7C8-CC71-09A7-F53F052BD3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04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4CC07-2545-2000-3E46-B7432F81E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E2F43C-9EC7-0EEC-7080-BC6412BCC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49B686-C054-545B-48D5-AEF1B94DC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A804B-C2F3-1702-185E-A483E8DAB9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33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C63C6-0C07-7613-1D78-89A1DA380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2866F9-B507-78F9-44FD-A64CC8FA7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7E24AE-FCCD-CCCC-0435-C682A79BF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E7254-518E-8DEB-B12F-5A04D56E71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3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B301E-3629-1199-A744-778BC64A6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6DDC3-5B4F-6EE9-EB87-177FFE929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0A346-3A8F-63FA-0DBC-AA126EDC6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CEBF0-2668-FB30-F390-47282A3F08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67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9395-F174-678B-BF4C-B7E6FB764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76B65-D08C-288B-A24D-8E291AADC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353D1-6210-2745-446C-A69B8870D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C0DB8-0A6A-C432-EEE0-25471C89D9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19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9F10D-1EED-FCB0-5603-7A7DE5BE6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FA598F-483D-1A6C-9AFF-2888FF14B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09377C-E105-707F-CD90-7BFF595AC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1F53D-8AF0-6581-54AC-5A487E6C40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74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BDE03-A0B6-0B24-E000-1BE61D8A8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DE7D1-F5B8-B145-4AE9-589AD11B8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D8F388-B50C-8CB8-187B-D1FF4157B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A2BE8-0FFB-7AA0-BC4E-8D2A4E0AC0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07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11B2-FC7B-CFBC-E1D2-AAEB42A92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D3F75-CA06-AE99-EB7A-9CEE7F9534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6EF3BC-42A4-520E-8BF3-B8859F9311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A067D-8594-F296-EB5B-5678F8F6BE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85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933A-813C-3EAA-9934-B40FECA3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2B4F15-2BEE-292B-6DD9-7F8B2393AC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02C94-B2C8-100B-965D-E60FC3D45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6EAB5-45B3-7F31-61FC-0571434000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642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B2E0-8896-4271-B620-D02EE99FD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2CFB6-82D9-1443-670F-DCED72A2C0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2A7078-E617-3232-28E0-9787BB6B7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FB8AA-1F59-0A69-FD4F-CA7C5E495F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552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C5C77-6369-29DC-0A54-F1BB9674A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EB177B-404C-D79F-CE5D-317429BBA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D9917C-C545-06E0-D8D3-BA5131EA9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F6546-5927-911D-45A6-E7EBED4415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370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933A-813C-3EAA-9934-B40FECA3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2B4F15-2BEE-292B-6DD9-7F8B2393AC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02C94-B2C8-100B-965D-E60FC3D45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6EAB5-45B3-7F31-61FC-0571434000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322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6DCC0-FD0F-CDFA-F125-FB7FAC6A4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BF8595-956D-DE43-9253-02C3F9583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06BD01-BF39-8824-AA3E-C7FC0EF83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898D6-4BA4-E8F5-4677-27663EC9CE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940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F0B21-C57E-1477-4593-17CF9CE1C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CECD5-36B3-8778-A6C5-2C40C9BBDB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ECF99-25A2-F1E2-2046-7E7468AF7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03227-F545-3B12-6F7E-4AB9DFBCF4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80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8DB3-B2BD-8CAA-EE6C-94F86876D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1CB3F7-2273-21C4-4DAB-C0CE38148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1EFFC9-9714-268A-210D-B9023F298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4985D-4361-11F2-6788-17ACE8B31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457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4747C-4217-D9A4-3D1A-8D93FDD58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E4332C-5CD0-065D-D474-D090EF084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5A3D4-11B7-5095-C53E-7E86599FA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97F97-7EA8-BEF8-629D-E032551808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87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6E7D-F752-871A-AB17-04DDDD5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F7C5E2-9B2C-6464-4F71-96F3F6D9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C9A01-2D5E-BC90-209F-2E41F17B4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E91B3-4B57-EC4F-65F7-B468F73F5E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483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363F5-3FB9-EF3B-4AB7-930C9074D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A3A897-70C6-964D-C2F9-3F0117FD2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1D75D-B810-79F0-DFD9-F3D2C3718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17B74-1596-AEEE-9F86-575CBE2BBC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141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75642-4321-9F70-FCA5-92313917E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6674D-39D3-2E41-30DE-DC01D4E53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7F201-983F-261D-256A-7A9C75C4D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A1F8F-C51E-EF78-F73A-456E4C382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12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56DF7-428E-D823-CB75-23C207FCE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E16247-CE69-08B0-BBC4-84706548A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6CF82-C2A8-5F1B-E49A-9276E7E73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E8345-6857-4766-B0BF-34E279CBF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143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D008B-1BE7-B3F0-3AA0-7C57078AD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21B1FE-BE75-3C8A-5838-2770B2170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67102F-8263-68C9-568F-7C9006BEE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8FDB8-1923-127C-524D-BB8A1E81E0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31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BAC05-3732-0262-4562-BBE37AA5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510E2-2039-F648-F4A6-963E02996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91F89-8225-F224-8770-59D638E3C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D3EA8-23BC-54F4-7E5B-DADB0CA68B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88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6F8A8-6058-6049-42C7-31A7EDC36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5A5E8-3756-AA20-F4B3-4B51DCB08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7C5FB-CFE3-4142-8ADC-254B4FF3B1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7B2E4-361A-BEAC-F135-F0B17C0023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80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F5099-938F-9F05-8FC6-1CEA596F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5B0EAD-45BC-E17D-560C-1B9E7CC43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5EC1C-74FE-DF34-F2B0-D1597DF61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660E-684E-201D-0F13-D1F76513A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8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5609B-9830-31A6-5110-0216667CB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496992-C432-06CE-A3EB-2DC827ED0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7A5151-C1A4-3E34-F6E9-BDF0E3FED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545D2-3F81-5CB1-C500-236BA0750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26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BB031-4886-8DC0-80AE-55AB0CC7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351C99-380F-8276-CB46-63425DDAD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9CEF7D-2D54-9551-9406-4A411D0DF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9B0FB-7422-2BFA-6D7A-6EE023A8E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906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24231-83A8-A90D-F88F-ABAA41AD6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C6845-2AC7-F8E0-E1CF-24160B06C2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E9A2B-1943-1DBB-43FF-F6688FD6D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7F4FD-25BE-F4C7-A2E5-917325463D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C733D-35DC-1A45-84B6-448F6E8348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E65-0FD6-8945-A900-604E599331B0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25BBF-218E-3243-96F2-58BF344125C7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11086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DA1F6-38CC-F44E-9098-C3783B0DE44B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4955"/>
            <a:ext cx="7543800" cy="566207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428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0A61-597C-554F-8E7E-4626B2473F73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Stallings (2015)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40D-9326-E546-8FAD-01B41FA7B74F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5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F50E9-BD3A-5248-86EC-9CFB770EAD6A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5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0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0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63FC0-DD67-D548-BB3F-289AA5A9D0CE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C140F-BDF3-5E42-9D3F-2A322020ECC3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1106-F08B-B048-A2B0-369781ABB6F2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6" y="4844841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C845171E-6BB8-B444-9B69-379E790615FC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1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9143989" cy="3686307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61CC-8AF5-1646-A817-A44E87EAB823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Morgan and Stallings (2013)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5"/>
            <a:ext cx="7543800" cy="54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979878"/>
            <a:ext cx="7543800" cy="342194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4844841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AAA54F67-B256-2F46-A70C-E24B4F06A8CF}" type="datetime1">
              <a:rPr lang="en-US" smtClean="0"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1" y="4844841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Stallings (2015)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6" y="4844841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34144" y="830576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85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1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1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0.png"/><Relationship Id="rId4" Type="http://schemas.openxmlformats.org/officeDocument/2006/relationships/image" Target="../media/image4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7" Type="http://schemas.openxmlformats.org/officeDocument/2006/relationships/image" Target="../media/image4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5" Type="http://schemas.openxmlformats.org/officeDocument/2006/relationships/image" Target="../media/image430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80.png"/><Relationship Id="rId7" Type="http://schemas.openxmlformats.org/officeDocument/2006/relationships/image" Target="../media/image5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png"/><Relationship Id="rId5" Type="http://schemas.openxmlformats.org/officeDocument/2006/relationships/image" Target="../media/image520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6915" y="1256278"/>
            <a:ext cx="6330169" cy="1601222"/>
          </a:xfrm>
        </p:spPr>
        <p:txBody>
          <a:bodyPr>
            <a:normAutofit/>
          </a:bodyPr>
          <a:lstStyle/>
          <a:p>
            <a:pPr algn="ctr"/>
            <a:r>
              <a:rPr lang="en-US" sz="4200" dirty="0"/>
              <a:t>Powerful Foldover Designs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1779" y="3341716"/>
            <a:ext cx="5657850" cy="1389035"/>
          </a:xfrm>
        </p:spPr>
        <p:txBody>
          <a:bodyPr>
            <a:normAutofit/>
          </a:bodyPr>
          <a:lstStyle/>
          <a:p>
            <a:r>
              <a:rPr lang="en-US" sz="2400" dirty="0"/>
              <a:t>Jon </a:t>
            </a:r>
            <a:r>
              <a:rPr lang="en-US" sz="2400" dirty="0" err="1"/>
              <a:t>Stallrich</a:t>
            </a:r>
            <a:r>
              <a:rPr lang="en-US" sz="2400" dirty="0"/>
              <a:t> </a:t>
            </a:r>
          </a:p>
          <a:p>
            <a:r>
              <a:rPr lang="en-US" sz="2400" dirty="0"/>
              <a:t>NCSU Statistics</a:t>
            </a:r>
          </a:p>
        </p:txBody>
      </p:sp>
    </p:spTree>
    <p:extLst>
      <p:ext uri="{BB962C8B-B14F-4D97-AF65-F5344CB8AC3E}">
        <p14:creationId xmlns:p14="http://schemas.microsoft.com/office/powerpoint/2010/main" val="2378087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92A9-EEE0-8879-5CA5-7F933279D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359F563-2140-4E77-1090-6CD1DCE644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Stage 1: Minimizing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359F563-2140-4E77-1090-6CD1DCE644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14D3E3-1F33-63F2-5804-47554598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C386B699-C866-216F-BAEE-B8060E19BC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Traditional optimal designs focus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Known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≥1/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b="1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Design goal: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Achieved by a </a:t>
                </a:r>
                <a:r>
                  <a:rPr lang="en-US" sz="2000" dirty="0">
                    <a:solidFill>
                      <a:srgbClr val="FF0000"/>
                    </a:solidFill>
                  </a:rPr>
                  <a:t>strength 2 orthogonal array (OA)</a:t>
                </a:r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Only exist when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≡0 (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4)</m:t>
                    </m:r>
                  </m:oMath>
                </a14:m>
                <a:endParaRPr lang="en-US" sz="20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endParaRPr lang="en-US" sz="2250" dirty="0">
                  <a:solidFill>
                    <a:srgbClr val="FF0000"/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12700" indent="0">
                  <a:buNone/>
                </a:pPr>
                <a:endParaRPr lang="en-US" sz="225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C386B699-C866-216F-BAEE-B8060E19BC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4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D994DE-F8E5-9FF4-7482-EFF375DBD63A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D994DE-F8E5-9FF4-7482-EFF375DBD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5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1A1D7C29-0BE0-4DB3-F9C6-8DDE23E77827}"/>
              </a:ext>
            </a:extLst>
          </p:cNvPr>
          <p:cNvSpPr/>
          <p:nvPr/>
        </p:nvSpPr>
        <p:spPr>
          <a:xfrm>
            <a:off x="5802526" y="973026"/>
            <a:ext cx="608713" cy="642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5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B0E3C-6037-5593-BD88-773C04F4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BC4778-EF57-3688-6776-7101643FE74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Stage 1: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BC4778-EF57-3688-6776-7101643FE7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8696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6ECF2-1F22-ECA6-9049-33498DCCE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4BAF34B-3871-4A81-645A-E841CA4EE0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bSup>
                      <m:sSub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12700" indent="0">
                  <a:buNone/>
                </a:pPr>
                <a:endParaRPr lang="en-US" sz="2400" dirty="0"/>
              </a:p>
              <a:p>
                <a:pPr marL="12700" indent="0">
                  <a:buNone/>
                </a:pPr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Design goal:</a:t>
                </a:r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4BAF34B-3871-4A81-645A-E841CA4EE0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4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>
            <a:extLst>
              <a:ext uri="{FF2B5EF4-FFF2-40B4-BE49-F238E27FC236}">
                <a16:creationId xmlns:a16="http://schemas.microsoft.com/office/drawing/2014/main" id="{C1F62A5E-14D7-F924-ACCF-755D45DF1B5E}"/>
              </a:ext>
            </a:extLst>
          </p:cNvPr>
          <p:cNvSpPr/>
          <p:nvPr/>
        </p:nvSpPr>
        <p:spPr>
          <a:xfrm rot="16200000">
            <a:off x="3728840" y="1473887"/>
            <a:ext cx="275618" cy="192707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A21092-365A-CDFE-DA02-1380A05EDFE7}"/>
                  </a:ext>
                </a:extLst>
              </p:cNvPr>
              <p:cNvSpPr txBox="1"/>
              <p:nvPr/>
            </p:nvSpPr>
            <p:spPr>
              <a:xfrm>
                <a:off x="3369832" y="2571750"/>
                <a:ext cx="240433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700"/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800" b="1" dirty="0"/>
                  <a:t> </a:t>
                </a:r>
                <a:r>
                  <a:rPr lang="en-US" sz="2800" dirty="0"/>
                  <a:t>: alias matrix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A21092-365A-CDFE-DA02-1380A05ED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832" y="2571750"/>
                <a:ext cx="2404335" cy="523220"/>
              </a:xfrm>
              <a:prstGeom prst="rect">
                <a:avLst/>
              </a:prstGeom>
              <a:blipFill>
                <a:blip r:embed="rId5"/>
                <a:stretch>
                  <a:fillRect l="-526" t="-11905" r="-2632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E58AD2-8BF2-AE5D-9C48-7C59AD39E915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E58AD2-8BF2-AE5D-9C48-7C59AD39E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6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05153C50-E5CA-E5D4-7FBA-6266DE5DF24C}"/>
              </a:ext>
            </a:extLst>
          </p:cNvPr>
          <p:cNvSpPr/>
          <p:nvPr/>
        </p:nvSpPr>
        <p:spPr>
          <a:xfrm>
            <a:off x="2865789" y="935702"/>
            <a:ext cx="608713" cy="642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4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683AB-22F2-2502-C6C8-233761BC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7F657AC-814A-DEDE-216B-2671C376831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Stage 1: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and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7F657AC-814A-DEDE-216B-2671C3768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10870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C31038-7048-C19C-4DFD-A309EE31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D72148E-9A6E-9894-FA64-158B44F7A7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8030584" cy="4438070"/>
              </a:xfrm>
            </p:spPr>
            <p:txBody>
              <a:bodyPr>
                <a:normAutofit/>
              </a:bodyPr>
              <a:lstStyle/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  <a:p>
                <a:pPr marL="12700" indent="0">
                  <a:buNone/>
                </a:pPr>
                <a:endParaRPr lang="en-US" sz="2400" b="1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sSubSup>
                          <m:sSubSup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d>
                          <m:d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4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400" dirty="0"/>
                  <a:t> causes larger MOE than expected:</a:t>
                </a:r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Type I error rates &lt; </a:t>
                </a:r>
                <a14:m>
                  <m:oMath xmlns:m="http://schemas.openxmlformats.org/officeDocument/2006/math"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25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Decreases power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25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D72148E-9A6E-9894-FA64-158B44F7A7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8030584" cy="4438070"/>
              </a:xfrm>
              <a:blipFill>
                <a:blip r:embed="rId4"/>
                <a:stretch>
                  <a:fillRect l="-2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F2D046E-34FD-F2CA-54CE-7C3AF8721B0C}"/>
              </a:ext>
            </a:extLst>
          </p:cNvPr>
          <p:cNvSpPr/>
          <p:nvPr/>
        </p:nvSpPr>
        <p:spPr>
          <a:xfrm>
            <a:off x="4078912" y="973026"/>
            <a:ext cx="1730217" cy="642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29BE89-106B-62B8-A2E8-5ECB3625BC47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29BE89-106B-62B8-A2E8-5ECB3625B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5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7027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39F64-DF8A-135F-39A1-C5B5CC1F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41285-E50E-268F-5AB9-41F9E3C6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5EB35CE5-EA24-99EC-1629-747E4FAC3B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8030584" cy="4438070"/>
              </a:xfrm>
            </p:spPr>
            <p:txBody>
              <a:bodyPr>
                <a:norm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Design goal:</a:t>
                </a:r>
                <a:r>
                  <a:rPr lang="en-US" sz="2400" dirty="0"/>
                  <a:t> For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 want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0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Type I error rate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Maximizing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400" dirty="0"/>
                  <a:t> increases power</a:t>
                </a:r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endParaRPr lang="en-US" sz="225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5EB35CE5-EA24-99EC-1629-747E4FAC3B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8030584" cy="4438070"/>
              </a:xfrm>
              <a:blipFill>
                <a:blip r:embed="rId3"/>
                <a:stretch>
                  <a:fillRect l="-2054" t="-1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B18CE268-D868-D311-6DF9-1EFF488D53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14955"/>
                <a:ext cx="7543800" cy="56620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Pre-selection Variance Estimator,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B18CE268-D868-D311-6DF9-1EFF488D5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14955"/>
                <a:ext cx="7543800" cy="566207"/>
              </a:xfrm>
              <a:blipFill>
                <a:blip r:embed="rId4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7A246B-F01D-2144-E65F-BFC931779C64}"/>
                  </a:ext>
                </a:extLst>
              </p:cNvPr>
              <p:cNvSpPr txBox="1"/>
              <p:nvPr/>
            </p:nvSpPr>
            <p:spPr>
              <a:xfrm>
                <a:off x="2876792" y="2870562"/>
                <a:ext cx="3390415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7A246B-F01D-2144-E65F-BFC931779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792" y="2870562"/>
                <a:ext cx="3390415" cy="642997"/>
              </a:xfrm>
              <a:prstGeom prst="rect">
                <a:avLst/>
              </a:prstGeom>
              <a:blipFill>
                <a:blip r:embed="rId5"/>
                <a:stretch>
                  <a:fillRect l="-373" t="-5882" b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C34D33-FA1D-6066-83C4-2D20D994988F}"/>
                  </a:ext>
                </a:extLst>
              </p:cNvPr>
              <p:cNvSpPr txBox="1"/>
              <p:nvPr/>
            </p:nvSpPr>
            <p:spPr>
              <a:xfrm>
                <a:off x="3036569" y="1451310"/>
                <a:ext cx="3070860" cy="898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700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C34D33-FA1D-6066-83C4-2D20D9949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69" y="1451310"/>
                <a:ext cx="3070860" cy="898451"/>
              </a:xfrm>
              <a:prstGeom prst="rect">
                <a:avLst/>
              </a:prstGeom>
              <a:blipFill>
                <a:blip r:embed="rId6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899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52C64-8CB0-C560-0555-797B1F712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780EFA-E213-EA2C-D17A-36137F8D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F241E8F0-3C5F-52B0-9F4B-ECF0397E39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7"/>
                <a:ext cx="8030584" cy="3766122"/>
              </a:xfrm>
            </p:spPr>
            <p:txBody>
              <a:bodyPr>
                <a:norm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Pure error </a:t>
                </a:r>
                <a:r>
                  <a:rPr lang="en-US" sz="2400" dirty="0"/>
                  <a:t>degrees-of-freedom:</a:t>
                </a:r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are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unique rows of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endParaRPr lang="en-US" sz="22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/>
                  <a:t> = replication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2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</m:nary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sz="22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Model independent estimator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200" dirty="0"/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b="1" dirty="0">
                  <a:solidFill>
                    <a:srgbClr val="FF0000"/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Lack of fit </a:t>
                </a:r>
                <a:r>
                  <a:rPr lang="en-US" sz="2400" dirty="0"/>
                  <a:t>degrees-of-freedom:</a:t>
                </a:r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sz="2200" dirty="0"/>
              </a:p>
              <a:p>
                <a:pPr marL="390906" lvl="1" indent="-158750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Model dependent estimator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F241E8F0-3C5F-52B0-9F4B-ECF0397E39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7"/>
                <a:ext cx="8030584" cy="3766122"/>
              </a:xfrm>
              <a:blipFill>
                <a:blip r:embed="rId3"/>
                <a:stretch>
                  <a:fillRect l="-2054" t="-2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03A61277-F2C9-75A2-1076-8EF98861C8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14955"/>
                <a:ext cx="7543800" cy="56620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Decomposing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03A61277-F2C9-75A2-1076-8EF98861C8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14955"/>
                <a:ext cx="7543800" cy="566207"/>
              </a:xfrm>
              <a:blipFill>
                <a:blip r:embed="rId4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9847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3F5AE-6E92-0773-5554-9EA3FC3DC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E0F42-0513-963B-F103-F8216696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Multi-objective Optimization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6BCA0-D94E-CA65-6D8E-B1BFFA9B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14</a:t>
            </a:fld>
            <a:endParaRPr lang="en-US" dirty="0"/>
          </a:p>
        </p:txBody>
      </p:sp>
      <p:pic>
        <p:nvPicPr>
          <p:cNvPr id="2054" name="Picture 6" descr="Free vector funny clown juggling balls while riding unicycle performance one wheeled bicycle vector illustration">
            <a:extLst>
              <a:ext uri="{FF2B5EF4-FFF2-40B4-BE49-F238E27FC236}">
                <a16:creationId xmlns:a16="http://schemas.microsoft.com/office/drawing/2014/main" id="{028B719D-87D0-3D47-BD12-B4368CB6E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159" y="935732"/>
            <a:ext cx="3088223" cy="375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ECC34915-30D6-D8FB-A191-C04F7E0618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8024826" cy="3871814"/>
              </a:xfrm>
            </p:spPr>
            <p:txBody>
              <a:bodyPr>
                <a:normAutofit/>
              </a:bodyPr>
              <a:lstStyle/>
              <a:p>
                <a:pPr marL="469900" indent="-45720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→1/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dirty="0"/>
              </a:p>
              <a:p>
                <a:pPr marL="469900" indent="-45720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sz="2400" dirty="0"/>
              </a:p>
              <a:p>
                <a:pPr marL="469900" indent="-457200">
                  <a:buFont typeface="+mj-lt"/>
                  <a:buAutoNum type="arabicPeriod"/>
                </a:pPr>
                <a:r>
                  <a: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12700" indent="0">
                  <a:buNone/>
                </a:pPr>
                <a:endParaRPr lang="en-US" sz="2400" dirty="0"/>
              </a:p>
              <a:p>
                <a:pPr marL="1270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ECC34915-30D6-D8FB-A191-C04F7E0618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8024826" cy="3871814"/>
              </a:xfrm>
              <a:blipFill>
                <a:blip r:embed="rId4"/>
                <a:stretch>
                  <a:fillRect l="-2212" t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D609A92-AA3B-C75D-9565-F8D5912C8A7D}"/>
              </a:ext>
            </a:extLst>
          </p:cNvPr>
          <p:cNvSpPr txBox="1"/>
          <p:nvPr/>
        </p:nvSpPr>
        <p:spPr>
          <a:xfrm>
            <a:off x="700027" y="2571750"/>
            <a:ext cx="55075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Variance-first approach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identify strength 2 OAs and then find the one that </a:t>
            </a:r>
          </a:p>
          <a:p>
            <a:pPr marL="12700" indent="0"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minimizes aliasing</a:t>
            </a:r>
          </a:p>
          <a:p>
            <a:pPr marL="12700" indent="0">
              <a:buNone/>
            </a:pPr>
            <a:endParaRPr lang="en-US" sz="2400" dirty="0"/>
          </a:p>
          <a:p>
            <a:pPr marL="1270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Reverse the approach!</a:t>
            </a:r>
          </a:p>
        </p:txBody>
      </p:sp>
    </p:spTree>
    <p:extLst>
      <p:ext uri="{BB962C8B-B14F-4D97-AF65-F5344CB8AC3E}">
        <p14:creationId xmlns:p14="http://schemas.microsoft.com/office/powerpoint/2010/main" val="2727921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7CC8-1F15-110F-2F86-DE9CA9F91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89E73E0-7E09-F0D7-5277-EA56620491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Foldover Designs Guarantee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89E73E0-7E09-F0D7-5277-EA56620491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CBDE0-D3D4-2ADF-B9FD-15F430FD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7C441F6-5C4D-DAD6-8669-8E9B9E9E1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E34BB9-8536-AC92-6DDE-1BE4A82F834C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625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alf design,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has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runs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Foldover design generated by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is then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2700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Zero-aliasing: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is orthogonal to any second order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nor/>
                      </m:rPr>
                      <a:rPr lang="en-US" sz="2400" i="0" dirty="0"/>
                      <m:t>diagonal elements of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Many response surface designs employ foldover technique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E34BB9-8536-AC92-6DDE-1BE4A82F8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625673"/>
              </a:xfrm>
              <a:prstGeom prst="rect">
                <a:avLst/>
              </a:prstGeom>
              <a:blipFill>
                <a:blip r:embed="rId4"/>
                <a:stretch>
                  <a:fillRect l="-924" t="-1049" b="-3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B8AF4C-68C2-F2C5-ABB2-52ECEF08F610}"/>
                  </a:ext>
                </a:extLst>
              </p:cNvPr>
              <p:cNvSpPr txBox="1"/>
              <p:nvPr/>
            </p:nvSpPr>
            <p:spPr>
              <a:xfrm>
                <a:off x="3641200" y="1972147"/>
                <a:ext cx="1861600" cy="7033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B8AF4C-68C2-F2C5-ABB2-52ECEF08F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200" y="1972147"/>
                <a:ext cx="1861600" cy="703334"/>
              </a:xfrm>
              <a:prstGeom prst="rect">
                <a:avLst/>
              </a:prstGeom>
              <a:blipFill>
                <a:blip r:embed="rId5"/>
                <a:stretch>
                  <a:fillRect t="-3571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5469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F70FE-1C32-FC16-82C2-8B09F852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AB83317-DBB8-7786-4105-1D12D09226F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Foldover Designs Can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AB83317-DBB8-7786-4105-1D12D09226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BF8E8B-3042-5006-BEB7-5D0C8308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901AD51-55E0-8391-8656-D174BEBB9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CC0FC6-0CDF-C6D4-0078-BB5D937C8998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6671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Partition rows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groups: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center runs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0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or mirror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endParaRPr lang="en-US" sz="20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0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or mirror 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Partition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into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groups: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center runs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0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0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rows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CC0FC6-0CDF-C6D4-0078-BB5D937C8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667158"/>
              </a:xfrm>
              <a:prstGeom prst="rect">
                <a:avLst/>
              </a:prstGeom>
              <a:blipFill>
                <a:blip r:embed="rId4"/>
                <a:stretch>
                  <a:fillRect l="-924" t="-1034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8576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9D5F9-FC22-188F-AB9E-3F02EE049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D28895E-CEA1-C794-DBF2-856314E2599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Foldover Designs Can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D5C956-97D5-18C5-CDB1-5B73B7072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B246A-4A71-9835-A697-E2B4BC81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F3B58CE-85EA-5015-8A65-608B2D919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9B6B1222-C19A-F1D7-2C2E-893339138B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5071813"/>
                  </p:ext>
                </p:extLst>
              </p:nvPr>
            </p:nvGraphicFramePr>
            <p:xfrm>
              <a:off x="1002729" y="984202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9B6B1222-C19A-F1D7-2C2E-893339138B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5071813"/>
                  </p:ext>
                </p:extLst>
              </p:nvPr>
            </p:nvGraphicFramePr>
            <p:xfrm>
              <a:off x="1002729" y="984202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5000" r="-151351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5000" r="-141351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25000" r="-1276316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25000" r="-12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25000" r="-11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25000" r="-9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25000" r="-7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25000" r="-5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25000" r="-3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25000" r="-1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20000" r="-151351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20000" r="-141351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120000" r="-1276316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120000" r="-12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120000" r="-11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120000" r="-9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120000" r="-7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120000" r="-5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120000" r="-3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120000" r="-1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29167" r="-151351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29167" r="-141351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229167" r="-1276316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229167" r="-12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229167" r="-11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229167" r="-9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229167" r="-7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229167" r="-5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229167" r="-3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229167" r="-1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329167" r="-151351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329167" r="-141351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329167" r="-1276316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329167" r="-12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329167" r="-11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329167" r="-9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329167" r="-7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329167" r="-5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329167" r="-3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329167" r="-1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6328AD6-7338-2A1D-1FD3-87F3255EDCD4}"/>
                  </a:ext>
                </a:extLst>
              </p:cNvPr>
              <p:cNvSpPr txBox="1"/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6328AD6-7338-2A1D-1FD3-87F3255ED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F598994C-D894-1E09-A963-0BD13E58A8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6795177"/>
                  </p:ext>
                </p:extLst>
              </p:nvPr>
            </p:nvGraphicFramePr>
            <p:xfrm>
              <a:off x="1000070" y="2813001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F598994C-D894-1E09-A963-0BD13E58A8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6795177"/>
                  </p:ext>
                </p:extLst>
              </p:nvPr>
            </p:nvGraphicFramePr>
            <p:xfrm>
              <a:off x="1000070" y="2813001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25000" r="-15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25000" r="-14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25000" r="-127368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25000" r="-12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25000" r="-11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25000" r="-10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25000" r="-9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25000" r="-7842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25000" r="-7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25000" r="-6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25000" r="-5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25000" r="-4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25000" r="-3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25000" r="-19736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25000" r="-1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25000" r="-2703" b="-35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20000" r="-15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20000" r="-14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120000" r="-127368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120000" r="-12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120000" r="-11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120000" r="-10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120000" r="-9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120000" r="-7842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120000" r="-7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120000" r="-6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120000" r="-5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120000" r="-4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120000" r="-3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120000" r="-19736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120000" r="-1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120000" r="-2703" b="-2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229167" r="-15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229167" r="-14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229167" r="-127368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229167" r="-12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229167" r="-11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229167" r="-10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229167" r="-9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229167" r="-7842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229167" r="-7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229167" r="-6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229167" r="-5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229167" r="-4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229167" r="-3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229167" r="-19736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229167" r="-1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229167" r="-2703" b="-1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329167" r="-15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329167" r="-14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329167" r="-127368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329167" r="-12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329167" r="-11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329167" r="-10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329167" r="-9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329167" r="-7842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329167" r="-7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329167" r="-6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329167" r="-5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329167" r="-4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329167" r="-3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329167" r="-19736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329167" r="-1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329167" r="-2703" b="-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D813ED-1891-7B0A-BC61-7BC9AEE32B2C}"/>
                  </a:ext>
                </a:extLst>
              </p:cNvPr>
              <p:cNvSpPr txBox="1"/>
              <p:nvPr/>
            </p:nvSpPr>
            <p:spPr>
              <a:xfrm>
                <a:off x="0" y="3191768"/>
                <a:ext cx="971613" cy="501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D813ED-1891-7B0A-BC61-7BC9AEE32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91768"/>
                <a:ext cx="971613" cy="501997"/>
              </a:xfrm>
              <a:prstGeom prst="rect">
                <a:avLst/>
              </a:prstGeom>
              <a:blipFill>
                <a:blip r:embed="rId7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16157D5-064F-CF81-DA9F-A46C1043F1B1}"/>
              </a:ext>
            </a:extLst>
          </p:cNvPr>
          <p:cNvSpPr txBox="1"/>
          <p:nvPr/>
        </p:nvSpPr>
        <p:spPr>
          <a:xfrm>
            <a:off x="3748795" y="4159298"/>
            <a:ext cx="2017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 pure error </a:t>
            </a:r>
            <a:r>
              <a:rPr lang="en-US" sz="2400" dirty="0" err="1"/>
              <a:t>df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8327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83DC6-84D7-B745-FDEC-0CF35CEEB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23856EB-EFB2-5489-724B-4A195099F05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Foldover Designs Can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D5C956-97D5-18C5-CDB1-5B73B7072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C1B8D-79FB-DA49-B1D6-ABDED866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9D26AFA-E9EA-1652-452D-E93157109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3407C334-CA21-EB66-210D-70798C62E0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2123756"/>
                  </p:ext>
                </p:extLst>
              </p:nvPr>
            </p:nvGraphicFramePr>
            <p:xfrm>
              <a:off x="1002729" y="984202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3407C334-CA21-EB66-210D-70798C62E0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2123756"/>
                  </p:ext>
                </p:extLst>
              </p:nvPr>
            </p:nvGraphicFramePr>
            <p:xfrm>
              <a:off x="1002729" y="984202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5000" r="-151351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5000" r="-141351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25000" r="-1276316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25000" r="-12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25000" r="-11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25000" r="-9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25000" r="-7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25000" r="-5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25000" r="-3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25000" r="-1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20000" r="-151351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20000" r="-141351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120000" r="-1276316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120000" r="-12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120000" r="-11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120000" r="-9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120000" r="-7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120000" r="-5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120000" r="-3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120000" r="-1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29167" r="-151351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29167" r="-141351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229167" r="-1276316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229167" r="-12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229167" r="-11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229167" r="-9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229167" r="-7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229167" r="-5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229167" r="-3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229167" r="-1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329167" r="-151351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329167" r="-141351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4737" t="-329167" r="-1276316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703" t="-329167" r="-12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02703" t="-329167" r="-11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02703" t="-329167" r="-9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05405" t="-329167" r="-7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5405" t="-329167" r="-5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5405" t="-329167" r="-3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08108" t="-329167" r="-1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CB20DC-8899-B989-0883-C4C8EAAA47C6}"/>
                  </a:ext>
                </a:extLst>
              </p:cNvPr>
              <p:cNvSpPr txBox="1"/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CB20DC-8899-B989-0883-C4C8EAAA4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54FFEAFE-155B-9BB3-1FF7-6FE72AD69D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136444"/>
                  </p:ext>
                </p:extLst>
              </p:nvPr>
            </p:nvGraphicFramePr>
            <p:xfrm>
              <a:off x="1000070" y="2813001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54FFEAFE-155B-9BB3-1FF7-6FE72AD69D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136444"/>
                  </p:ext>
                </p:extLst>
              </p:nvPr>
            </p:nvGraphicFramePr>
            <p:xfrm>
              <a:off x="1000070" y="2813001"/>
              <a:ext cx="754379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7148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7148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25000" r="-15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25000" r="-14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25000" r="-1273684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25000" r="-12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25000" r="-11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25000" r="-10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25000" r="-90810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25000" r="-7842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25000" r="-7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25000" r="-6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25000" r="-5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25000" r="-4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25000" r="-305405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25000" r="-197368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25000" r="-1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25000" r="-2703" b="-35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20000" r="-15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20000" r="-14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120000" r="-1273684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120000" r="-12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120000" r="-11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120000" r="-10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120000" r="-90810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120000" r="-7842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120000" r="-7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120000" r="-6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120000" r="-5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120000" r="-4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120000" r="-305405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120000" r="-197368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120000" r="-1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120000" r="-2703" b="-2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229167" r="-15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229167" r="-14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229167" r="-1273684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229167" r="-12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229167" r="-11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229167" r="-10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229167" r="-90810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229167" r="-7842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229167" r="-7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229167" r="-6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229167" r="-5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229167" r="-4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229167" r="-305405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229167" r="-197368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229167" r="-1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229167" r="-2703" b="-1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329167" r="-15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329167" r="-14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94737" t="-329167" r="-1273684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02703" t="-329167" r="-12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02703" t="-329167" r="-11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502703" t="-329167" r="-10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02703" t="-329167" r="-90810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4211" t="-329167" r="-7842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805405" t="-329167" r="-7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905405" t="-329167" r="-6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5405" t="-329167" r="-5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105405" t="-329167" r="-4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05405" t="-329167" r="-305405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71053" t="-329167" r="-197368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08108" t="-329167" r="-1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508108" t="-329167" r="-2703" b="-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956B89-9F8A-9AD6-1650-C7AE847EC8EF}"/>
                  </a:ext>
                </a:extLst>
              </p:cNvPr>
              <p:cNvSpPr txBox="1"/>
              <p:nvPr/>
            </p:nvSpPr>
            <p:spPr>
              <a:xfrm>
                <a:off x="0" y="3191768"/>
                <a:ext cx="971612" cy="502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956B89-9F8A-9AD6-1650-C7AE847EC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91768"/>
                <a:ext cx="971612" cy="502382"/>
              </a:xfrm>
              <a:prstGeom prst="rect">
                <a:avLst/>
              </a:prstGeom>
              <a:blipFill>
                <a:blip r:embed="rId7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8A4B1A-27C4-038B-64EE-49E443619345}"/>
                  </a:ext>
                </a:extLst>
              </p:cNvPr>
              <p:cNvSpPr txBox="1"/>
              <p:nvPr/>
            </p:nvSpPr>
            <p:spPr>
              <a:xfrm>
                <a:off x="2358605" y="4159298"/>
                <a:ext cx="49884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−1=1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/>
                  <a:t>pure error </a:t>
                </a:r>
                <a:r>
                  <a:rPr lang="en-US" sz="2400" dirty="0" err="1"/>
                  <a:t>df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D8A4B1A-27C4-038B-64EE-49E443619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605" y="4159298"/>
                <a:ext cx="4988417" cy="461665"/>
              </a:xfrm>
              <a:prstGeom prst="rect">
                <a:avLst/>
              </a:prstGeom>
              <a:blipFill>
                <a:blip r:embed="rId8"/>
                <a:stretch>
                  <a:fillRect l="-254" t="-8108" r="-1015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04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BDCCA-03AA-165E-A4B0-C385712A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B6E7F-CCB4-FEC5-DD60-A1D833BB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Screening Experiments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E6CB9-C1F8-EDD2-F668-01B5B35A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1908704C-B5FB-F17C-DB5C-27BB8EAF17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Manipulate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m </a:t>
                </a:r>
                <a:r>
                  <a:rPr lang="en-US" sz="2400" dirty="0">
                    <a:solidFill>
                      <a:srgbClr val="FF0000"/>
                    </a:solidFill>
                  </a:rPr>
                  <a:t>factors </a:t>
                </a:r>
                <a:r>
                  <a:rPr lang="en-US" sz="2400" dirty="0"/>
                  <a:t>to determine which drive most of the response’s variation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Numeric factor settings in </a:t>
                </a:r>
                <a14:m>
                  <m:oMath xmlns:m="http://schemas.openxmlformats.org/officeDocument/2006/math"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[−1,+1]</m:t>
                    </m:r>
                  </m:oMath>
                </a14:m>
                <a:endParaRPr lang="en-US" sz="2250" dirty="0"/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Two-level categorical factor settings </a:t>
                </a:r>
                <a14:m>
                  <m:oMath xmlns:m="http://schemas.openxmlformats.org/officeDocument/2006/math"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endParaRPr lang="en-US" sz="225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Design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 runs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factors:</a:t>
                </a:r>
              </a:p>
              <a:p>
                <a:pPr marL="290513" lvl="1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  <a:p>
                <a:pPr marL="290513" lvl="1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1908704C-B5FB-F17C-DB5C-27BB8EAF17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181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FAD7343-006B-881C-707F-E33B55696926}"/>
                  </a:ext>
                </a:extLst>
              </p:cNvPr>
              <p:cNvSpPr txBox="1"/>
              <p:nvPr/>
            </p:nvSpPr>
            <p:spPr>
              <a:xfrm>
                <a:off x="1440535" y="3282345"/>
                <a:ext cx="6327438" cy="1370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3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</m:num>
                          <m:den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Sup>
                                    <m:sSubSupPr>
                                      <m:ctrlPr>
                                        <a:rPr lang="en-US" sz="32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bSup>
                                </m:e>
                              </m:mr>
                            </m:m>
                          </m:den>
                        </m:f>
                      </m:e>
                    </m:d>
                  </m:oMath>
                </a14:m>
                <a:r>
                  <a:rPr lang="en-US" sz="3200" dirty="0"/>
                  <a:t>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𝑖𝑚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FAD7343-006B-881C-707F-E33B55696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535" y="3282345"/>
                <a:ext cx="6327438" cy="1370632"/>
              </a:xfrm>
              <a:prstGeom prst="rect">
                <a:avLst/>
              </a:prstGeom>
              <a:blipFill>
                <a:blip r:embed="rId4"/>
                <a:stretch>
                  <a:fillRect l="-802" r="-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261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68E50-9FC8-C650-CA3A-B4FB9374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DE9177E-4149-E745-AABE-5D2F7CBBE6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Foldover Designs Can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D5C956-97D5-18C5-CDB1-5B73B7072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87AD5-E5E8-4BEA-2F49-3614BC82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5BED95D-7EE2-6C6B-C3FE-0A5355A53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44726EAF-8022-D983-EF3D-2BA37F94C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7860614"/>
                  </p:ext>
                </p:extLst>
              </p:nvPr>
            </p:nvGraphicFramePr>
            <p:xfrm>
              <a:off x="1002729" y="984202"/>
              <a:ext cx="754113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777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56700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3025536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44726EAF-8022-D983-EF3D-2BA37F94C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7860614"/>
                  </p:ext>
                </p:extLst>
              </p:nvPr>
            </p:nvGraphicFramePr>
            <p:xfrm>
              <a:off x="1002729" y="984202"/>
              <a:ext cx="754113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777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56700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3025536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5000" r="-15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5000" r="-14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25000" r="-13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000" t="-25000" r="-12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10811" t="-25000" r="-9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10811" t="-25000" r="-8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0811" t="-25000" r="-7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8108" t="-25000" r="-3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08108" t="-25000" r="-2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20000" r="-15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20000" r="-14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120000" r="-13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000" t="-120000" r="-12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10811" t="-120000" r="-9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10811" t="-120000" r="-8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0811" t="-120000" r="-7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8108" t="-120000" r="-3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08108" t="-120000" r="-2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29167" r="-15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29167" r="-14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229167" r="-13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000" t="-229167" r="-12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10811" t="-229167" r="-9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10811" t="-229167" r="-8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0811" t="-229167" r="-7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8108" t="-229167" r="-3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08108" t="-229167" r="-2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329167" r="-15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329167" r="-14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329167" r="-13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000" t="-329167" r="-12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10811" t="-329167" r="-9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10811" t="-329167" r="-8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0811" t="-329167" r="-7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08108" t="-329167" r="-3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08108" t="-329167" r="-2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2F373F-69FA-C3DD-8E9C-AE7EE81D0249}"/>
                  </a:ext>
                </a:extLst>
              </p:cNvPr>
              <p:cNvSpPr txBox="1"/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2F373F-69FA-C3DD-8E9C-AE7EE81D0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" y="1362969"/>
                <a:ext cx="910186" cy="461665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10548F-6D99-540C-5A5F-56707762283A}"/>
                  </a:ext>
                </a:extLst>
              </p:cNvPr>
              <p:cNvSpPr txBox="1"/>
              <p:nvPr/>
            </p:nvSpPr>
            <p:spPr>
              <a:xfrm>
                <a:off x="0" y="3191768"/>
                <a:ext cx="971612" cy="502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10548F-6D99-540C-5A5F-567077622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91768"/>
                <a:ext cx="971612" cy="502382"/>
              </a:xfrm>
              <a:prstGeom prst="rect">
                <a:avLst/>
              </a:prstGeom>
              <a:blipFill>
                <a:blip r:embed="rId6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68AA28-F869-9C6A-6392-94903201C6B3}"/>
                  </a:ext>
                </a:extLst>
              </p:cNvPr>
              <p:cNvSpPr txBox="1"/>
              <p:nvPr/>
            </p:nvSpPr>
            <p:spPr>
              <a:xfrm>
                <a:off x="1069438" y="4159298"/>
                <a:ext cx="70051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pure error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df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68AA28-F869-9C6A-6392-94903201C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38" y="4159298"/>
                <a:ext cx="7005123" cy="461665"/>
              </a:xfrm>
              <a:prstGeom prst="rect">
                <a:avLst/>
              </a:prstGeom>
              <a:blipFill>
                <a:blip r:embed="rId7"/>
                <a:stretch>
                  <a:fillRect l="-181" t="-8108" r="-362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C2A3D24-5290-84F1-89DF-F304FA38F62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1041080"/>
                  </p:ext>
                </p:extLst>
              </p:nvPr>
            </p:nvGraphicFramePr>
            <p:xfrm>
              <a:off x="1002729" y="2833359"/>
              <a:ext cx="754113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777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56700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3025536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C2A3D24-5290-84F1-89DF-F304FA38F62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1041080"/>
                  </p:ext>
                </p:extLst>
              </p:nvPr>
            </p:nvGraphicFramePr>
            <p:xfrm>
              <a:off x="1002729" y="2833359"/>
              <a:ext cx="7541132" cy="121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7777">
                      <a:extLst>
                        <a:ext uri="{9D8B030D-6E8A-4147-A177-3AD203B41FA5}">
                          <a16:colId xmlns:a16="http://schemas.microsoft.com/office/drawing/2014/main" val="1532364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49655139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72113101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7106933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978360799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897743531"/>
                        </a:ext>
                      </a:extLst>
                    </a:gridCol>
                    <a:gridCol w="56700">
                      <a:extLst>
                        <a:ext uri="{9D8B030D-6E8A-4147-A177-3AD203B41FA5}">
                          <a16:colId xmlns:a16="http://schemas.microsoft.com/office/drawing/2014/main" val="3510594815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61968090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11136513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62059208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123961092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330255365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30562741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2289946238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224316937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497595913"/>
                        </a:ext>
                      </a:extLst>
                    </a:gridCol>
                    <a:gridCol w="467777">
                      <a:extLst>
                        <a:ext uri="{9D8B030D-6E8A-4147-A177-3AD203B41FA5}">
                          <a16:colId xmlns:a16="http://schemas.microsoft.com/office/drawing/2014/main" val="60690057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t="-29167" r="-15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0000" t="-29167" r="-14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200000" t="-29167" r="-13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300000" t="-29167" r="-12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400000" t="-29167" r="-1110811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513889" t="-29167" r="-1041667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610811" t="-29167" r="-9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710811" t="-29167" r="-8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810811" t="-29167" r="-7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910811" t="-29167" r="-600000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38889" t="-29167" r="-516667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108108" t="-29167" r="-4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208108" t="-29167" r="-3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308108" t="-29167" r="-2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408108" t="-29167" r="-102703" b="-35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508108" t="-29167" r="-2703" b="-35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13403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t="-124000" r="-15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0000" t="-124000" r="-14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200000" t="-124000" r="-13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300000" t="-124000" r="-12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400000" t="-124000" r="-1110811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513889" t="-124000" r="-1041667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610811" t="-124000" r="-9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710811" t="-124000" r="-8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810811" t="-124000" r="-7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910811" t="-124000" r="-600000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38889" t="-124000" r="-516667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108108" t="-124000" r="-4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208108" t="-124000" r="-3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308108" t="-124000" r="-2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408108" t="-124000" r="-102703" b="-2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508108" t="-124000" r="-2703" b="-2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94461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t="-233333" r="-15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0000" t="-233333" r="-14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200000" t="-233333" r="-13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300000" t="-233333" r="-12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400000" t="-233333" r="-111081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513889" t="-233333" r="-1041667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610811" t="-233333" r="-9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710811" t="-233333" r="-8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810811" t="-233333" r="-7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910811" t="-233333" r="-60000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38889" t="-233333" r="-516667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108108" t="-233333" r="-4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208108" t="-233333" r="-3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308108" t="-233333" r="-2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408108" t="-233333" r="-102703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508108" t="-233333" r="-2703" b="-1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368209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t="-333333" r="-15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0000" t="-333333" r="-14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200000" t="-333333" r="-13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300000" t="-333333" r="-12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400000" t="-333333" r="-1110811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513889" t="-333333" r="-1041667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610811" t="-333333" r="-9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710811" t="-333333" r="-8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810811" t="-333333" r="-7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910811" t="-333333" r="-600000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38889" t="-333333" r="-516667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108108" t="-333333" r="-4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208108" t="-333333" r="-3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308108" t="-333333" r="-2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408108" t="-333333" r="-102703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508108" t="-333333" r="-2703" b="-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132243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1812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D7FA1-0230-AB8F-DF5A-869AADE1A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B929B-2CC7-0F90-30BE-AC4986BC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Foldover Theorem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4A2BC-6B10-C3F5-7B6D-AA343B57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60F9AC7-AD35-998E-6A92-7BABD164B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890903-6FB7-433B-A846-4C6242FCF8BB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8396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runs forming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groups,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has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 =</m:t>
                    </m:r>
                    <m:func>
                      <m:funcPr>
                        <m:ctrlPr>
                          <a:rPr lang="en-US" sz="24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</m:nary>
                  </m:oMath>
                </a14:m>
                <a:endParaRPr lang="en-US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</m:nary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2700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Jones and Nachtsheim (2017):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conference matrix of order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to generate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What’s the best foldover design for stage 1 inference?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890903-6FB7-433B-A846-4C6242FCF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839641"/>
              </a:xfrm>
              <a:prstGeom prst="rect">
                <a:avLst/>
              </a:prstGeom>
              <a:blipFill>
                <a:blip r:embed="rId3"/>
                <a:stretch>
                  <a:fillRect l="-924" t="-990" b="-2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3144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4D2EE-DAD9-3E69-261F-8D03B977A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6C7BD-C6D3-004D-0B03-F99C027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Average Expected Margin of Error &amp; Power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0919E-E5C7-3AA7-CF5E-3747C5AB3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896E027-2157-3508-DF1B-B91F351F0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3642ED-3B6F-F5CD-D323-86F2AEA83617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4758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Minimize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Avg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MOE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across foldover designs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2700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2700"/>
                <a:endParaRPr lang="en-US" sz="2400" dirty="0">
                  <a:solidFill>
                    <a:srgbClr val="FF0000"/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Interpretation: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minimum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to achieve power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≥1−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Avg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MOE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=0.05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 successfully detect factors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at least 95% probability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3642ED-3B6F-F5CD-D323-86F2AEA83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475823"/>
              </a:xfrm>
              <a:prstGeom prst="rect">
                <a:avLst/>
              </a:prstGeom>
              <a:blipFill>
                <a:blip r:embed="rId3"/>
                <a:stretch>
                  <a:fillRect l="-924" t="-1091" b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45795-1E63-79E8-7C0C-57959B477E09}"/>
                  </a:ext>
                </a:extLst>
              </p:cNvPr>
              <p:cNvSpPr txBox="1"/>
              <p:nvPr/>
            </p:nvSpPr>
            <p:spPr>
              <a:xfrm>
                <a:off x="911710" y="1541403"/>
                <a:ext cx="7320579" cy="1030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E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/2,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sub>
                          </m:sSub>
                          <m:sSub>
                            <m:sSubPr>
                              <m:ctrlPr>
                                <a:rPr 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rad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rad>
                        </m:e>
                      </m:nary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45795-1E63-79E8-7C0C-57959B477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10" y="1541403"/>
                <a:ext cx="7320579" cy="1030347"/>
              </a:xfrm>
              <a:prstGeom prst="rect">
                <a:avLst/>
              </a:prstGeom>
              <a:blipFill>
                <a:blip r:embed="rId4"/>
                <a:stretch>
                  <a:fillRect l="-4861" t="-125610" b="-16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954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0BE94-831B-5B71-0717-CF9A9DEEC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D05A8-1F60-A9F7-F5E1-B0E20853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Construction Algorithm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30449-4FB4-1070-1670-B518EB45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361AABC-5282-DE43-A418-761573AA4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8D6DF2-1466-175D-650C-5DAD3FB8F2AE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929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Find optimal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for </a:t>
                </a:r>
                <a:r>
                  <a:rPr lang="en-US" sz="2400" dirty="0">
                    <a:solidFill>
                      <a:srgbClr val="FF0000"/>
                    </a:solidFill>
                  </a:rPr>
                  <a:t>Avg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MOE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level (usually 0.05)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Minimum number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runs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Minimum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  <m:e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</m:nary>
                  </m:oMath>
                </a14:m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More replicates possible if it improves Avg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4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MOE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Allows mix of two-level categorical and numeric factors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Require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one 0 level into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for each numeric factor to ensure estimation of quadratic effects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8D6DF2-1466-175D-650C-5DAD3FB8F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929409"/>
              </a:xfrm>
              <a:prstGeom prst="rect">
                <a:avLst/>
              </a:prstGeom>
              <a:blipFill>
                <a:blip r:embed="rId3"/>
                <a:stretch>
                  <a:fillRect l="-924" t="-968" b="-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826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45876-0CDD-C329-7978-702ECB004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DEF1-BAE1-B3A3-4584-C3BEC32F1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Ethylene Experiment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4FDB2-F049-E22A-ACAD-A709682E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098A93-AED2-238E-2EAF-A1EB7FEF0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0" y="1007994"/>
            <a:ext cx="9075179" cy="1805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4F03FC-711D-3D82-A01D-C615ECD1436F}"/>
                  </a:ext>
                </a:extLst>
              </p:cNvPr>
              <p:cNvSpPr txBox="1"/>
              <p:nvPr/>
            </p:nvSpPr>
            <p:spPr>
              <a:xfrm>
                <a:off x="475728" y="3039833"/>
                <a:ext cx="36205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    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4F03FC-711D-3D82-A01D-C615ECD14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28" y="3039833"/>
                <a:ext cx="3620543" cy="461665"/>
              </a:xfrm>
              <a:prstGeom prst="rect">
                <a:avLst/>
              </a:prstGeom>
              <a:blipFill>
                <a:blip r:embed="rId4"/>
                <a:stretch>
                  <a:fillRect r="-350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617C1A-882E-AF7F-3141-1D55D9051DCF}"/>
                  </a:ext>
                </a:extLst>
              </p:cNvPr>
              <p:cNvSpPr txBox="1"/>
              <p:nvPr/>
            </p:nvSpPr>
            <p:spPr>
              <a:xfrm>
                <a:off x="4537589" y="2813001"/>
                <a:ext cx="4572000" cy="1030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ra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=0.270&gt;0.2236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617C1A-882E-AF7F-3141-1D55D9051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589" y="2813001"/>
                <a:ext cx="4572000" cy="1030347"/>
              </a:xfrm>
              <a:prstGeom prst="rect">
                <a:avLst/>
              </a:prstGeom>
              <a:blipFill>
                <a:blip r:embed="rId5"/>
                <a:stretch>
                  <a:fillRect l="-9141" t="-124390" b="-16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7FE9BEF-C3DC-3786-FB1B-3BF221848D38}"/>
              </a:ext>
            </a:extLst>
          </p:cNvPr>
          <p:cNvSpPr txBox="1"/>
          <p:nvPr/>
        </p:nvSpPr>
        <p:spPr>
          <a:xfrm>
            <a:off x="3186257" y="4070180"/>
            <a:ext cx="270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Avg E(MOE) = 0.791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5018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A9B8A-83E0-A2DD-D706-532E5E4A7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4F285-06EA-C45A-C20E-4FE03E7F6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Ethylene Experiment: Stage 1 Analysis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44C87-BE71-E210-ED7E-5A121F65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D02186AF-3F83-7541-3568-568A458354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59" y="973026"/>
                <a:ext cx="7586405" cy="3955519"/>
              </a:xfrm>
            </p:spPr>
            <p:txBody>
              <a:bodyPr>
                <a:no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rgbClr val="FF0000"/>
                    </a:solidFill>
                  </a:rPr>
                  <a:t>Response:</a:t>
                </a:r>
                <a:r>
                  <a:rPr lang="en-US" sz="2400" b="0" dirty="0"/>
                  <a:t> % Ethylene Yield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=0.024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400" b="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b="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BAE4939A-5ADE-49BE-56E9-C9988E1B3C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973026"/>
                <a:ext cx="7586405" cy="3955519"/>
              </a:xfrm>
              <a:blipFill>
                <a:blip r:embed="rId3"/>
                <a:stretch>
                  <a:fillRect l="-2174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355237C-C427-ECB0-13F1-0F10149895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6490821"/>
                  </p:ext>
                </p:extLst>
              </p:nvPr>
            </p:nvGraphicFramePr>
            <p:xfrm>
              <a:off x="1600200" y="1474449"/>
              <a:ext cx="5715000" cy="31288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28750">
                      <a:extLst>
                        <a:ext uri="{9D8B030D-6E8A-4147-A177-3AD203B41FA5}">
                          <a16:colId xmlns:a16="http://schemas.microsoft.com/office/drawing/2014/main" val="481000811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1707197396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2538639153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3637332559"/>
                        </a:ext>
                      </a:extLst>
                    </a:gridCol>
                  </a:tblGrid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Factor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Estimate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Low 95% CI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Upper 95% CI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2998220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𝟎𝟐𝟓𝟑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𝟎𝟒𝟒𝟕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𝟎𝟎𝟔𝟎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7715806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𝟏𝟎𝟓𝟔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𝟎𝟖𝟑𝟏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6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6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𝟏𝟐𝟖𝟐</m:t>
                              </m:r>
                            </m:oMath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5030130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𝟎𝟎𝟕𝟓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𝟎𝟏𝟑𝟗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𝟎𝟐𝟖𝟗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21513569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𝟎𝟓𝟑𝟏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𝟎𝟕𝟓𝟕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𝟎𝟑𝟎𝟔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28434584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𝟎𝟎𝟒𝟏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𝟎𝟐𝟓𝟎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𝟎𝟏𝟔𝟖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46928958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𝟎𝟏𝟓𝟑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𝟎𝟑𝟓𝟏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𝟎𝟎𝟒𝟓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2858807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𝟎𝟎𝟐𝟓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𝟎𝟐𝟑𝟗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𝟎𝟏𝟖𝟗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5803056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𝟎𝟎𝟐𝟖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𝟎𝟏𝟔𝟓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𝟎𝟐𝟐𝟐</m:t>
                                </m:r>
                              </m:oMath>
                            </m:oMathPara>
                          </a14:m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19922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355237C-C427-ECB0-13F1-0F10149895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6490821"/>
                  </p:ext>
                </p:extLst>
              </p:nvPr>
            </p:nvGraphicFramePr>
            <p:xfrm>
              <a:off x="1600200" y="1474449"/>
              <a:ext cx="5715000" cy="31288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28750">
                      <a:extLst>
                        <a:ext uri="{9D8B030D-6E8A-4147-A177-3AD203B41FA5}">
                          <a16:colId xmlns:a16="http://schemas.microsoft.com/office/drawing/2014/main" val="481000811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1707197396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2538639153"/>
                        </a:ext>
                      </a:extLst>
                    </a:gridCol>
                    <a:gridCol w="1428750">
                      <a:extLst>
                        <a:ext uri="{9D8B030D-6E8A-4147-A177-3AD203B41FA5}">
                          <a16:colId xmlns:a16="http://schemas.microsoft.com/office/drawing/2014/main" val="3637332559"/>
                        </a:ext>
                      </a:extLst>
                    </a:gridCol>
                  </a:tblGrid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Factor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Estimate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Low 95% CI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Upper 95% CI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2998220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100000" r="-202679" b="-7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100000" r="-100885" b="-7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100000" r="-1786" b="-703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7715806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207407" r="-202679" b="-62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207407" r="-100885" b="-62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207407" r="-1786" b="-6296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5030130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296429" r="-202679" b="-5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296429" r="-100885" b="-5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296429" r="-1786" b="-50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21513569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411111" r="-202679" b="-4259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411111" r="-100885" b="-4259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411111" r="-1786" b="-4259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8434584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492857" r="-202679" b="-31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492857" r="-100885" b="-31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492857" r="-1786" b="-310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46928958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614815" r="-202679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614815" r="-100885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614815" r="-1786" b="-22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2858807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689286" r="-202679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689286" r="-100885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689286" r="-1786" b="-1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75803056"/>
                      </a:ext>
                    </a:extLst>
                  </a:tr>
                  <a:tr h="3476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1786" t="-818519" r="-202679" b="-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t="-818519" r="-100885" b="-1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2679" t="-818519" r="-1786" b="-185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719922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35828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77988-547A-2108-8254-9F3A8A235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FD3B-C10D-D8DF-F6B0-132AFCDE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Ethylene Experiment: Stage 2 Analysis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16F9F5-15A9-E231-DD51-31AF44A33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876A6CCF-EF9F-86F5-045D-88F87FB81F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59" y="973026"/>
                <a:ext cx="7586405" cy="3955519"/>
              </a:xfrm>
            </p:spPr>
            <p:txBody>
              <a:bodyPr>
                <a:no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Heredity:</a:t>
                </a:r>
                <a:r>
                  <a:rPr lang="en-US" sz="2400" dirty="0"/>
                  <a:t> All-subsets including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9525" indent="0">
                  <a:buNone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6">
                <a:extLst>
                  <a:ext uri="{FF2B5EF4-FFF2-40B4-BE49-F238E27FC236}">
                    <a16:creationId xmlns:a16="http://schemas.microsoft.com/office/drawing/2014/main" id="{876A6CCF-EF9F-86F5-045D-88F87FB81F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973026"/>
                <a:ext cx="7586405" cy="3955519"/>
              </a:xfrm>
              <a:blipFill>
                <a:blip r:embed="rId3"/>
                <a:stretch>
                  <a:fillRect l="-2174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0081979-E747-8EB6-DF6D-7E1776878D2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41726" y="1500759"/>
              <a:ext cx="3657600" cy="3017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44390">
                      <a:extLst>
                        <a:ext uri="{9D8B030D-6E8A-4147-A177-3AD203B41FA5}">
                          <a16:colId xmlns:a16="http://schemas.microsoft.com/office/drawing/2014/main" val="3152002965"/>
                        </a:ext>
                      </a:extLst>
                    </a:gridCol>
                    <a:gridCol w="844390">
                      <a:extLst>
                        <a:ext uri="{9D8B030D-6E8A-4147-A177-3AD203B41FA5}">
                          <a16:colId xmlns:a16="http://schemas.microsoft.com/office/drawing/2014/main" val="3101699418"/>
                        </a:ext>
                      </a:extLst>
                    </a:gridCol>
                    <a:gridCol w="844390">
                      <a:extLst>
                        <a:ext uri="{9D8B030D-6E8A-4147-A177-3AD203B41FA5}">
                          <a16:colId xmlns:a16="http://schemas.microsoft.com/office/drawing/2014/main" val="481000811"/>
                        </a:ext>
                      </a:extLst>
                    </a:gridCol>
                    <a:gridCol w="1124430">
                      <a:extLst>
                        <a:ext uri="{9D8B030D-6E8A-4147-A177-3AD203B41FA5}">
                          <a16:colId xmlns:a16="http://schemas.microsoft.com/office/drawing/2014/main" val="1707197396"/>
                        </a:ext>
                      </a:extLst>
                    </a:gridCol>
                  </a:tblGrid>
                  <a:tr h="29060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m:rPr>
                                    <m:sty m:val="p"/>
                                  </m:rPr>
                                  <a:rPr lang="en-US" sz="1600" b="0" i="0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mBIC</m:t>
                                </m:r>
                              </m:oMath>
                            </m:oMathPara>
                          </a14:m>
                          <a:endParaRPr lang="en-US" sz="1600" b="0" i="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2998220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36.590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7715806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37.867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5030130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36.077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21513569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38.270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28434584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39.000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46928958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39.825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2858807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38.149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5803056"/>
                      </a:ext>
                    </a:extLst>
                  </a:tr>
                  <a:tr h="290606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41.097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19922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0081979-E747-8EB6-DF6D-7E1776878D2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0226320"/>
                  </p:ext>
                </p:extLst>
              </p:nvPr>
            </p:nvGraphicFramePr>
            <p:xfrm>
              <a:off x="441726" y="1500759"/>
              <a:ext cx="3657600" cy="3017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44390">
                      <a:extLst>
                        <a:ext uri="{9D8B030D-6E8A-4147-A177-3AD203B41FA5}">
                          <a16:colId xmlns:a16="http://schemas.microsoft.com/office/drawing/2014/main" val="3152002965"/>
                        </a:ext>
                      </a:extLst>
                    </a:gridCol>
                    <a:gridCol w="844390">
                      <a:extLst>
                        <a:ext uri="{9D8B030D-6E8A-4147-A177-3AD203B41FA5}">
                          <a16:colId xmlns:a16="http://schemas.microsoft.com/office/drawing/2014/main" val="3101699418"/>
                        </a:ext>
                      </a:extLst>
                    </a:gridCol>
                    <a:gridCol w="844390">
                      <a:extLst>
                        <a:ext uri="{9D8B030D-6E8A-4147-A177-3AD203B41FA5}">
                          <a16:colId xmlns:a16="http://schemas.microsoft.com/office/drawing/2014/main" val="481000811"/>
                        </a:ext>
                      </a:extLst>
                    </a:gridCol>
                    <a:gridCol w="1124430">
                      <a:extLst>
                        <a:ext uri="{9D8B030D-6E8A-4147-A177-3AD203B41FA5}">
                          <a16:colId xmlns:a16="http://schemas.microsoft.com/office/drawing/2014/main" val="1707197396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493" r="-335821" b="-8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3030" r="-240909" b="-8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r="-137313" b="-8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25843" r="-3371" b="-83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299822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36.590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771580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37.867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503013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36.077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21513569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38.270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28434584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39.000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46928958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39.825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285880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38.149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580305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41.097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19922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259EDB-F285-04C9-D6C9-2F5709AAE465}"/>
                  </a:ext>
                </a:extLst>
              </p:cNvPr>
              <p:cNvSpPr txBox="1"/>
              <p:nvPr/>
            </p:nvSpPr>
            <p:spPr>
              <a:xfrm>
                <a:off x="6024479" y="1500759"/>
                <a:ext cx="1489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=0.9666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259EDB-F285-04C9-D6C9-2F5709AAE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479" y="1500759"/>
                <a:ext cx="148976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E22E38-300B-895C-61F9-66421204EA6A}"/>
                  </a:ext>
                </a:extLst>
              </p:cNvPr>
              <p:cNvSpPr txBox="1"/>
              <p:nvPr/>
            </p:nvSpPr>
            <p:spPr>
              <a:xfrm>
                <a:off x="6875501" y="4281910"/>
                <a:ext cx="371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E22E38-300B-895C-61F9-66421204E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501" y="4281910"/>
                <a:ext cx="371384" cy="369332"/>
              </a:xfrm>
              <a:prstGeom prst="rect">
                <a:avLst/>
              </a:prstGeom>
              <a:blipFill>
                <a:blip r:embed="rId6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38E756-6384-DA0D-F005-0FCA715FFA17}"/>
                  </a:ext>
                </a:extLst>
              </p:cNvPr>
              <p:cNvSpPr txBox="1"/>
              <p:nvPr/>
            </p:nvSpPr>
            <p:spPr>
              <a:xfrm>
                <a:off x="4844529" y="2930601"/>
                <a:ext cx="371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38E756-6384-DA0D-F005-0FCA715FF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529" y="2930601"/>
                <a:ext cx="371384" cy="369332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99C673B4-A947-D452-C307-9FFB6B609E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4939" y="1894074"/>
            <a:ext cx="3373078" cy="236385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E3F54B-ECC8-5A98-4BA7-23D2012787E9}"/>
              </a:ext>
            </a:extLst>
          </p:cNvPr>
          <p:cNvCxnSpPr>
            <a:cxnSpLocks/>
          </p:cNvCxnSpPr>
          <p:nvPr/>
        </p:nvCxnSpPr>
        <p:spPr>
          <a:xfrm>
            <a:off x="4099326" y="2663687"/>
            <a:ext cx="900057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072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45876-0CDD-C329-7978-702ECB004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DEF1-BAE1-B3A3-4584-C3BEC32F1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4FDB2-F049-E22A-ACAD-A709682E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E98CC5-A9DE-51AD-1EDB-8F4707C3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973026"/>
            <a:ext cx="7854316" cy="3955519"/>
          </a:xfrm>
        </p:spPr>
        <p:txBody>
          <a:bodyPr>
            <a:noAutofit/>
          </a:bodyPr>
          <a:lstStyle/>
          <a:p>
            <a:pPr marL="236538" indent="-227013">
              <a:buFont typeface="Arial" panose="020B0604020202020204" pitchFamily="34" charset="0"/>
              <a:buChar char="•"/>
            </a:pPr>
            <a:r>
              <a:rPr lang="en-US" sz="2400" dirty="0"/>
              <a:t>Foldover designs are more powerful than originally thought</a:t>
            </a:r>
          </a:p>
          <a:p>
            <a:pPr marL="236538" indent="-227013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36538" indent="-227013">
              <a:buFont typeface="Arial" panose="020B0604020202020204" pitchFamily="34" charset="0"/>
              <a:buChar char="•"/>
            </a:pPr>
            <a:r>
              <a:rPr lang="en-US" sz="2400" dirty="0"/>
              <a:t>Two stage analysis from foldover design ensures detection of important main effects, even for supersaturated models</a:t>
            </a:r>
          </a:p>
          <a:p>
            <a:pPr marL="236538" indent="-227013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36538" indent="-227013">
              <a:buFont typeface="Arial" panose="020B0604020202020204" pitchFamily="34" charset="0"/>
              <a:buChar char="•"/>
            </a:pPr>
            <a:r>
              <a:rPr lang="en-US" sz="2400" dirty="0"/>
              <a:t>Fast construction algorithm for desired replication</a:t>
            </a:r>
          </a:p>
          <a:p>
            <a:pPr marL="236538" indent="-227013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36538" indent="-227013">
              <a:buFont typeface="Arial" panose="020B0604020202020204" pitchFamily="34" charset="0"/>
              <a:buChar char="•"/>
            </a:pPr>
            <a:r>
              <a:rPr lang="en-US" sz="2400" dirty="0"/>
              <a:t>Recommend augmented design and analysis approach for larger designs</a:t>
            </a:r>
          </a:p>
          <a:p>
            <a:pPr marL="9525" indent="0"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11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85278-1A01-2C18-4F80-9F2DAFEB1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C228377-404E-C814-D4C0-7DE8EC5110F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Diminishing Returns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C228377-404E-C814-D4C0-7DE8EC511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503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B8133-95AD-0E8C-3FC6-DF17667F6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5FE0B-B101-CFB9-6228-29621DE7B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0" y="925168"/>
            <a:ext cx="4230103" cy="37196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6A869A-F6F5-9B5D-D1ED-05D6FEFC7FEA}"/>
                  </a:ext>
                </a:extLst>
              </p:cNvPr>
              <p:cNvSpPr txBox="1"/>
              <p:nvPr/>
            </p:nvSpPr>
            <p:spPr>
              <a:xfrm rot="15965130">
                <a:off x="117853" y="2380219"/>
                <a:ext cx="1176925" cy="3270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6A869A-F6F5-9B5D-D1ED-05D6FEFC7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965130">
                <a:off x="117853" y="2380219"/>
                <a:ext cx="1176925" cy="3270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32677E-7DD8-857C-E56E-539CF4ED8177}"/>
                  </a:ext>
                </a:extLst>
              </p:cNvPr>
              <p:cNvSpPr txBox="1"/>
              <p:nvPr/>
            </p:nvSpPr>
            <p:spPr>
              <a:xfrm rot="21411023">
                <a:off x="2789815" y="4354089"/>
                <a:ext cx="42928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32677E-7DD8-857C-E56E-539CF4ED8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411023">
                <a:off x="2789815" y="4354089"/>
                <a:ext cx="429285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D01352-DF3B-0977-7C6D-909A7EF075C7}"/>
                  </a:ext>
                </a:extLst>
              </p:cNvPr>
              <p:cNvSpPr txBox="1"/>
              <p:nvPr/>
            </p:nvSpPr>
            <p:spPr>
              <a:xfrm>
                <a:off x="5517743" y="2351336"/>
                <a:ext cx="28916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700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sufficient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D01352-DF3B-0977-7C6D-909A7EF07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7743" y="2351336"/>
                <a:ext cx="2891622" cy="461665"/>
              </a:xfrm>
              <a:prstGeom prst="rect">
                <a:avLst/>
              </a:prstGeom>
              <a:blipFill>
                <a:blip r:embed="rId7"/>
                <a:stretch>
                  <a:fillRect t="-8108" r="-350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550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D8AC8-13BF-661B-440F-3899EFFDA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F3E43-D9F5-EF0F-4684-BB9D56F57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Revisiting the Foldover Theorem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A5107-9C63-3F7C-F70B-E4EF7C0A9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28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93D2617-873E-B1CA-2278-6408AD385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2E5723-3FF6-E0BE-F8B1-68E81A66899E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4524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=40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/2=20=8+12</m:t>
                    </m:r>
                  </m:oMath>
                </a14:m>
                <a: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runs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≥12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is much larger than needed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comes at the cost of estimating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Causes issues with stage 2 analysis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How do we fix this?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2E5723-3FF6-E0BE-F8B1-68E81A668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4524315"/>
              </a:xfrm>
              <a:prstGeom prst="rect">
                <a:avLst/>
              </a:prstGeom>
              <a:blipFill>
                <a:blip r:embed="rId3"/>
                <a:stretch>
                  <a:fillRect l="-924" t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41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CBCAA-06CB-018D-F638-F1A367150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E0505-1517-D087-99FF-61E111DB7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Ethylene Experiment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2ED9B-86BF-D800-5AE3-A34014A4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2E3189EE-C34C-2BF0-DC7B-FC750E3BE3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Optimize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2400" dirty="0"/>
                  <a:t> factors for making ethylene from ethane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=±1</m:t>
                    </m:r>
                  </m:oMath>
                </a14:m>
                <a:endParaRPr lang="en-US" sz="2000" dirty="0"/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=256</m:t>
                    </m:r>
                  </m:oMath>
                </a14:m>
                <a:r>
                  <a:rPr lang="en-US" sz="2000" dirty="0"/>
                  <a:t> possible rows of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endParaRPr lang="en-US" sz="2400" b="1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Takes 2 months for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/>
                  <a:t>runs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Choose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to optimize analysis performance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do we plan on analyzing the experiment?</a:t>
                </a:r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2E3189EE-C34C-2BF0-DC7B-FC750E3BE3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181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789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C1CC5-159E-FDF7-35D3-6BF76073D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C32A9-8B13-8B82-EBE6-D0FB431DD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Augmented Design and Analysis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015E6-0B98-B161-67DF-D018D62C0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29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6879C3C4-C026-1B57-2065-C05370FA6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215318-6FB8-457D-44A4-10C071847299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489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Choose minimum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for main effects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Construct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</a:t>
                </a:r>
                <a:r>
                  <a:rPr lang="en-US" sz="2400" dirty="0">
                    <a:solidFill>
                      <a:srgbClr val="FF0000"/>
                    </a:solidFill>
                  </a:rPr>
                  <a:t>fewest runs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and </a:t>
                </a:r>
                <a:r>
                  <a:rPr lang="en-US" sz="2400" dirty="0">
                    <a:solidFill>
                      <a:srgbClr val="FF0000"/>
                    </a:solidFill>
                  </a:rPr>
                  <a:t>Avg E(MOE)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Augment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runs,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for inference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Bayesian A criterion: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large prior variance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Stage 1 analysis uses only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Stage 2 analysis uses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could be found </a:t>
                </a:r>
                <a:r>
                  <a:rPr lang="en-US" sz="2400" dirty="0">
                    <a:solidFill>
                      <a:srgbClr val="FF0000"/>
                    </a:solidFill>
                  </a:rPr>
                  <a:t>before or after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Stage 1 responses collected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215318-6FB8-457D-44A4-10C071847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489673"/>
              </a:xfrm>
              <a:prstGeom prst="rect">
                <a:avLst/>
              </a:prstGeom>
              <a:blipFill>
                <a:blip r:embed="rId3"/>
                <a:stretch>
                  <a:fillRect l="-924" t="-1087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8234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91379-CAF1-5E5B-81E6-362AF27F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943283-3A26-D393-30B2-26143AE693E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Simulation Study: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=16,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943283-3A26-D393-30B2-26143AE693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491CA-B938-0954-69BF-36818679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30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E873546-FFB7-3B6A-F935-9EB6C46C2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0AA699-57C6-A261-57AD-E6428A7045FD}"/>
                  </a:ext>
                </a:extLst>
              </p:cNvPr>
              <p:cNvSpPr txBox="1"/>
              <p:nvPr/>
            </p:nvSpPr>
            <p:spPr>
              <a:xfrm>
                <a:off x="777240" y="973026"/>
                <a:ext cx="8239438" cy="34506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Two factor interaction model has 16 parameters to estimate</a:t>
                </a: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Half fractional factorial design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is popular choice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All parameters estimated orthogonally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=1/16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No estimation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Lenth method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generates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sz="24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assuming effect principles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Can fail if these principles fail to hold!</a:t>
                </a:r>
              </a:p>
              <a:p>
                <a:pPr marL="628650" lvl="1" indent="-158750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171450" indent="-158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Generated three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14 runs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with 2 runs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0AA699-57C6-A261-57AD-E6428A704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973026"/>
                <a:ext cx="8239438" cy="3450688"/>
              </a:xfrm>
              <a:prstGeom prst="rect">
                <a:avLst/>
              </a:prstGeom>
              <a:blipFill>
                <a:blip r:embed="rId4"/>
                <a:stretch>
                  <a:fillRect l="-924" t="-1465" b="-3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2333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FB146-B4BE-79E9-C260-B7FDEB9DE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508446-B2EB-B313-50F7-5CBE7BE5DA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Simulation Study: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=16,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508446-B2EB-B313-50F7-5CBE7BE5DA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45B94C-37DE-B759-9ACB-6823E9651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3F8E08C9-31F6-4B3E-D7A3-FBF19ECCE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9AF90-F01D-AF97-A144-F2A860AFA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873579"/>
            <a:ext cx="7772400" cy="33963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5B1A7C-7EC3-D30A-01B8-727718AFE771}"/>
              </a:ext>
            </a:extLst>
          </p:cNvPr>
          <p:cNvSpPr/>
          <p:nvPr/>
        </p:nvSpPr>
        <p:spPr>
          <a:xfrm>
            <a:off x="505989" y="3481104"/>
            <a:ext cx="1547663" cy="788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FF52C6-6125-9A81-C3BE-D64126C54930}"/>
                  </a:ext>
                </a:extLst>
              </p:cNvPr>
              <p:cNvSpPr txBox="1"/>
              <p:nvPr/>
            </p:nvSpPr>
            <p:spPr>
              <a:xfrm>
                <a:off x="997471" y="3428014"/>
                <a:ext cx="12314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dirty="0"/>
                  <a:t>Avg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MOE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FF52C6-6125-9A81-C3BE-D64126C54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471" y="3428014"/>
                <a:ext cx="1231442" cy="307777"/>
              </a:xfrm>
              <a:prstGeom prst="rect">
                <a:avLst/>
              </a:prstGeom>
              <a:blipFill>
                <a:blip r:embed="rId5"/>
                <a:stretch>
                  <a:fillRect l="-2041" t="-3846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3D83BF-37FC-A0A2-F63D-B8947D83A037}"/>
                  </a:ext>
                </a:extLst>
              </p:cNvPr>
              <p:cNvSpPr txBox="1"/>
              <p:nvPr/>
            </p:nvSpPr>
            <p:spPr>
              <a:xfrm>
                <a:off x="1276342" y="3702617"/>
                <a:ext cx="1231442" cy="353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dirty="0"/>
                  <a:t>Avg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rad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3D83BF-37FC-A0A2-F63D-B8947D83A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42" y="3702617"/>
                <a:ext cx="1231442" cy="353238"/>
              </a:xfrm>
              <a:prstGeom prst="rect">
                <a:avLst/>
              </a:prstGeom>
              <a:blipFill>
                <a:blip r:embed="rId6"/>
                <a:stretch>
                  <a:fillRect l="-2041" t="-3448"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11BD3-9E45-FDF0-5FF3-FCE28D9FF16A}"/>
                  </a:ext>
                </a:extLst>
              </p:cNvPr>
              <p:cNvSpPr txBox="1"/>
              <p:nvPr/>
            </p:nvSpPr>
            <p:spPr>
              <a:xfrm>
                <a:off x="980674" y="3991061"/>
                <a:ext cx="12314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11BD3-9E45-FDF0-5FF3-FCE28D9FF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674" y="3991061"/>
                <a:ext cx="1231442" cy="307777"/>
              </a:xfrm>
              <a:prstGeom prst="rect">
                <a:avLst/>
              </a:prstGeom>
              <a:blipFill>
                <a:blip r:embed="rId7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083229-07F6-44ED-2BD1-AED7583DF2E1}"/>
                  </a:ext>
                </a:extLst>
              </p:cNvPr>
              <p:cNvSpPr txBox="1"/>
              <p:nvPr/>
            </p:nvSpPr>
            <p:spPr>
              <a:xfrm>
                <a:off x="2579887" y="3960284"/>
                <a:ext cx="1231442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(2, 0, 2)</m:t>
                      </m:r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083229-07F6-44ED-2BD1-AED7583DF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887" y="3960284"/>
                <a:ext cx="1231442" cy="338554"/>
              </a:xfrm>
              <a:prstGeom prst="rect">
                <a:avLst/>
              </a:prstGeom>
              <a:blipFill>
                <a:blip r:embed="rId8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4F22AB-1A89-0DD1-E50F-55BB74F6020B}"/>
                  </a:ext>
                </a:extLst>
              </p:cNvPr>
              <p:cNvSpPr txBox="1"/>
              <p:nvPr/>
            </p:nvSpPr>
            <p:spPr>
              <a:xfrm>
                <a:off x="4655446" y="3946998"/>
                <a:ext cx="1231442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(0, 4, 4)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4F22AB-1A89-0DD1-E50F-55BB74F60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446" y="3946998"/>
                <a:ext cx="1231442" cy="338554"/>
              </a:xfrm>
              <a:prstGeom prst="rect">
                <a:avLst/>
              </a:prstGeom>
              <a:blipFill>
                <a:blip r:embed="rId9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805B09-B952-2FFB-BDF4-DB1D99AA060E}"/>
                  </a:ext>
                </a:extLst>
              </p:cNvPr>
              <p:cNvSpPr txBox="1"/>
              <p:nvPr/>
            </p:nvSpPr>
            <p:spPr>
              <a:xfrm>
                <a:off x="6731005" y="3960284"/>
                <a:ext cx="1231442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(1, 2, 3)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805B09-B952-2FFB-BDF4-DB1D99AA0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5" y="3960284"/>
                <a:ext cx="1231442" cy="338554"/>
              </a:xfrm>
              <a:prstGeom prst="rect">
                <a:avLst/>
              </a:prstGeom>
              <a:blipFill>
                <a:blip r:embed="rId10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747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D3CB3-9A6A-7239-9340-25EB89E8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58A1F1-336D-2004-3401-D26A24C0EB0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Simulation Study: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=16,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58A1F1-336D-2004-3401-D26A24C0EB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82874D-0D57-ABAC-019C-BC19E8052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32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3857784-7B28-A5C9-DD14-6874D0561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021F90-BF80-7115-7656-A1264A6C6AD0}"/>
              </a:ext>
            </a:extLst>
          </p:cNvPr>
          <p:cNvSpPr txBox="1"/>
          <p:nvPr/>
        </p:nvSpPr>
        <p:spPr>
          <a:xfrm>
            <a:off x="777240" y="973026"/>
            <a:ext cx="82394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Simulated 500 responses from different models based on:</a:t>
            </a:r>
          </a:p>
          <a:p>
            <a:pPr marL="628650" lvl="1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 Active Main Effects, # Active 2FIs</a:t>
            </a:r>
          </a:p>
          <a:p>
            <a:pPr marL="628650" lvl="1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Effects generated from </a:t>
            </a:r>
            <a:r>
              <a:rPr lang="en-US" sz="2400" dirty="0">
                <a:solidFill>
                  <a:srgbClr val="FF0000"/>
                </a:solidFill>
              </a:rPr>
              <a:t>Exp(1)+SN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random signs</a:t>
            </a:r>
          </a:p>
          <a:p>
            <a:pPr marL="628650" lvl="1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Assume strong heredity for active 2FIs</a:t>
            </a:r>
          </a:p>
          <a:p>
            <a:pPr marL="628650" lvl="1" indent="-158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Analyze using augmented two stage analysis</a:t>
            </a:r>
          </a:p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58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True Positive Rate (TPR) and False Positive Rate (FPR) across main effects and 2FIs</a:t>
            </a:r>
          </a:p>
        </p:txBody>
      </p:sp>
    </p:spTree>
    <p:extLst>
      <p:ext uri="{BB962C8B-B14F-4D97-AF65-F5344CB8AC3E}">
        <p14:creationId xmlns:p14="http://schemas.microsoft.com/office/powerpoint/2010/main" val="65594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020C9-A504-0CF6-28A6-BA35EA5B4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8FCB21-0DC0-0E0F-418C-6DCAE555EA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Simulation Study: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=16,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58A1F1-336D-2004-3401-D26A24C0EB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CE5F6D-1BFD-2E97-6899-2A97BAA3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33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1BFBDE87-1DE3-DA4E-FC21-D1F609621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8D6FB4-1F60-60FD-EDAD-D714C084F6CE}"/>
              </a:ext>
            </a:extLst>
          </p:cNvPr>
          <p:cNvGraphicFramePr>
            <a:graphicFrameLocks noGrp="1"/>
          </p:cNvGraphicFramePr>
          <p:nvPr/>
        </p:nvGraphicFramePr>
        <p:xfrm>
          <a:off x="1173480" y="1001835"/>
          <a:ext cx="6797039" cy="358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260">
                  <a:extLst>
                    <a:ext uri="{9D8B030D-6E8A-4147-A177-3AD203B41FA5}">
                      <a16:colId xmlns:a16="http://schemas.microsoft.com/office/drawing/2014/main" val="4090703546"/>
                    </a:ext>
                  </a:extLst>
                </a:gridCol>
                <a:gridCol w="1699260">
                  <a:extLst>
                    <a:ext uri="{9D8B030D-6E8A-4147-A177-3AD203B41FA5}">
                      <a16:colId xmlns:a16="http://schemas.microsoft.com/office/drawing/2014/main" val="1167318891"/>
                    </a:ext>
                  </a:extLst>
                </a:gridCol>
                <a:gridCol w="1971696">
                  <a:extLst>
                    <a:ext uri="{9D8B030D-6E8A-4147-A177-3AD203B41FA5}">
                      <a16:colId xmlns:a16="http://schemas.microsoft.com/office/drawing/2014/main" val="1146992727"/>
                    </a:ext>
                  </a:extLst>
                </a:gridCol>
                <a:gridCol w="1426823">
                  <a:extLst>
                    <a:ext uri="{9D8B030D-6E8A-4147-A177-3AD203B41FA5}">
                      <a16:colId xmlns:a16="http://schemas.microsoft.com/office/drawing/2014/main" val="1156086090"/>
                    </a:ext>
                  </a:extLst>
                </a:gridCol>
              </a:tblGrid>
              <a:tr h="59402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Scenario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Main Effect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# Active (SN)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Interaction Effect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# Active (SN)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Issues?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134486"/>
                  </a:ext>
                </a:extLst>
              </a:tr>
              <a:tr h="43801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 (2.00)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 (1.0)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06195"/>
                  </a:ext>
                </a:extLst>
              </a:tr>
              <a:tr h="43801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 (0.75)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 (0.5)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Small SN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01166"/>
                  </a:ext>
                </a:extLst>
              </a:tr>
              <a:tr h="43801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 (2.00)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 (1.0)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958341"/>
                  </a:ext>
                </a:extLst>
              </a:tr>
              <a:tr h="43801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 (0.75)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 (0.5)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Small SN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34879"/>
                  </a:ext>
                </a:extLst>
              </a:tr>
              <a:tr h="59402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(2.00)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(1.0)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Many effects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943686"/>
                  </a:ext>
                </a:extLst>
              </a:tr>
              <a:tr h="59402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(0.75)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(0.5)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Many effects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162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521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BB7F8-9799-E779-B504-7C2D0A37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E80BDFB-6F37-8C1F-44EC-80FDDB226E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Simulation Study: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=16,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E80BDFB-6F37-8C1F-44EC-80FDDB226E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78" t="-4348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3E1137-67AD-04DB-1A07-66A118D9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34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632A96C9-1F0E-977C-C1E1-E597CF214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973026"/>
            <a:ext cx="7543800" cy="3955519"/>
          </a:xfrm>
        </p:spPr>
        <p:txBody>
          <a:bodyPr>
            <a:normAutofit/>
          </a:bodyPr>
          <a:lstStyle/>
          <a:p>
            <a:pPr marL="171450" indent="-158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700" indent="0">
              <a:buNone/>
            </a:pPr>
            <a:endParaRPr lang="en-US" sz="22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9A18CF-34AE-93CC-66B1-2CA189D1530C}"/>
              </a:ext>
            </a:extLst>
          </p:cNvPr>
          <p:cNvSpPr txBox="1"/>
          <p:nvPr/>
        </p:nvSpPr>
        <p:spPr>
          <a:xfrm>
            <a:off x="7946612" y="1405378"/>
            <a:ext cx="8402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C3</a:t>
            </a:r>
          </a:p>
          <a:p>
            <a:r>
              <a:rPr lang="en-US" b="1" dirty="0">
                <a:solidFill>
                  <a:srgbClr val="FF0000"/>
                </a:solidFill>
              </a:rPr>
              <a:t>R1.a05</a:t>
            </a:r>
          </a:p>
          <a:p>
            <a:r>
              <a:rPr lang="en-US" b="1" dirty="0">
                <a:solidFill>
                  <a:srgbClr val="00B050"/>
                </a:solidFill>
              </a:rPr>
              <a:t>R1.a75</a:t>
            </a:r>
          </a:p>
          <a:p>
            <a:r>
              <a:rPr lang="en-US" b="1" dirty="0">
                <a:solidFill>
                  <a:srgbClr val="00B0F0"/>
                </a:solidFill>
              </a:rPr>
              <a:t>FFD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E30D247-D2AB-D953-C35B-AB65B017EEA4}"/>
              </a:ext>
            </a:extLst>
          </p:cNvPr>
          <p:cNvCxnSpPr/>
          <p:nvPr/>
        </p:nvCxnSpPr>
        <p:spPr>
          <a:xfrm>
            <a:off x="7587384" y="1598741"/>
            <a:ext cx="35922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78EB94-EEC0-822F-70A7-516E508A80A8}"/>
              </a:ext>
            </a:extLst>
          </p:cNvPr>
          <p:cNvCxnSpPr/>
          <p:nvPr/>
        </p:nvCxnSpPr>
        <p:spPr>
          <a:xfrm>
            <a:off x="7587384" y="1859998"/>
            <a:ext cx="35922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1C8598-DB1F-2168-A1A9-AB503491D54C}"/>
              </a:ext>
            </a:extLst>
          </p:cNvPr>
          <p:cNvCxnSpPr/>
          <p:nvPr/>
        </p:nvCxnSpPr>
        <p:spPr>
          <a:xfrm>
            <a:off x="7587384" y="2132140"/>
            <a:ext cx="359228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B0A335-B3C1-A108-C163-D2700448155E}"/>
              </a:ext>
            </a:extLst>
          </p:cNvPr>
          <p:cNvCxnSpPr/>
          <p:nvPr/>
        </p:nvCxnSpPr>
        <p:spPr>
          <a:xfrm>
            <a:off x="7587384" y="2404283"/>
            <a:ext cx="359228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793D51B-116E-688B-7BE9-8B5D91DCC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03" y="881872"/>
            <a:ext cx="3963101" cy="38646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D608E7B-4D71-6C48-7D5B-8DFDEF800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349" y="871933"/>
            <a:ext cx="3568726" cy="388207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83DAFD-DE63-C045-6F15-F8379E3E0611}"/>
              </a:ext>
            </a:extLst>
          </p:cNvPr>
          <p:cNvCxnSpPr/>
          <p:nvPr/>
        </p:nvCxnSpPr>
        <p:spPr>
          <a:xfrm>
            <a:off x="7587384" y="3410976"/>
            <a:ext cx="359228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595C884-9F70-5331-4AAF-DA59F8C82356}"/>
              </a:ext>
            </a:extLst>
          </p:cNvPr>
          <p:cNvSpPr txBox="1"/>
          <p:nvPr/>
        </p:nvSpPr>
        <p:spPr>
          <a:xfrm>
            <a:off x="837833" y="220241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TPR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6DA980-11DE-C43E-834D-4229CB0938C1}"/>
              </a:ext>
            </a:extLst>
          </p:cNvPr>
          <p:cNvSpPr txBox="1"/>
          <p:nvPr/>
        </p:nvSpPr>
        <p:spPr>
          <a:xfrm>
            <a:off x="857261" y="328978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FPR</a:t>
            </a:r>
          </a:p>
        </p:txBody>
      </p:sp>
    </p:spTree>
    <p:extLst>
      <p:ext uri="{BB962C8B-B14F-4D97-AF65-F5344CB8AC3E}">
        <p14:creationId xmlns:p14="http://schemas.microsoft.com/office/powerpoint/2010/main" val="3720970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CF6A2-07F1-9B36-EDEB-954AFF743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0DC50-68F5-22ED-CAB2-B727B65D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Response Surface Model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B4446-605E-A794-E35A-6F7D3403A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BCD023F5-CDBB-D038-8861-0AECF3657A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Second-order Taylor series expansion: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9525" indent="0">
                  <a:buNone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∼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𝑖𝑖𝑑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b="0" dirty="0"/>
                  <a:t>Up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 coefficients to estimate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Ethylene experiment ignores quadratic effects: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r>
                  <a:rPr lang="en-US" sz="2250" dirty="0">
                    <a:solidFill>
                      <a:srgbClr val="FF0000"/>
                    </a:solidFill>
                  </a:rPr>
                  <a:t>1+8+28=37 effects (using only 20 runs??)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BCD023F5-CDBB-D038-8861-0AECF3657A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181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DDDF2D-DB1B-307B-2F70-C5F964138A14}"/>
                  </a:ext>
                </a:extLst>
              </p:cNvPr>
              <p:cNvSpPr txBox="1"/>
              <p:nvPr/>
            </p:nvSpPr>
            <p:spPr>
              <a:xfrm>
                <a:off x="1333711" y="1384822"/>
                <a:ext cx="6522298" cy="9521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𝑗𝑗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𝑗𝑗</m:t>
                              </m:r>
                            </m:sub>
                          </m:sSub>
                        </m:e>
                      </m:nary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DDDF2D-DB1B-307B-2F70-C5F964138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711" y="1384822"/>
                <a:ext cx="6522298" cy="952120"/>
              </a:xfrm>
              <a:prstGeom prst="rect">
                <a:avLst/>
              </a:prstGeom>
              <a:blipFill>
                <a:blip r:embed="rId4"/>
                <a:stretch>
                  <a:fillRect t="-121053" b="-16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12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EE15E-F78A-C489-C194-8D2AED4DE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230AE-B052-915F-E707-412F5FBC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Response Surface Model: Effect Principles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E55A8-B912-6E38-6938-FBB65078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BFCA227-1601-FE12-A5C8-172D52960A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Partition model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Hierarchy: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/>
                  <a:t>’s larger than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𝑗𝑗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𝑗𝑗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Sparsity:</a:t>
                </a:r>
                <a:r>
                  <a:rPr lang="en-US" sz="2400" dirty="0"/>
                  <a:t>    Few effects active, not all factors are important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Heredity:   </a:t>
                </a: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Active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involve at least one active factor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BFCA227-1601-FE12-A5C8-172D52960A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181" t="-1923" r="-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2BC768-3E9F-5120-E25C-54939A8A7732}"/>
                  </a:ext>
                </a:extLst>
              </p:cNvPr>
              <p:cNvSpPr txBox="1"/>
              <p:nvPr/>
            </p:nvSpPr>
            <p:spPr>
              <a:xfrm>
                <a:off x="1333711" y="1293965"/>
                <a:ext cx="6522298" cy="9521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𝑗𝑗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𝑗𝑗</m:t>
                              </m:r>
                            </m:sub>
                          </m:sSub>
                        </m:e>
                      </m:nary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2BC768-3E9F-5120-E25C-54939A8A7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711" y="1293965"/>
                <a:ext cx="6522298" cy="952120"/>
              </a:xfrm>
              <a:prstGeom prst="rect">
                <a:avLst/>
              </a:prstGeom>
              <a:blipFill>
                <a:blip r:embed="rId4"/>
                <a:stretch>
                  <a:fillRect t="-121053" b="-16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B68C95C-609B-9014-E7B6-EFCD6BF6C7A7}"/>
                  </a:ext>
                </a:extLst>
              </p:cNvPr>
              <p:cNvSpPr txBox="1"/>
              <p:nvPr/>
            </p:nvSpPr>
            <p:spPr>
              <a:xfrm>
                <a:off x="1333711" y="2628011"/>
                <a:ext cx="65042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          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+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                  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F7CBC0-3E7A-13BD-5E6E-271BC7C90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711" y="2628011"/>
                <a:ext cx="6504216" cy="461665"/>
              </a:xfrm>
              <a:prstGeom prst="rect">
                <a:avLst/>
              </a:prstGeom>
              <a:blipFill>
                <a:blip r:embed="rId5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>
            <a:extLst>
              <a:ext uri="{FF2B5EF4-FFF2-40B4-BE49-F238E27FC236}">
                <a16:creationId xmlns:a16="http://schemas.microsoft.com/office/drawing/2014/main" id="{DE544E08-276C-3032-6484-E056AD8D0F07}"/>
              </a:ext>
            </a:extLst>
          </p:cNvPr>
          <p:cNvSpPr/>
          <p:nvPr/>
        </p:nvSpPr>
        <p:spPr>
          <a:xfrm rot="16200000">
            <a:off x="2765031" y="1576892"/>
            <a:ext cx="312516" cy="1564678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B3C7B1D9-D4E7-89D7-58E9-EC7EDD12E711}"/>
              </a:ext>
            </a:extLst>
          </p:cNvPr>
          <p:cNvSpPr/>
          <p:nvPr/>
        </p:nvSpPr>
        <p:spPr>
          <a:xfrm rot="16200000">
            <a:off x="5428758" y="755597"/>
            <a:ext cx="312516" cy="318257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95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DCED4-DD4C-11D4-DD71-2BFB5037A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365EA-5A64-9FB1-8128-C8B4AA12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Two-Stage Screening and Inference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626C6-EF7D-80C2-DA9D-7BE0B6901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E9C62A2-9975-AF46-0C6B-5C9085CD93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Autofit/>
              </a:bodyPr>
              <a:lstStyle/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Small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 design and two-stage analysis by effect principles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rgbClr val="FF0000"/>
                  </a:solidFill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Stage 1:</a:t>
                </a:r>
                <a:r>
                  <a:rPr lang="en-US" sz="2400" dirty="0"/>
                  <a:t> Fit main effects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) model;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t</a:t>
                </a:r>
                <a:r>
                  <a:rPr lang="en-US" sz="2400" dirty="0">
                    <a:solidFill>
                      <a:srgbClr val="FF0000"/>
                    </a:solidFill>
                  </a:rPr>
                  <a:t>-tests</a:t>
                </a:r>
                <a:r>
                  <a:rPr lang="en-US" sz="2400" dirty="0"/>
                  <a:t> for screening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endParaRPr lang="en-US" sz="2200" dirty="0">
                  <a:solidFill>
                    <a:srgbClr val="FF0000"/>
                  </a:solidFill>
                </a:endParaRPr>
              </a:p>
              <a:p>
                <a:pPr marL="228981" lvl="1" indent="0">
                  <a:buNone/>
                </a:pPr>
                <a:endParaRPr lang="en-US" sz="2200" dirty="0">
                  <a:solidFill>
                    <a:srgbClr val="FF0000"/>
                  </a:solidFill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Stage 2:</a:t>
                </a:r>
                <a:r>
                  <a:rPr lang="en-US" sz="2400" dirty="0"/>
                  <a:t> Model selection of second-order terms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endParaRPr lang="en-US" sz="25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Which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/>
                  <a:t>optimizes statistical performance of stages?</a:t>
                </a:r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AE9C62A2-9975-AF46-0C6B-5C9085CD93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181" t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0B8A48-11C6-9F24-30F2-89B0CBD23AA2}"/>
                  </a:ext>
                </a:extLst>
              </p:cNvPr>
              <p:cNvSpPr txBox="1"/>
              <p:nvPr/>
            </p:nvSpPr>
            <p:spPr>
              <a:xfrm>
                <a:off x="1186491" y="2439683"/>
                <a:ext cx="6816738" cy="511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bSup>
                      <m:sSub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400" dirty="0"/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0B8A48-11C6-9F24-30F2-89B0CBD23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491" y="2439683"/>
                <a:ext cx="6816738" cy="511102"/>
              </a:xfrm>
              <a:prstGeom prst="rect">
                <a:avLst/>
              </a:prstGeom>
              <a:blipFill>
                <a:blip r:embed="rId4"/>
                <a:stretch>
                  <a:fillRect l="-743" t="-7317" b="-12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6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AADB-79E7-3156-8D6C-E5B9D79D5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75ED9-7933-4632-32DB-0E5E74645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Stage 1 Inference via Confidence Intervals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11A4C4-16D9-FC84-76ED-BD3BAE79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115B16DC-AB75-E539-4848-6879B218B3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</p:spPr>
            <p:txBody>
              <a:bodyPr>
                <a:normAutofit/>
              </a:bodyPr>
              <a:lstStyle/>
              <a:p>
                <a:pPr marL="119063" indent="-222250">
                  <a:buFont typeface="Arial" panose="020B0604020202020204" pitchFamily="34" charset="0"/>
                  <a:buChar char="•"/>
                </a:pPr>
                <a:endParaRPr lang="en-US" sz="2400" b="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400" b="0" dirty="0">
                  <a:solidFill>
                    <a:srgbClr val="FF0000"/>
                  </a:solidFill>
                </a:endParaRPr>
              </a:p>
              <a:p>
                <a:pPr marL="119063" indent="-222250"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rgbClr val="FF0000"/>
                    </a:solidFill>
                  </a:rPr>
                  <a:t>Design variance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/>
                  <a:t>:  </a:t>
                </a:r>
                <a:r>
                  <a:rPr lang="en-US" sz="2400" i="1" dirty="0"/>
                  <a:t>j-</a:t>
                </a:r>
                <a:r>
                  <a:rPr lang="en-US" sz="2400" dirty="0" err="1"/>
                  <a:t>th</a:t>
                </a:r>
                <a:r>
                  <a:rPr lang="en-US" sz="2400" dirty="0"/>
                  <a:t> diagonal element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Factor </a:t>
                </a:r>
                <a:r>
                  <a:rPr lang="en-US" sz="2400" i="1" dirty="0"/>
                  <a:t>j</a:t>
                </a:r>
                <a:r>
                  <a:rPr lang="en-US" sz="2400" dirty="0"/>
                  <a:t> active if confidence interval does not contain 0</a:t>
                </a:r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71057" indent="-173038">
                  <a:buFont typeface="Arial" panose="020B0604020202020204" pitchFamily="34" charset="0"/>
                  <a:buChar char="•"/>
                </a:pPr>
                <a:endParaRPr lang="en-US" sz="2250" dirty="0"/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115B16DC-AB75-E539-4848-6879B218B3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60" y="973026"/>
                <a:ext cx="7543800" cy="3955519"/>
              </a:xfrm>
              <a:blipFill>
                <a:blip r:embed="rId3"/>
                <a:stretch>
                  <a:fillRect l="-2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B0B0BD-1A1E-3620-5BA7-6E6FB1E04177}"/>
                  </a:ext>
                </a:extLst>
              </p:cNvPr>
              <p:cNvSpPr txBox="1"/>
              <p:nvPr/>
            </p:nvSpPr>
            <p:spPr>
              <a:xfrm>
                <a:off x="1370095" y="2579774"/>
                <a:ext cx="3070860" cy="971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700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r>
                            <a:rPr lang="en-US" sz="2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tx1">
                                              <a:lumMod val="75000"/>
                                              <a:lumOff val="2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tx1">
                                              <a:lumMod val="75000"/>
                                              <a:lumOff val="2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tx1">
                                              <a:lumMod val="75000"/>
                                              <a:lumOff val="2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en-US" sz="2400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B0B0BD-1A1E-3620-5BA7-6E6FB1E04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95" y="2579774"/>
                <a:ext cx="3070860" cy="9712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C34E4C-3DBC-8A01-CD1A-BC330E8D5B61}"/>
                  </a:ext>
                </a:extLst>
              </p:cNvPr>
              <p:cNvSpPr txBox="1"/>
              <p:nvPr/>
            </p:nvSpPr>
            <p:spPr>
              <a:xfrm>
                <a:off x="4756918" y="2525518"/>
                <a:ext cx="2863476" cy="4719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Sup>
                        <m:sSub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C34E4C-3DBC-8A01-CD1A-BC330E8D5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918" y="2525518"/>
                <a:ext cx="2863476" cy="4719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F37395-0D70-8687-314F-1B0D66C6CD11}"/>
                  </a:ext>
                </a:extLst>
              </p:cNvPr>
              <p:cNvSpPr txBox="1"/>
              <p:nvPr/>
            </p:nvSpPr>
            <p:spPr>
              <a:xfrm>
                <a:off x="3749040" y="3092620"/>
                <a:ext cx="4572000" cy="4934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F37395-0D70-8687-314F-1B0D66C6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040" y="3092620"/>
                <a:ext cx="4572000" cy="493405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9EAF8A-8F75-6410-FA1B-043B7D910AC2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9EAF8A-8F75-6410-FA1B-043B7D910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7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5805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49FF6-42C6-366A-3CC5-963880B35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B01FC-62AB-7BC6-0827-406BBDEB8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Desirable Properties of Confidence Interval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70174-C668-554F-6F9D-AA3F4ED8A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6">
                <a:extLst>
                  <a:ext uri="{FF2B5EF4-FFF2-40B4-BE49-F238E27FC236}">
                    <a16:creationId xmlns:a16="http://schemas.microsoft.com/office/drawing/2014/main" id="{97FCCC66-5D09-50C3-EF9D-9D2F941199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2960" y="1997765"/>
                <a:ext cx="8085066" cy="2741384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68580" indent="-68580" algn="l" defTabSz="685800" rtl="0" eaLnBrk="1" latinLnBrk="0" hangingPunct="1">
                  <a:lnSpc>
                    <a:spcPct val="90000"/>
                  </a:lnSpc>
                  <a:spcBef>
                    <a:spcPts val="900"/>
                  </a:spcBef>
                  <a:spcAft>
                    <a:spcPts val="150"/>
                  </a:spcAft>
                  <a:buSzPct val="100000"/>
                  <a:buFont typeface="Calibri" panose="020F0502020204030204" pitchFamily="34" charset="0"/>
                  <a:buChar char=" "/>
                  <a:defRPr sz="15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28803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3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42519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56235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69951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82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97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12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27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rgbClr val="FF0000"/>
                    </a:solidFill>
                  </a:rPr>
                  <a:t>Coverage:</a:t>
                </a:r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100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2400" dirty="0"/>
                  <a:t> of repeated intervals include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Ensures type I error rate of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What do we need?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50" b="0" i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250" dirty="0"/>
                  <a:t> 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5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25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25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endParaRPr lang="en-US" sz="2250" dirty="0"/>
              </a:p>
            </p:txBody>
          </p:sp>
        </mc:Choice>
        <mc:Fallback xmlns="">
          <p:sp>
            <p:nvSpPr>
              <p:cNvPr id="12" name="Content Placeholder 6">
                <a:extLst>
                  <a:ext uri="{FF2B5EF4-FFF2-40B4-BE49-F238E27FC236}">
                    <a16:creationId xmlns:a16="http://schemas.microsoft.com/office/drawing/2014/main" id="{97FCCC66-5D09-50C3-EF9D-9D2F94119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1997765"/>
                <a:ext cx="8085066" cy="2741384"/>
              </a:xfrm>
              <a:prstGeom prst="rect">
                <a:avLst/>
              </a:prstGeom>
              <a:blipFill>
                <a:blip r:embed="rId3"/>
                <a:stretch>
                  <a:fillRect l="-2038" t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5B15EA-08F0-D0D1-9D00-97817C6F0B82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5B15EA-08F0-D0D1-9D00-97817C6F0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4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628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341C1-0A3E-8C6A-D478-AE0EDE8D2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C85B4-2ADC-D1D2-CE43-C098A8CB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Desirable Properties of Confidence Interval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EFBDD-8681-629F-23BE-8F0971295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6">
                <a:extLst>
                  <a:ext uri="{FF2B5EF4-FFF2-40B4-BE49-F238E27FC236}">
                    <a16:creationId xmlns:a16="http://schemas.microsoft.com/office/drawing/2014/main" id="{1F746EAC-F197-AAB0-5DE7-9C1C59C357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2960" y="2437205"/>
                <a:ext cx="8085066" cy="2301944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68580" indent="-68580" algn="l" defTabSz="685800" rtl="0" eaLnBrk="1" latinLnBrk="0" hangingPunct="1">
                  <a:lnSpc>
                    <a:spcPct val="90000"/>
                  </a:lnSpc>
                  <a:spcBef>
                    <a:spcPts val="900"/>
                  </a:spcBef>
                  <a:spcAft>
                    <a:spcPts val="150"/>
                  </a:spcAft>
                  <a:buSzPct val="100000"/>
                  <a:buFont typeface="Calibri" panose="020F0502020204030204" pitchFamily="34" charset="0"/>
                  <a:buChar char=" "/>
                  <a:defRPr sz="15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28803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3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42519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56235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699516" indent="-13716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82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97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12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275000" indent="-171450" algn="l" defTabSz="685800" rtl="0" eaLnBrk="1" latinLnBrk="0" hangingPunct="1">
                  <a:lnSpc>
                    <a:spcPct val="90000"/>
                  </a:lnSpc>
                  <a:spcBef>
                    <a:spcPts val="15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05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Minimize MOE to maximize power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236538" indent="-227013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What do we need?</a:t>
                </a:r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25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250" dirty="0"/>
                  <a:t> but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25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25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25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sSub>
                              <m:sSubPr>
                                <m:ctrlPr>
                                  <a:rPr lang="en-US" sz="22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25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5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25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2250" i="1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2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25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250" i="1">
                                <a:latin typeface="Cambria Math" panose="02040503050406030204" pitchFamily="18" charset="0"/>
                              </a:rPr>
                              <m:t>/2,</m:t>
                            </m:r>
                            <m:sSub>
                              <m:sSubPr>
                                <m:ctrlPr>
                                  <a:rPr lang="en-US" sz="22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2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5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25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sub>
                        </m:sSub>
                      </m:e>
                    </m:func>
                    <m:r>
                      <a:rPr lang="en-US" sz="2250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5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25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250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endParaRPr lang="en-US" sz="2250" dirty="0"/>
              </a:p>
              <a:p>
                <a:pPr marL="455994" lvl="1" indent="-227013">
                  <a:buFont typeface="Arial" panose="020B0604020202020204" pitchFamily="34" charset="0"/>
                  <a:buChar char="•"/>
                </a:pPr>
                <a:r>
                  <a:rPr lang="en-US" sz="2250" dirty="0"/>
                  <a:t>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5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25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lang="en-US" sz="2250" dirty="0"/>
              </a:p>
            </p:txBody>
          </p:sp>
        </mc:Choice>
        <mc:Fallback>
          <p:sp>
            <p:nvSpPr>
              <p:cNvPr id="12" name="Content Placeholder 6">
                <a:extLst>
                  <a:ext uri="{FF2B5EF4-FFF2-40B4-BE49-F238E27FC236}">
                    <a16:creationId xmlns:a16="http://schemas.microsoft.com/office/drawing/2014/main" id="{1F746EAC-F197-AAB0-5DE7-9C1C59C3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2437205"/>
                <a:ext cx="8085066" cy="2301944"/>
              </a:xfrm>
              <a:prstGeom prst="rect">
                <a:avLst/>
              </a:prstGeom>
              <a:blipFill>
                <a:blip r:embed="rId3"/>
                <a:stretch>
                  <a:fillRect l="-2038" t="-2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eft Brace 5">
            <a:extLst>
              <a:ext uri="{FF2B5EF4-FFF2-40B4-BE49-F238E27FC236}">
                <a16:creationId xmlns:a16="http://schemas.microsoft.com/office/drawing/2014/main" id="{402F493A-5A54-AA64-C9F1-BE0BAE75041E}"/>
              </a:ext>
            </a:extLst>
          </p:cNvPr>
          <p:cNvSpPr/>
          <p:nvPr/>
        </p:nvSpPr>
        <p:spPr>
          <a:xfrm rot="16200000">
            <a:off x="5087176" y="652828"/>
            <a:ext cx="275618" cy="217465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5DD20B-BFDC-DD3C-ADBC-E4181B4ED6C3}"/>
              </a:ext>
            </a:extLst>
          </p:cNvPr>
          <p:cNvSpPr txBox="1"/>
          <p:nvPr/>
        </p:nvSpPr>
        <p:spPr>
          <a:xfrm>
            <a:off x="4137660" y="1922829"/>
            <a:ext cx="2511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Margin of Error (MOE)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D4DA2B-C192-FB5F-2C45-45E78A758970}"/>
                  </a:ext>
                </a:extLst>
              </p:cNvPr>
              <p:cNvSpPr txBox="1"/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± 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/2,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D4DA2B-C192-FB5F-2C45-45E78A758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90" y="914479"/>
                <a:ext cx="3681329" cy="642997"/>
              </a:xfrm>
              <a:prstGeom prst="rect">
                <a:avLst/>
              </a:prstGeom>
              <a:blipFill>
                <a:blip r:embed="rId4"/>
                <a:stretch>
                  <a:fillRect t="-5882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31226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5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232B"/>
      </a:accent1>
      <a:accent2>
        <a:srgbClr val="E4232B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Retrospect.thmx</Template>
  <TotalTime>74714</TotalTime>
  <Words>2065</Words>
  <Application>Microsoft Macintosh PowerPoint</Application>
  <PresentationFormat>On-screen Show (16:9)</PresentationFormat>
  <Paragraphs>719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Times New Roman</vt:lpstr>
      <vt:lpstr>Retrospect</vt:lpstr>
      <vt:lpstr>Powerful Foldover Designs</vt:lpstr>
      <vt:lpstr>Screening Experiments</vt:lpstr>
      <vt:lpstr>Ethylene Experiment</vt:lpstr>
      <vt:lpstr>Response Surface Model</vt:lpstr>
      <vt:lpstr>Response Surface Model: Effect Principles</vt:lpstr>
      <vt:lpstr>Two-Stage Screening and Inference</vt:lpstr>
      <vt:lpstr>Stage 1 Inference via Confidence Intervals</vt:lpstr>
      <vt:lpstr>Desirable Properties of Confidence Interval</vt:lpstr>
      <vt:lpstr>Desirable Properties of Confidence Interval</vt:lpstr>
      <vt:lpstr>Stage 1: Minimizing v_1,…,v_m</vt:lpstr>
      <vt:lpstr>Stage 1: E(β ̂_j )=β_j</vt:lpstr>
      <vt:lpstr>Stage 1: E(σ ̂_(X_1)^2 )=σ^2 and Large g_(X_1 )</vt:lpstr>
      <vt:lpstr>Pre-selection Variance Estimator, σ ̂_X^2</vt:lpstr>
      <vt:lpstr>Decomposing g_X=p+ℓ_X</vt:lpstr>
      <vt:lpstr>Multi-objective Optimization</vt:lpstr>
      <vt:lpstr>Foldover Designs Guarantee A=0 </vt:lpstr>
      <vt:lpstr>Foldover Designs Can Have g_X&gt;0 </vt:lpstr>
      <vt:lpstr>Foldover Designs Can Have g_X&gt;0 </vt:lpstr>
      <vt:lpstr>Foldover Designs Can Have g_X&gt;0 </vt:lpstr>
      <vt:lpstr>Foldover Designs Can Have g_X&gt;0 </vt:lpstr>
      <vt:lpstr>The Foldover Theorem</vt:lpstr>
      <vt:lpstr>Average Expected Margin of Error &amp; Power</vt:lpstr>
      <vt:lpstr>Construction Algorithm</vt:lpstr>
      <vt:lpstr>Ethylene Experiment</vt:lpstr>
      <vt:lpstr>Ethylene Experiment: Stage 1 Analysis</vt:lpstr>
      <vt:lpstr>Ethylene Experiment: Stage 2 Analysis</vt:lpstr>
      <vt:lpstr>Summary</vt:lpstr>
      <vt:lpstr>g_X Diminishing Returns</vt:lpstr>
      <vt:lpstr>Revisiting the Foldover Theorem</vt:lpstr>
      <vt:lpstr>Augmented Design and Analysis</vt:lpstr>
      <vt:lpstr>Simulation Study: n=16, m=5</vt:lpstr>
      <vt:lpstr>Simulation Study: n=16, m=5</vt:lpstr>
      <vt:lpstr>Simulation Study: n=16, m=5</vt:lpstr>
      <vt:lpstr>Simulation Study: n=16, m=5</vt:lpstr>
      <vt:lpstr>Simulation Study: n=16, m=5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Weighted Optimality of Experimental Designs</dc:title>
  <dc:creator>Jonathan Stallings</dc:creator>
  <cp:lastModifiedBy>Jonathan Wesley Stallrich</cp:lastModifiedBy>
  <cp:revision>7836</cp:revision>
  <dcterms:created xsi:type="dcterms:W3CDTF">2014-01-19T02:43:59Z</dcterms:created>
  <dcterms:modified xsi:type="dcterms:W3CDTF">2026-09-02T14:31:39Z</dcterms:modified>
</cp:coreProperties>
</file>